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6"/>
  </p:notesMasterIdLst>
  <p:sldIdLst>
    <p:sldId id="339" r:id="rId2"/>
    <p:sldId id="289" r:id="rId3"/>
    <p:sldId id="301" r:id="rId4"/>
    <p:sldId id="302" r:id="rId5"/>
    <p:sldId id="307" r:id="rId6"/>
    <p:sldId id="308" r:id="rId7"/>
    <p:sldId id="309" r:id="rId8"/>
    <p:sldId id="310" r:id="rId9"/>
    <p:sldId id="303" r:id="rId10"/>
    <p:sldId id="279" r:id="rId11"/>
    <p:sldId id="278" r:id="rId12"/>
    <p:sldId id="430" r:id="rId13"/>
    <p:sldId id="431" r:id="rId14"/>
    <p:sldId id="288" r:id="rId15"/>
    <p:sldId id="291" r:id="rId16"/>
    <p:sldId id="267" r:id="rId17"/>
    <p:sldId id="268" r:id="rId18"/>
    <p:sldId id="269" r:id="rId19"/>
    <p:sldId id="452" r:id="rId20"/>
    <p:sldId id="270" r:id="rId21"/>
    <p:sldId id="274" r:id="rId22"/>
    <p:sldId id="435" r:id="rId23"/>
    <p:sldId id="275" r:id="rId24"/>
    <p:sldId id="277" r:id="rId25"/>
    <p:sldId id="276" r:id="rId26"/>
    <p:sldId id="433" r:id="rId27"/>
    <p:sldId id="280" r:id="rId28"/>
    <p:sldId id="281" r:id="rId29"/>
    <p:sldId id="282" r:id="rId30"/>
    <p:sldId id="283" r:id="rId31"/>
    <p:sldId id="285" r:id="rId32"/>
    <p:sldId id="434" r:id="rId33"/>
    <p:sldId id="436" r:id="rId34"/>
    <p:sldId id="437" r:id="rId35"/>
    <p:sldId id="438" r:id="rId36"/>
    <p:sldId id="414" r:id="rId37"/>
    <p:sldId id="370" r:id="rId38"/>
    <p:sldId id="415" r:id="rId39"/>
    <p:sldId id="371" r:id="rId40"/>
    <p:sldId id="416" r:id="rId41"/>
    <p:sldId id="399" r:id="rId42"/>
    <p:sldId id="420" r:id="rId43"/>
    <p:sldId id="421" r:id="rId44"/>
    <p:sldId id="422" r:id="rId45"/>
    <p:sldId id="423" r:id="rId46"/>
    <p:sldId id="439" r:id="rId47"/>
    <p:sldId id="425" r:id="rId48"/>
    <p:sldId id="262" r:id="rId49"/>
    <p:sldId id="440" r:id="rId50"/>
    <p:sldId id="265" r:id="rId51"/>
    <p:sldId id="441" r:id="rId52"/>
    <p:sldId id="442" r:id="rId53"/>
    <p:sldId id="443" r:id="rId54"/>
    <p:sldId id="286" r:id="rId55"/>
    <p:sldId id="444" r:id="rId56"/>
    <p:sldId id="446" r:id="rId57"/>
    <p:sldId id="451" r:id="rId58"/>
    <p:sldId id="447" r:id="rId59"/>
    <p:sldId id="449" r:id="rId60"/>
    <p:sldId id="450" r:id="rId61"/>
    <p:sldId id="293" r:id="rId62"/>
    <p:sldId id="403" r:id="rId63"/>
    <p:sldId id="408" r:id="rId64"/>
    <p:sldId id="287" r:id="rId6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0000"/>
    <a:srgbClr val="F9ECEA"/>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33" autoAdjust="0"/>
    <p:restoredTop sz="94660"/>
  </p:normalViewPr>
  <p:slideViewPr>
    <p:cSldViewPr snapToGrid="0">
      <p:cViewPr varScale="1">
        <p:scale>
          <a:sx n="67" d="100"/>
          <a:sy n="67" d="100"/>
        </p:scale>
        <p:origin x="1328" y="56"/>
      </p:cViewPr>
      <p:guideLst/>
    </p:cSldViewPr>
  </p:slideViewPr>
  <p:notesTextViewPr>
    <p:cViewPr>
      <p:scale>
        <a:sx n="1" d="1"/>
        <a:sy n="1" d="1"/>
      </p:scale>
      <p:origin x="0" y="0"/>
    </p:cViewPr>
  </p:notesTextViewPr>
  <p:notesViewPr>
    <p:cSldViewPr snapToGrid="0">
      <p:cViewPr varScale="1">
        <p:scale>
          <a:sx n="51" d="100"/>
          <a:sy n="51" d="100"/>
        </p:scale>
        <p:origin x="2692" y="4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B168345-F107-4396-BD69-06FF82D6A9E6}" type="doc">
      <dgm:prSet loTypeId="urn:microsoft.com/office/officeart/2005/8/layout/process2" loCatId="process" qsTypeId="urn:microsoft.com/office/officeart/2005/8/quickstyle/simple1" qsCatId="simple" csTypeId="urn:microsoft.com/office/officeart/2005/8/colors/accent2_1" csCatId="accent2" phldr="1"/>
      <dgm:spPr/>
    </dgm:pt>
    <dgm:pt modelId="{A1C8A63F-5A9D-446B-B4C3-CF27ACCA5158}">
      <dgm:prSet phldrT="[Text]" custT="1"/>
      <dgm:spPr/>
      <dgm:t>
        <a:bodyPr/>
        <a:lstStyle/>
        <a:p>
          <a:r>
            <a:rPr lang="zh-CN" altLang="en-US" sz="3200" dirty="0">
              <a:latin typeface="微软雅黑" panose="020B0503020204020204" pitchFamily="34" charset="-122"/>
              <a:ea typeface="微软雅黑" panose="020B0503020204020204" pitchFamily="34" charset="-122"/>
            </a:rPr>
            <a:t>高层语义识别</a:t>
          </a:r>
        </a:p>
      </dgm:t>
    </dgm:pt>
    <dgm:pt modelId="{B7413224-5EA7-4F8A-A816-5D97F561A534}" type="parTrans" cxnId="{01CCDF3A-5128-4F0A-8E5A-9231844BBCFD}">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EAB88633-0E6F-48E8-AA8B-7C3BA530CCCB}" type="sibTrans" cxnId="{01CCDF3A-5128-4F0A-8E5A-9231844BBCFD}">
      <dgm:prSet custT="1"/>
      <dgm:spPr/>
      <dgm:t>
        <a:bodyPr/>
        <a:lstStyle/>
        <a:p>
          <a:endParaRPr lang="zh-CN" altLang="en-US" sz="1800">
            <a:latin typeface="微软雅黑" panose="020B0503020204020204" pitchFamily="34" charset="-122"/>
            <a:ea typeface="微软雅黑" panose="020B0503020204020204" pitchFamily="34" charset="-122"/>
          </a:endParaRPr>
        </a:p>
      </dgm:t>
    </dgm:pt>
    <dgm:pt modelId="{6A99B4A5-3BF5-42BD-B4EA-7C59B8562B23}">
      <dgm:prSet phldrT="[Text]" custT="1"/>
      <dgm:spPr/>
      <dgm:t>
        <a:bodyPr/>
        <a:lstStyle/>
        <a:p>
          <a:r>
            <a:rPr lang="zh-CN" altLang="en-US" sz="3200" dirty="0">
              <a:latin typeface="微软雅黑" panose="020B0503020204020204" pitchFamily="34" charset="-122"/>
              <a:ea typeface="微软雅黑" panose="020B0503020204020204" pitchFamily="34" charset="-122"/>
            </a:rPr>
            <a:t>目标检测、</a:t>
          </a:r>
          <a:r>
            <a:rPr lang="zh-CN" altLang="en-US" sz="3200" dirty="0">
              <a:solidFill>
                <a:srgbClr val="FF0000"/>
              </a:solidFill>
              <a:latin typeface="微软雅黑" panose="020B0503020204020204" pitchFamily="34" charset="-122"/>
              <a:ea typeface="微软雅黑" panose="020B0503020204020204" pitchFamily="34" charset="-122"/>
            </a:rPr>
            <a:t>目标跟踪</a:t>
          </a:r>
          <a:endParaRPr lang="zh-CN" altLang="en-US" sz="3200" b="1" u="sng" dirty="0">
            <a:solidFill>
              <a:srgbClr val="FF0000"/>
            </a:solidFill>
            <a:latin typeface="微软雅黑" panose="020B0503020204020204" pitchFamily="34" charset="-122"/>
            <a:ea typeface="微软雅黑" panose="020B0503020204020204" pitchFamily="34" charset="-122"/>
          </a:endParaRPr>
        </a:p>
      </dgm:t>
    </dgm:pt>
    <dgm:pt modelId="{430643D7-559D-483E-914F-24B392B63542}" type="parTrans" cxnId="{23F9A90F-2BD4-4740-92B7-5A04DAAA56B8}">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3C47C903-A8E5-4573-B1A3-F09C4CE81891}" type="sibTrans" cxnId="{23F9A90F-2BD4-4740-92B7-5A04DAAA56B8}">
      <dgm:prSet custT="1"/>
      <dgm:spPr/>
      <dgm:t>
        <a:bodyPr/>
        <a:lstStyle/>
        <a:p>
          <a:endParaRPr lang="zh-CN" altLang="en-US" sz="1800">
            <a:latin typeface="微软雅黑" panose="020B0503020204020204" pitchFamily="34" charset="-122"/>
            <a:ea typeface="微软雅黑" panose="020B0503020204020204" pitchFamily="34" charset="-122"/>
          </a:endParaRPr>
        </a:p>
      </dgm:t>
    </dgm:pt>
    <dgm:pt modelId="{55D7AF71-8D6C-4A64-9BD7-A07DD61504EB}">
      <dgm:prSet phldrT="[Text]" custT="1"/>
      <dgm:spPr/>
      <dgm:t>
        <a:bodyPr/>
        <a:lstStyle/>
        <a:p>
          <a:r>
            <a:rPr lang="zh-CN" altLang="en-US" sz="3200" dirty="0">
              <a:latin typeface="微软雅黑" panose="020B0503020204020204" pitchFamily="34" charset="-122"/>
              <a:ea typeface="微软雅黑" panose="020B0503020204020204" pitchFamily="34" charset="-122"/>
            </a:rPr>
            <a:t>特征提取</a:t>
          </a:r>
        </a:p>
      </dgm:t>
    </dgm:pt>
    <dgm:pt modelId="{FF453E60-6AD9-4294-B427-4442CBE8DC0A}" type="parTrans" cxnId="{43221220-D5C3-4076-AB6F-AC8439E69539}">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8A095E7D-6EA2-46DC-9E95-7892108684CD}" type="sibTrans" cxnId="{43221220-D5C3-4076-AB6F-AC8439E69539}">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28B7B67F-D39F-49A7-9830-2BF7A185541C}" type="pres">
      <dgm:prSet presAssocID="{9B168345-F107-4396-BD69-06FF82D6A9E6}" presName="linearFlow" presStyleCnt="0">
        <dgm:presLayoutVars>
          <dgm:resizeHandles val="exact"/>
        </dgm:presLayoutVars>
      </dgm:prSet>
      <dgm:spPr/>
    </dgm:pt>
    <dgm:pt modelId="{49158AA7-91AB-4AAE-A13F-6EF7AD8CABCF}" type="pres">
      <dgm:prSet presAssocID="{A1C8A63F-5A9D-446B-B4C3-CF27ACCA5158}" presName="node" presStyleLbl="node1" presStyleIdx="0" presStyleCnt="3" custScaleX="305493" custScaleY="67442" custLinFactNeighborX="7310" custLinFactNeighborY="-1349">
        <dgm:presLayoutVars>
          <dgm:bulletEnabled val="1"/>
        </dgm:presLayoutVars>
      </dgm:prSet>
      <dgm:spPr/>
    </dgm:pt>
    <dgm:pt modelId="{69270E75-F5DD-42A9-AA8B-C4116C7F9F64}" type="pres">
      <dgm:prSet presAssocID="{EAB88633-0E6F-48E8-AA8B-7C3BA530CCCB}" presName="sibTrans" presStyleLbl="sibTrans2D1" presStyleIdx="0" presStyleCnt="2" custFlipVert="1"/>
      <dgm:spPr/>
    </dgm:pt>
    <dgm:pt modelId="{0E687F74-3DC4-4E8A-8FB5-C1707E45DACD}" type="pres">
      <dgm:prSet presAssocID="{EAB88633-0E6F-48E8-AA8B-7C3BA530CCCB}" presName="connectorText" presStyleLbl="sibTrans2D1" presStyleIdx="0" presStyleCnt="2"/>
      <dgm:spPr/>
    </dgm:pt>
    <dgm:pt modelId="{6027D719-1EAB-446D-88FE-F6033A93B2F9}" type="pres">
      <dgm:prSet presAssocID="{6A99B4A5-3BF5-42BD-B4EA-7C59B8562B23}" presName="node" presStyleLbl="node1" presStyleIdx="1" presStyleCnt="3" custScaleX="303528" custScaleY="69759">
        <dgm:presLayoutVars>
          <dgm:bulletEnabled val="1"/>
        </dgm:presLayoutVars>
      </dgm:prSet>
      <dgm:spPr/>
    </dgm:pt>
    <dgm:pt modelId="{0D4E7332-16EC-41BC-B769-13B90542DF1B}" type="pres">
      <dgm:prSet presAssocID="{3C47C903-A8E5-4573-B1A3-F09C4CE81891}" presName="sibTrans" presStyleLbl="sibTrans2D1" presStyleIdx="1" presStyleCnt="2" custFlipVert="1"/>
      <dgm:spPr/>
    </dgm:pt>
    <dgm:pt modelId="{8D37EF54-B26F-499B-AF3F-A15A7C416B52}" type="pres">
      <dgm:prSet presAssocID="{3C47C903-A8E5-4573-B1A3-F09C4CE81891}" presName="connectorText" presStyleLbl="sibTrans2D1" presStyleIdx="1" presStyleCnt="2"/>
      <dgm:spPr/>
    </dgm:pt>
    <dgm:pt modelId="{0D16243F-9877-47E6-8E87-772561615E40}" type="pres">
      <dgm:prSet presAssocID="{55D7AF71-8D6C-4A64-9BD7-A07DD61504EB}" presName="node" presStyleLbl="node1" presStyleIdx="2" presStyleCnt="3" custScaleX="304510" custScaleY="69759">
        <dgm:presLayoutVars>
          <dgm:bulletEnabled val="1"/>
        </dgm:presLayoutVars>
      </dgm:prSet>
      <dgm:spPr/>
    </dgm:pt>
  </dgm:ptLst>
  <dgm:cxnLst>
    <dgm:cxn modelId="{23F9A90F-2BD4-4740-92B7-5A04DAAA56B8}" srcId="{9B168345-F107-4396-BD69-06FF82D6A9E6}" destId="{6A99B4A5-3BF5-42BD-B4EA-7C59B8562B23}" srcOrd="1" destOrd="0" parTransId="{430643D7-559D-483E-914F-24B392B63542}" sibTransId="{3C47C903-A8E5-4573-B1A3-F09C4CE81891}"/>
    <dgm:cxn modelId="{73D27514-E105-4C12-B161-337ED733532E}" type="presOf" srcId="{3C47C903-A8E5-4573-B1A3-F09C4CE81891}" destId="{8D37EF54-B26F-499B-AF3F-A15A7C416B52}" srcOrd="1" destOrd="0" presId="urn:microsoft.com/office/officeart/2005/8/layout/process2"/>
    <dgm:cxn modelId="{CE09F018-EB28-4EB9-953E-1989C4828C7B}" type="presOf" srcId="{9B168345-F107-4396-BD69-06FF82D6A9E6}" destId="{28B7B67F-D39F-49A7-9830-2BF7A185541C}" srcOrd="0" destOrd="0" presId="urn:microsoft.com/office/officeart/2005/8/layout/process2"/>
    <dgm:cxn modelId="{43221220-D5C3-4076-AB6F-AC8439E69539}" srcId="{9B168345-F107-4396-BD69-06FF82D6A9E6}" destId="{55D7AF71-8D6C-4A64-9BD7-A07DD61504EB}" srcOrd="2" destOrd="0" parTransId="{FF453E60-6AD9-4294-B427-4442CBE8DC0A}" sibTransId="{8A095E7D-6EA2-46DC-9E95-7892108684CD}"/>
    <dgm:cxn modelId="{01CCDF3A-5128-4F0A-8E5A-9231844BBCFD}" srcId="{9B168345-F107-4396-BD69-06FF82D6A9E6}" destId="{A1C8A63F-5A9D-446B-B4C3-CF27ACCA5158}" srcOrd="0" destOrd="0" parTransId="{B7413224-5EA7-4F8A-A816-5D97F561A534}" sibTransId="{EAB88633-0E6F-48E8-AA8B-7C3BA530CCCB}"/>
    <dgm:cxn modelId="{E0F9F664-0775-4F8E-93C9-2EA16C9D7E5E}" type="presOf" srcId="{EAB88633-0E6F-48E8-AA8B-7C3BA530CCCB}" destId="{69270E75-F5DD-42A9-AA8B-C4116C7F9F64}" srcOrd="0" destOrd="0" presId="urn:microsoft.com/office/officeart/2005/8/layout/process2"/>
    <dgm:cxn modelId="{AED8249C-CC47-4E21-89A4-978D9D935430}" type="presOf" srcId="{55D7AF71-8D6C-4A64-9BD7-A07DD61504EB}" destId="{0D16243F-9877-47E6-8E87-772561615E40}" srcOrd="0" destOrd="0" presId="urn:microsoft.com/office/officeart/2005/8/layout/process2"/>
    <dgm:cxn modelId="{BF407AB0-CEE8-4FB5-AB2D-C5FC007C504A}" type="presOf" srcId="{EAB88633-0E6F-48E8-AA8B-7C3BA530CCCB}" destId="{0E687F74-3DC4-4E8A-8FB5-C1707E45DACD}" srcOrd="1" destOrd="0" presId="urn:microsoft.com/office/officeart/2005/8/layout/process2"/>
    <dgm:cxn modelId="{0F7DEFB1-B809-4695-8643-03887E25175C}" type="presOf" srcId="{3C47C903-A8E5-4573-B1A3-F09C4CE81891}" destId="{0D4E7332-16EC-41BC-B769-13B90542DF1B}" srcOrd="0" destOrd="0" presId="urn:microsoft.com/office/officeart/2005/8/layout/process2"/>
    <dgm:cxn modelId="{1D6484C8-704F-4A69-A2F9-337FA936F1F1}" type="presOf" srcId="{A1C8A63F-5A9D-446B-B4C3-CF27ACCA5158}" destId="{49158AA7-91AB-4AAE-A13F-6EF7AD8CABCF}" srcOrd="0" destOrd="0" presId="urn:microsoft.com/office/officeart/2005/8/layout/process2"/>
    <dgm:cxn modelId="{01A8EBD6-5E99-4BEC-894A-95F70C2FDE54}" type="presOf" srcId="{6A99B4A5-3BF5-42BD-B4EA-7C59B8562B23}" destId="{6027D719-1EAB-446D-88FE-F6033A93B2F9}" srcOrd="0" destOrd="0" presId="urn:microsoft.com/office/officeart/2005/8/layout/process2"/>
    <dgm:cxn modelId="{CEF51DEC-E5D3-4B4D-A460-7316E443C451}" type="presParOf" srcId="{28B7B67F-D39F-49A7-9830-2BF7A185541C}" destId="{49158AA7-91AB-4AAE-A13F-6EF7AD8CABCF}" srcOrd="0" destOrd="0" presId="urn:microsoft.com/office/officeart/2005/8/layout/process2"/>
    <dgm:cxn modelId="{F1707881-EB76-4F54-B994-10B1B1EF8CEE}" type="presParOf" srcId="{28B7B67F-D39F-49A7-9830-2BF7A185541C}" destId="{69270E75-F5DD-42A9-AA8B-C4116C7F9F64}" srcOrd="1" destOrd="0" presId="urn:microsoft.com/office/officeart/2005/8/layout/process2"/>
    <dgm:cxn modelId="{45E2F75F-34E0-4639-AE4A-2431DAEDB91F}" type="presParOf" srcId="{69270E75-F5DD-42A9-AA8B-C4116C7F9F64}" destId="{0E687F74-3DC4-4E8A-8FB5-C1707E45DACD}" srcOrd="0" destOrd="0" presId="urn:microsoft.com/office/officeart/2005/8/layout/process2"/>
    <dgm:cxn modelId="{BD73D285-6106-4304-8AC1-B5E33916585A}" type="presParOf" srcId="{28B7B67F-D39F-49A7-9830-2BF7A185541C}" destId="{6027D719-1EAB-446D-88FE-F6033A93B2F9}" srcOrd="2" destOrd="0" presId="urn:microsoft.com/office/officeart/2005/8/layout/process2"/>
    <dgm:cxn modelId="{9623DA7E-D513-4E91-A6F4-26CDDD10120B}" type="presParOf" srcId="{28B7B67F-D39F-49A7-9830-2BF7A185541C}" destId="{0D4E7332-16EC-41BC-B769-13B90542DF1B}" srcOrd="3" destOrd="0" presId="urn:microsoft.com/office/officeart/2005/8/layout/process2"/>
    <dgm:cxn modelId="{FFD1CD6A-6B13-47F4-9419-BD0F6CA483EB}" type="presParOf" srcId="{0D4E7332-16EC-41BC-B769-13B90542DF1B}" destId="{8D37EF54-B26F-499B-AF3F-A15A7C416B52}" srcOrd="0" destOrd="0" presId="urn:microsoft.com/office/officeart/2005/8/layout/process2"/>
    <dgm:cxn modelId="{A225C065-8631-4BB0-9472-35BFA2EC56FB}" type="presParOf" srcId="{28B7B67F-D39F-49A7-9830-2BF7A185541C}" destId="{0D16243F-9877-47E6-8E87-772561615E40}" srcOrd="4"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158AA7-91AB-4AAE-A13F-6EF7AD8CABCF}">
      <dsp:nvSpPr>
        <dsp:cNvPr id="0" name=""/>
        <dsp:cNvSpPr/>
      </dsp:nvSpPr>
      <dsp:spPr>
        <a:xfrm>
          <a:off x="0" y="0"/>
          <a:ext cx="5164266" cy="82317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zh-CN" altLang="en-US" sz="3200" kern="1200" dirty="0">
              <a:latin typeface="微软雅黑" panose="020B0503020204020204" pitchFamily="34" charset="-122"/>
              <a:ea typeface="微软雅黑" panose="020B0503020204020204" pitchFamily="34" charset="-122"/>
            </a:rPr>
            <a:t>高层语义识别</a:t>
          </a:r>
        </a:p>
      </dsp:txBody>
      <dsp:txXfrm>
        <a:off x="24110" y="24110"/>
        <a:ext cx="5116046" cy="774959"/>
      </dsp:txXfrm>
    </dsp:sp>
    <dsp:sp modelId="{69270E75-F5DD-42A9-AA8B-C4116C7F9F64}">
      <dsp:nvSpPr>
        <dsp:cNvPr id="0" name=""/>
        <dsp:cNvSpPr/>
      </dsp:nvSpPr>
      <dsp:spPr>
        <a:xfrm rot="16200000" flipV="1">
          <a:off x="2352390" y="854873"/>
          <a:ext cx="459484" cy="549258"/>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zh-CN" altLang="en-US" sz="1800" kern="1200">
            <a:latin typeface="微软雅黑" panose="020B0503020204020204" pitchFamily="34" charset="-122"/>
            <a:ea typeface="微软雅黑" panose="020B0503020204020204" pitchFamily="34" charset="-122"/>
          </a:endParaRPr>
        </a:p>
      </dsp:txBody>
      <dsp:txXfrm rot="-5400000">
        <a:off x="2417356" y="1037605"/>
        <a:ext cx="329554" cy="321639"/>
      </dsp:txXfrm>
    </dsp:sp>
    <dsp:sp modelId="{6027D719-1EAB-446D-88FE-F6033A93B2F9}">
      <dsp:nvSpPr>
        <dsp:cNvPr id="0" name=""/>
        <dsp:cNvSpPr/>
      </dsp:nvSpPr>
      <dsp:spPr>
        <a:xfrm>
          <a:off x="16608" y="1435825"/>
          <a:ext cx="5131048" cy="85145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zh-CN" altLang="en-US" sz="3200" kern="1200" dirty="0">
              <a:latin typeface="微软雅黑" panose="020B0503020204020204" pitchFamily="34" charset="-122"/>
              <a:ea typeface="微软雅黑" panose="020B0503020204020204" pitchFamily="34" charset="-122"/>
            </a:rPr>
            <a:t>目标检测、</a:t>
          </a:r>
          <a:r>
            <a:rPr lang="zh-CN" altLang="en-US" sz="3200" kern="1200" dirty="0">
              <a:solidFill>
                <a:srgbClr val="FF0000"/>
              </a:solidFill>
              <a:latin typeface="微软雅黑" panose="020B0503020204020204" pitchFamily="34" charset="-122"/>
              <a:ea typeface="微软雅黑" panose="020B0503020204020204" pitchFamily="34" charset="-122"/>
            </a:rPr>
            <a:t>目标跟踪</a:t>
          </a:r>
          <a:endParaRPr lang="zh-CN" altLang="en-US" sz="3200" b="1" u="sng" kern="1200" dirty="0">
            <a:solidFill>
              <a:srgbClr val="FF0000"/>
            </a:solidFill>
            <a:latin typeface="微软雅黑" panose="020B0503020204020204" pitchFamily="34" charset="-122"/>
            <a:ea typeface="微软雅黑" panose="020B0503020204020204" pitchFamily="34" charset="-122"/>
          </a:endParaRPr>
        </a:p>
      </dsp:txBody>
      <dsp:txXfrm>
        <a:off x="41546" y="1460763"/>
        <a:ext cx="5081172" cy="801583"/>
      </dsp:txXfrm>
    </dsp:sp>
    <dsp:sp modelId="{0D4E7332-16EC-41BC-B769-13B90542DF1B}">
      <dsp:nvSpPr>
        <dsp:cNvPr id="0" name=""/>
        <dsp:cNvSpPr/>
      </dsp:nvSpPr>
      <dsp:spPr>
        <a:xfrm rot="16200000" flipV="1">
          <a:off x="2353275" y="2317799"/>
          <a:ext cx="457715" cy="549258"/>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zh-CN" altLang="en-US" sz="1800" kern="1200">
            <a:latin typeface="微软雅黑" panose="020B0503020204020204" pitchFamily="34" charset="-122"/>
            <a:ea typeface="微软雅黑" panose="020B0503020204020204" pitchFamily="34" charset="-122"/>
          </a:endParaRPr>
        </a:p>
      </dsp:txBody>
      <dsp:txXfrm rot="-5400000">
        <a:off x="2417356" y="2500884"/>
        <a:ext cx="329554" cy="320401"/>
      </dsp:txXfrm>
    </dsp:sp>
    <dsp:sp modelId="{0D16243F-9877-47E6-8E87-772561615E40}">
      <dsp:nvSpPr>
        <dsp:cNvPr id="0" name=""/>
        <dsp:cNvSpPr/>
      </dsp:nvSpPr>
      <dsp:spPr>
        <a:xfrm>
          <a:off x="8308" y="2897571"/>
          <a:ext cx="5147648" cy="85145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zh-CN" altLang="en-US" sz="3200" kern="1200" dirty="0">
              <a:latin typeface="微软雅黑" panose="020B0503020204020204" pitchFamily="34" charset="-122"/>
              <a:ea typeface="微软雅黑" panose="020B0503020204020204" pitchFamily="34" charset="-122"/>
            </a:rPr>
            <a:t>特征提取</a:t>
          </a:r>
        </a:p>
      </dsp:txBody>
      <dsp:txXfrm>
        <a:off x="33246" y="2922509"/>
        <a:ext cx="5097772" cy="801583"/>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36.wmf"/><Relationship Id="rId1" Type="http://schemas.openxmlformats.org/officeDocument/2006/relationships/image" Target="../media/image3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53259C-8793-4BC0-BBF0-AD0315209C50}" type="datetimeFigureOut">
              <a:rPr lang="en-US" smtClean="0"/>
              <a:t>4/15/2019</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9BF8F6-1304-4CAB-9E7E-708721D2C8A5}" type="slidenum">
              <a:rPr lang="en-US" smtClean="0"/>
              <a:t>‹#›</a:t>
            </a:fld>
            <a:endParaRPr lang="en-US" dirty="0"/>
          </a:p>
        </p:txBody>
      </p:sp>
    </p:spTree>
    <p:extLst>
      <p:ext uri="{BB962C8B-B14F-4D97-AF65-F5344CB8AC3E}">
        <p14:creationId xmlns:p14="http://schemas.microsoft.com/office/powerpoint/2010/main" val="2090759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10"/>
          </p:nvPr>
        </p:nvSpPr>
        <p:spPr/>
        <p:txBody>
          <a:bodyPr/>
          <a:lstStyle/>
          <a:p>
            <a:fld id="{E79BF8F6-1304-4CAB-9E7E-708721D2C8A5}" type="slidenum">
              <a:rPr lang="en-US" smtClean="0"/>
              <a:t>3</a:t>
            </a:fld>
            <a:endParaRPr lang="en-US" dirty="0"/>
          </a:p>
        </p:txBody>
      </p:sp>
    </p:spTree>
    <p:extLst>
      <p:ext uri="{BB962C8B-B14F-4D97-AF65-F5344CB8AC3E}">
        <p14:creationId xmlns:p14="http://schemas.microsoft.com/office/powerpoint/2010/main" val="7491030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The</a:t>
            </a:r>
            <a:r>
              <a:rPr lang="en-US" altLang="zh-CN" baseline="0" dirty="0"/>
              <a:t> online training process of the classifier is based on each input sequence. In the initial frame, multiple samples are collected and labeled based on their overlapping extent with the ground truth annotation. They use these samples to train a binary classifier which differentiates the target and background in the next few frames.</a:t>
            </a:r>
            <a:endParaRPr lang="zh-CN" altLang="en-US" dirty="0"/>
          </a:p>
        </p:txBody>
      </p:sp>
      <p:sp>
        <p:nvSpPr>
          <p:cNvPr id="4" name="灯片编号占位符 3"/>
          <p:cNvSpPr>
            <a:spLocks noGrp="1"/>
          </p:cNvSpPr>
          <p:nvPr>
            <p:ph type="sldNum" sz="quarter" idx="10"/>
          </p:nvPr>
        </p:nvSpPr>
        <p:spPr/>
        <p:txBody>
          <a:bodyPr/>
          <a:lstStyle/>
          <a:p>
            <a:fld id="{7247741B-AC9D-47CE-8743-5CC165F32DA5}" type="slidenum">
              <a:rPr lang="zh-CN" altLang="en-US" smtClean="0"/>
              <a:t>10</a:t>
            </a:fld>
            <a:endParaRPr lang="zh-CN" altLang="en-US"/>
          </a:p>
        </p:txBody>
      </p:sp>
    </p:spTree>
    <p:extLst>
      <p:ext uri="{BB962C8B-B14F-4D97-AF65-F5344CB8AC3E}">
        <p14:creationId xmlns:p14="http://schemas.microsoft.com/office/powerpoint/2010/main" val="15845224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The state-of-the-art</a:t>
            </a:r>
            <a:r>
              <a:rPr lang="en-US" altLang="zh-CN" baseline="0" dirty="0"/>
              <a:t> tracking-by-detection framework typically consists of two steps to localize target object. In the first step, they draw multiple samples near the target region of the previous frame and then classify each sample as either the target or the background. </a:t>
            </a:r>
            <a:endParaRPr lang="zh-CN" altLang="en-US" dirty="0"/>
          </a:p>
        </p:txBody>
      </p:sp>
      <p:sp>
        <p:nvSpPr>
          <p:cNvPr id="4" name="灯片编号占位符 3"/>
          <p:cNvSpPr>
            <a:spLocks noGrp="1"/>
          </p:cNvSpPr>
          <p:nvPr>
            <p:ph type="sldNum" sz="quarter" idx="10"/>
          </p:nvPr>
        </p:nvSpPr>
        <p:spPr/>
        <p:txBody>
          <a:bodyPr/>
          <a:lstStyle/>
          <a:p>
            <a:fld id="{7247741B-AC9D-47CE-8743-5CC165F32DA5}" type="slidenum">
              <a:rPr lang="zh-CN" altLang="en-US" smtClean="0"/>
              <a:t>11</a:t>
            </a:fld>
            <a:endParaRPr lang="zh-CN" altLang="en-US"/>
          </a:p>
        </p:txBody>
      </p:sp>
    </p:spTree>
    <p:extLst>
      <p:ext uri="{BB962C8B-B14F-4D97-AF65-F5344CB8AC3E}">
        <p14:creationId xmlns:p14="http://schemas.microsoft.com/office/powerpoint/2010/main" val="5192787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ln/>
        </p:spPr>
      </p:sp>
      <p:sp>
        <p:nvSpPr>
          <p:cNvPr id="9219" name="Rectangle 3"/>
          <p:cNvSpPr>
            <a:spLocks noGrp="1" noChangeArrowheads="1"/>
          </p:cNvSpPr>
          <p:nvPr>
            <p:ph type="body" idx="1"/>
          </p:nvPr>
        </p:nvSpPr>
        <p:spPr>
          <a:noFill/>
        </p:spPr>
        <p:txBody>
          <a:bodyPr/>
          <a:lstStyle/>
          <a:p>
            <a:pPr eaLnBrk="1" hangingPunct="1"/>
            <a:endParaRPr lang="zh-CN" altLang="en-US">
              <a:ea typeface="宋体" charset="-122"/>
            </a:endParaRPr>
          </a:p>
        </p:txBody>
      </p:sp>
    </p:spTree>
    <p:extLst>
      <p:ext uri="{BB962C8B-B14F-4D97-AF65-F5344CB8AC3E}">
        <p14:creationId xmlns:p14="http://schemas.microsoft.com/office/powerpoint/2010/main" val="309139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14363"/>
            <a:ext cx="7772400" cy="1955800"/>
          </a:xfrm>
        </p:spPr>
        <p:txBody>
          <a:bodyPr anchor="b">
            <a:normAutofit/>
          </a:bodyPr>
          <a:lstStyle>
            <a:lvl1pPr algn="ctr">
              <a:defRPr sz="4800"/>
            </a:lvl1pPr>
          </a:lstStyle>
          <a:p>
            <a:r>
              <a:rPr lang="en-US" dirty="0"/>
              <a:t>Click to edit Master title style</a:t>
            </a:r>
          </a:p>
        </p:txBody>
      </p:sp>
      <p:sp>
        <p:nvSpPr>
          <p:cNvPr id="3" name="Subtitle 2"/>
          <p:cNvSpPr>
            <a:spLocks noGrp="1"/>
          </p:cNvSpPr>
          <p:nvPr>
            <p:ph type="subTitle" idx="1"/>
          </p:nvPr>
        </p:nvSpPr>
        <p:spPr>
          <a:xfrm>
            <a:off x="1143000" y="3221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9" name="Straight Connector 8"/>
          <p:cNvCxnSpPr/>
          <p:nvPr userDrawn="1"/>
        </p:nvCxnSpPr>
        <p:spPr>
          <a:xfrm>
            <a:off x="990600" y="2895600"/>
            <a:ext cx="7200000"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8" name="Date Placeholder 3">
            <a:extLst>
              <a:ext uri="{FF2B5EF4-FFF2-40B4-BE49-F238E27FC236}">
                <a16:creationId xmlns:a16="http://schemas.microsoft.com/office/drawing/2014/main" id="{02E44503-EACD-E344-AF44-13EEE9D8289C}"/>
              </a:ext>
            </a:extLst>
          </p:cNvPr>
          <p:cNvSpPr>
            <a:spLocks noGrp="1"/>
          </p:cNvSpPr>
          <p:nvPr>
            <p:ph type="dt" sz="half" idx="2"/>
          </p:nvPr>
        </p:nvSpPr>
        <p:spPr>
          <a:xfrm>
            <a:off x="394472" y="6356351"/>
            <a:ext cx="1708150" cy="365125"/>
          </a:xfrm>
          <a:prstGeom prst="rect">
            <a:avLst/>
          </a:prstGeom>
        </p:spPr>
        <p:txBody>
          <a:bodyPr vert="horz" lIns="91440" tIns="45720" rIns="91440" bIns="45720" rtlCol="0" anchor="ctr"/>
          <a:lstStyle>
            <a:lvl1pPr algn="l">
              <a:defRPr sz="1600">
                <a:solidFill>
                  <a:schemeClr val="tx1">
                    <a:tint val="75000"/>
                  </a:schemeClr>
                </a:solidFill>
                <a:latin typeface="Microsoft YaHei" panose="020B0503020204020204" pitchFamily="34" charset="-122"/>
                <a:ea typeface="Microsoft YaHei" panose="020B0503020204020204" pitchFamily="34" charset="-122"/>
              </a:defRPr>
            </a:lvl1pPr>
          </a:lstStyle>
          <a:p>
            <a:fld id="{00A7DAD3-41C0-974E-8E7F-3D751ABBFD16}" type="datetime1">
              <a:rPr lang="en-AU" altLang="zh-CN" smtClean="0"/>
              <a:t>15/04/2019</a:t>
            </a:fld>
            <a:endParaRPr lang="en-US" dirty="0"/>
          </a:p>
        </p:txBody>
      </p:sp>
      <p:sp>
        <p:nvSpPr>
          <p:cNvPr id="10" name="Footer Placeholder 4">
            <a:extLst>
              <a:ext uri="{FF2B5EF4-FFF2-40B4-BE49-F238E27FC236}">
                <a16:creationId xmlns:a16="http://schemas.microsoft.com/office/drawing/2014/main" id="{E909D6DC-AAB9-B34A-8BC4-03254BAA1B9A}"/>
              </a:ext>
            </a:extLst>
          </p:cNvPr>
          <p:cNvSpPr>
            <a:spLocks noGrp="1"/>
          </p:cNvSpPr>
          <p:nvPr>
            <p:ph type="ftr" sz="quarter" idx="3"/>
          </p:nvPr>
        </p:nvSpPr>
        <p:spPr>
          <a:xfrm>
            <a:off x="2933385" y="6356351"/>
            <a:ext cx="4359508" cy="365125"/>
          </a:xfrm>
          <a:prstGeom prst="rect">
            <a:avLst/>
          </a:prstGeom>
        </p:spPr>
        <p:txBody>
          <a:bodyPr vert="horz" lIns="91440" tIns="45720" rIns="91440" bIns="45720" rtlCol="0" anchor="ctr"/>
          <a:lstStyle>
            <a:lvl1pPr algn="ctr">
              <a:defRPr sz="1600">
                <a:solidFill>
                  <a:schemeClr val="tx1">
                    <a:tint val="75000"/>
                  </a:schemeClr>
                </a:solidFill>
                <a:latin typeface="Microsoft YaHei" panose="020B0503020204020204" pitchFamily="34" charset="-122"/>
                <a:ea typeface="Microsoft YaHei" panose="020B0503020204020204" pitchFamily="34" charset="-122"/>
              </a:defRPr>
            </a:lvl1pPr>
          </a:lstStyle>
          <a:p>
            <a:r>
              <a:rPr lang="zh-CN" altLang="en-US"/>
              <a:t>上海交通大学人工智能研究院</a:t>
            </a:r>
            <a:endParaRPr lang="en-US" dirty="0"/>
          </a:p>
        </p:txBody>
      </p:sp>
      <p:sp>
        <p:nvSpPr>
          <p:cNvPr id="11" name="Slide Number Placeholder 5">
            <a:extLst>
              <a:ext uri="{FF2B5EF4-FFF2-40B4-BE49-F238E27FC236}">
                <a16:creationId xmlns:a16="http://schemas.microsoft.com/office/drawing/2014/main" id="{514C0A26-7E98-754C-A7B6-1FC3133ABA7A}"/>
              </a:ext>
            </a:extLst>
          </p:cNvPr>
          <p:cNvSpPr>
            <a:spLocks noGrp="1"/>
          </p:cNvSpPr>
          <p:nvPr>
            <p:ph type="sldNum" sz="quarter" idx="4"/>
          </p:nvPr>
        </p:nvSpPr>
        <p:spPr>
          <a:xfrm>
            <a:off x="7783552" y="6356351"/>
            <a:ext cx="843312" cy="365125"/>
          </a:xfrm>
          <a:prstGeom prst="rect">
            <a:avLst/>
          </a:prstGeom>
        </p:spPr>
        <p:txBody>
          <a:bodyPr vert="horz" lIns="91440" tIns="45720" rIns="91440" bIns="45720" rtlCol="0" anchor="ctr"/>
          <a:lstStyle>
            <a:lvl1pPr algn="r">
              <a:defRPr sz="1400">
                <a:solidFill>
                  <a:schemeClr val="tx1">
                    <a:tint val="75000"/>
                  </a:schemeClr>
                </a:solidFill>
                <a:latin typeface="Microsoft YaHei" panose="020B0503020204020204" pitchFamily="34" charset="-122"/>
                <a:ea typeface="Microsoft YaHei" panose="020B0503020204020204" pitchFamily="34" charset="-122"/>
              </a:defRPr>
            </a:lvl1pPr>
          </a:lstStyle>
          <a:p>
            <a:fld id="{B75D218E-6EF2-4582-B6A3-CE467C14555D}" type="slidenum">
              <a:rPr lang="en-US" smtClean="0"/>
              <a:pPr/>
              <a:t>‹#›</a:t>
            </a:fld>
            <a:endParaRPr lang="en-US" dirty="0"/>
          </a:p>
        </p:txBody>
      </p:sp>
    </p:spTree>
    <p:extLst>
      <p:ext uri="{BB962C8B-B14F-4D97-AF65-F5344CB8AC3E}">
        <p14:creationId xmlns:p14="http://schemas.microsoft.com/office/powerpoint/2010/main" val="1626148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379142" y="1271237"/>
            <a:ext cx="8285358" cy="49399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FE95E83F-3471-274D-A26F-649AD7DE0773}" type="datetime1">
              <a:rPr lang="en-AU" altLang="zh-CN" smtClean="0"/>
              <a:t>15/04/2019</a:t>
            </a:fld>
            <a:endParaRPr lang="en-US" dirty="0"/>
          </a:p>
        </p:txBody>
      </p:sp>
      <p:sp>
        <p:nvSpPr>
          <p:cNvPr id="5" name="Footer Placeholder 4"/>
          <p:cNvSpPr>
            <a:spLocks noGrp="1"/>
          </p:cNvSpPr>
          <p:nvPr>
            <p:ph type="ftr" sz="quarter" idx="11"/>
          </p:nvPr>
        </p:nvSpPr>
        <p:spPr/>
        <p:txBody>
          <a:bodyPr/>
          <a:lstStyle/>
          <a:p>
            <a:r>
              <a:rPr lang="zh-CN" altLang="en-US"/>
              <a:t>上海交通大学人工智能研究院</a:t>
            </a:r>
            <a:endParaRPr lang="en-US" dirty="0"/>
          </a:p>
        </p:txBody>
      </p:sp>
      <p:sp>
        <p:nvSpPr>
          <p:cNvPr id="6" name="Slide Number Placeholder 5"/>
          <p:cNvSpPr>
            <a:spLocks noGrp="1"/>
          </p:cNvSpPr>
          <p:nvPr>
            <p:ph type="sldNum" sz="quarter" idx="12"/>
          </p:nvPr>
        </p:nvSpPr>
        <p:spPr/>
        <p:txBody>
          <a:bodyPr/>
          <a:lstStyle/>
          <a:p>
            <a:fld id="{B75D218E-6EF2-4582-B6A3-CE467C14555D}" type="slidenum">
              <a:rPr lang="en-US" smtClean="0"/>
              <a:t>‹#›</a:t>
            </a:fld>
            <a:endParaRPr lang="en-US" dirty="0"/>
          </a:p>
        </p:txBody>
      </p:sp>
    </p:spTree>
    <p:extLst>
      <p:ext uri="{BB962C8B-B14F-4D97-AF65-F5344CB8AC3E}">
        <p14:creationId xmlns:p14="http://schemas.microsoft.com/office/powerpoint/2010/main" val="24019293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84D15F-6008-FE4C-B999-58855B3AD62D}" type="datetime1">
              <a:rPr lang="en-AU" altLang="zh-CN" smtClean="0"/>
              <a:t>15/04/2019</a:t>
            </a:fld>
            <a:endParaRPr lang="en-US" dirty="0"/>
          </a:p>
        </p:txBody>
      </p:sp>
      <p:sp>
        <p:nvSpPr>
          <p:cNvPr id="5" name="Footer Placeholder 4"/>
          <p:cNvSpPr>
            <a:spLocks noGrp="1"/>
          </p:cNvSpPr>
          <p:nvPr>
            <p:ph type="ftr" sz="quarter" idx="11"/>
          </p:nvPr>
        </p:nvSpPr>
        <p:spPr/>
        <p:txBody>
          <a:bodyPr/>
          <a:lstStyle/>
          <a:p>
            <a:r>
              <a:rPr lang="zh-CN" altLang="en-US"/>
              <a:t>上海交通大学人工智能研究院</a:t>
            </a:r>
            <a:endParaRPr lang="en-US" dirty="0"/>
          </a:p>
        </p:txBody>
      </p:sp>
      <p:sp>
        <p:nvSpPr>
          <p:cNvPr id="6" name="Slide Number Placeholder 5"/>
          <p:cNvSpPr>
            <a:spLocks noGrp="1"/>
          </p:cNvSpPr>
          <p:nvPr>
            <p:ph type="sldNum" sz="quarter" idx="12"/>
          </p:nvPr>
        </p:nvSpPr>
        <p:spPr/>
        <p:txBody>
          <a:bodyPr/>
          <a:lstStyle/>
          <a:p>
            <a:fld id="{B75D218E-6EF2-4582-B6A3-CE467C14555D}" type="slidenum">
              <a:rPr lang="en-US" smtClean="0"/>
              <a:t>‹#›</a:t>
            </a:fld>
            <a:endParaRPr lang="en-US" dirty="0"/>
          </a:p>
        </p:txBody>
      </p:sp>
    </p:spTree>
    <p:extLst>
      <p:ext uri="{BB962C8B-B14F-4D97-AF65-F5344CB8AC3E}">
        <p14:creationId xmlns:p14="http://schemas.microsoft.com/office/powerpoint/2010/main" val="4064185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61019" y="1206292"/>
            <a:ext cx="4153831" cy="49706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49" y="1206292"/>
            <a:ext cx="4031167" cy="49706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0F4670-0D18-7B4D-AC69-DB0CFC28E33A}" type="datetime1">
              <a:rPr lang="en-AU" altLang="zh-CN" smtClean="0"/>
              <a:t>15/04/2019</a:t>
            </a:fld>
            <a:endParaRPr lang="en-US" dirty="0"/>
          </a:p>
        </p:txBody>
      </p:sp>
      <p:sp>
        <p:nvSpPr>
          <p:cNvPr id="6" name="Footer Placeholder 5"/>
          <p:cNvSpPr>
            <a:spLocks noGrp="1"/>
          </p:cNvSpPr>
          <p:nvPr>
            <p:ph type="ftr" sz="quarter" idx="11"/>
          </p:nvPr>
        </p:nvSpPr>
        <p:spPr/>
        <p:txBody>
          <a:bodyPr/>
          <a:lstStyle/>
          <a:p>
            <a:r>
              <a:rPr lang="zh-CN" altLang="en-US"/>
              <a:t>上海交通大学人工智能研究院</a:t>
            </a:r>
            <a:endParaRPr lang="en-US" dirty="0"/>
          </a:p>
        </p:txBody>
      </p:sp>
      <p:sp>
        <p:nvSpPr>
          <p:cNvPr id="7" name="Slide Number Placeholder 6"/>
          <p:cNvSpPr>
            <a:spLocks noGrp="1"/>
          </p:cNvSpPr>
          <p:nvPr>
            <p:ph type="sldNum" sz="quarter" idx="12"/>
          </p:nvPr>
        </p:nvSpPr>
        <p:spPr/>
        <p:txBody>
          <a:bodyPr/>
          <a:lstStyle/>
          <a:p>
            <a:fld id="{B75D218E-6EF2-4582-B6A3-CE467C14555D}" type="slidenum">
              <a:rPr lang="en-US" smtClean="0"/>
              <a:t>‹#›</a:t>
            </a:fld>
            <a:endParaRPr lang="en-US" dirty="0"/>
          </a:p>
        </p:txBody>
      </p:sp>
    </p:spTree>
    <p:extLst>
      <p:ext uri="{BB962C8B-B14F-4D97-AF65-F5344CB8AC3E}">
        <p14:creationId xmlns:p14="http://schemas.microsoft.com/office/powerpoint/2010/main" val="19404634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0681715-96C0-9E45-9CE3-5D47551CDCC9}" type="datetime1">
              <a:rPr lang="en-AU" altLang="zh-CN" smtClean="0"/>
              <a:t>15/04/2019</a:t>
            </a:fld>
            <a:endParaRPr lang="en-US" dirty="0"/>
          </a:p>
        </p:txBody>
      </p:sp>
      <p:sp>
        <p:nvSpPr>
          <p:cNvPr id="4" name="Footer Placeholder 3"/>
          <p:cNvSpPr>
            <a:spLocks noGrp="1"/>
          </p:cNvSpPr>
          <p:nvPr>
            <p:ph type="ftr" sz="quarter" idx="11"/>
          </p:nvPr>
        </p:nvSpPr>
        <p:spPr/>
        <p:txBody>
          <a:bodyPr/>
          <a:lstStyle/>
          <a:p>
            <a:r>
              <a:rPr lang="zh-CN" altLang="en-US"/>
              <a:t>上海交通大学人工智能研究院</a:t>
            </a:r>
            <a:endParaRPr lang="en-US" dirty="0"/>
          </a:p>
        </p:txBody>
      </p:sp>
      <p:sp>
        <p:nvSpPr>
          <p:cNvPr id="5" name="Slide Number Placeholder 4"/>
          <p:cNvSpPr>
            <a:spLocks noGrp="1"/>
          </p:cNvSpPr>
          <p:nvPr>
            <p:ph type="sldNum" sz="quarter" idx="12"/>
          </p:nvPr>
        </p:nvSpPr>
        <p:spPr/>
        <p:txBody>
          <a:bodyPr/>
          <a:lstStyle/>
          <a:p>
            <a:fld id="{B75D218E-6EF2-4582-B6A3-CE467C14555D}" type="slidenum">
              <a:rPr lang="en-US" smtClean="0"/>
              <a:t>‹#›</a:t>
            </a:fld>
            <a:endParaRPr lang="en-US" dirty="0"/>
          </a:p>
        </p:txBody>
      </p:sp>
    </p:spTree>
    <p:extLst>
      <p:ext uri="{BB962C8B-B14F-4D97-AF65-F5344CB8AC3E}">
        <p14:creationId xmlns:p14="http://schemas.microsoft.com/office/powerpoint/2010/main" val="27876297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7BE27A-9AE7-2948-B7D2-9FE79A5C0325}" type="datetime1">
              <a:rPr lang="en-AU" altLang="zh-CN" smtClean="0"/>
              <a:t>15/04/2019</a:t>
            </a:fld>
            <a:endParaRPr lang="en-US" dirty="0"/>
          </a:p>
        </p:txBody>
      </p:sp>
      <p:sp>
        <p:nvSpPr>
          <p:cNvPr id="3" name="Footer Placeholder 2"/>
          <p:cNvSpPr>
            <a:spLocks noGrp="1"/>
          </p:cNvSpPr>
          <p:nvPr>
            <p:ph type="ftr" sz="quarter" idx="11"/>
          </p:nvPr>
        </p:nvSpPr>
        <p:spPr/>
        <p:txBody>
          <a:bodyPr/>
          <a:lstStyle/>
          <a:p>
            <a:r>
              <a:rPr lang="zh-CN" altLang="en-US"/>
              <a:t>上海交通大学人工智能研究院</a:t>
            </a:r>
            <a:endParaRPr lang="en-US" dirty="0"/>
          </a:p>
        </p:txBody>
      </p:sp>
      <p:sp>
        <p:nvSpPr>
          <p:cNvPr id="4" name="Slide Number Placeholder 3"/>
          <p:cNvSpPr>
            <a:spLocks noGrp="1"/>
          </p:cNvSpPr>
          <p:nvPr>
            <p:ph type="sldNum" sz="quarter" idx="12"/>
          </p:nvPr>
        </p:nvSpPr>
        <p:spPr/>
        <p:txBody>
          <a:bodyPr/>
          <a:lstStyle/>
          <a:p>
            <a:fld id="{B75D218E-6EF2-4582-B6A3-CE467C14555D}" type="slidenum">
              <a:rPr lang="en-US" smtClean="0"/>
              <a:t>‹#›</a:t>
            </a:fld>
            <a:endParaRPr lang="en-US" dirty="0"/>
          </a:p>
        </p:txBody>
      </p:sp>
    </p:spTree>
    <p:extLst>
      <p:ext uri="{BB962C8B-B14F-4D97-AF65-F5344CB8AC3E}">
        <p14:creationId xmlns:p14="http://schemas.microsoft.com/office/powerpoint/2010/main" val="3327703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4A1A55C-6A95-E84B-B8F5-731B310E426F}" type="datetime1">
              <a:rPr lang="en-AU" altLang="zh-CN" smtClean="0"/>
              <a:t>15/04/2019</a:t>
            </a:fld>
            <a:endParaRPr lang="en-US" dirty="0"/>
          </a:p>
        </p:txBody>
      </p:sp>
      <p:sp>
        <p:nvSpPr>
          <p:cNvPr id="6" name="Footer Placeholder 5"/>
          <p:cNvSpPr>
            <a:spLocks noGrp="1"/>
          </p:cNvSpPr>
          <p:nvPr>
            <p:ph type="ftr" sz="quarter" idx="11"/>
          </p:nvPr>
        </p:nvSpPr>
        <p:spPr/>
        <p:txBody>
          <a:bodyPr/>
          <a:lstStyle/>
          <a:p>
            <a:r>
              <a:rPr lang="zh-CN" altLang="en-US"/>
              <a:t>上海交通大学人工智能研究院</a:t>
            </a:r>
            <a:endParaRPr lang="en-US" dirty="0"/>
          </a:p>
        </p:txBody>
      </p:sp>
      <p:sp>
        <p:nvSpPr>
          <p:cNvPr id="7" name="Slide Number Placeholder 6"/>
          <p:cNvSpPr>
            <a:spLocks noGrp="1"/>
          </p:cNvSpPr>
          <p:nvPr>
            <p:ph type="sldNum" sz="quarter" idx="12"/>
          </p:nvPr>
        </p:nvSpPr>
        <p:spPr/>
        <p:txBody>
          <a:bodyPr/>
          <a:lstStyle/>
          <a:p>
            <a:fld id="{B75D218E-6EF2-4582-B6A3-CE467C14555D}" type="slidenum">
              <a:rPr lang="en-US" smtClean="0"/>
              <a:t>‹#›</a:t>
            </a:fld>
            <a:endParaRPr lang="en-US" dirty="0"/>
          </a:p>
        </p:txBody>
      </p:sp>
    </p:spTree>
    <p:extLst>
      <p:ext uri="{BB962C8B-B14F-4D97-AF65-F5344CB8AC3E}">
        <p14:creationId xmlns:p14="http://schemas.microsoft.com/office/powerpoint/2010/main" val="919521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5C880D5-4C24-AF4C-A41F-8B1314BEE6C0}" type="datetime1">
              <a:rPr lang="en-AU" altLang="zh-CN" smtClean="0"/>
              <a:t>15/04/2019</a:t>
            </a:fld>
            <a:endParaRPr lang="en-US" dirty="0"/>
          </a:p>
        </p:txBody>
      </p:sp>
      <p:sp>
        <p:nvSpPr>
          <p:cNvPr id="6" name="Footer Placeholder 5"/>
          <p:cNvSpPr>
            <a:spLocks noGrp="1"/>
          </p:cNvSpPr>
          <p:nvPr>
            <p:ph type="ftr" sz="quarter" idx="11"/>
          </p:nvPr>
        </p:nvSpPr>
        <p:spPr/>
        <p:txBody>
          <a:bodyPr/>
          <a:lstStyle/>
          <a:p>
            <a:r>
              <a:rPr lang="zh-CN" altLang="en-US"/>
              <a:t>上海交通大学人工智能研究院</a:t>
            </a:r>
            <a:endParaRPr lang="en-US" dirty="0"/>
          </a:p>
        </p:txBody>
      </p:sp>
      <p:sp>
        <p:nvSpPr>
          <p:cNvPr id="7" name="Slide Number Placeholder 6"/>
          <p:cNvSpPr>
            <a:spLocks noGrp="1"/>
          </p:cNvSpPr>
          <p:nvPr>
            <p:ph type="sldNum" sz="quarter" idx="12"/>
          </p:nvPr>
        </p:nvSpPr>
        <p:spPr/>
        <p:txBody>
          <a:bodyPr/>
          <a:lstStyle/>
          <a:p>
            <a:fld id="{B75D218E-6EF2-4582-B6A3-CE467C14555D}" type="slidenum">
              <a:rPr lang="en-US" smtClean="0"/>
              <a:t>‹#›</a:t>
            </a:fld>
            <a:endParaRPr lang="en-US" dirty="0"/>
          </a:p>
        </p:txBody>
      </p:sp>
    </p:spTree>
    <p:extLst>
      <p:ext uri="{BB962C8B-B14F-4D97-AF65-F5344CB8AC3E}">
        <p14:creationId xmlns:p14="http://schemas.microsoft.com/office/powerpoint/2010/main" val="2199781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652337-9121-CA4A-BB7A-B21F09296536}" type="datetime1">
              <a:rPr lang="en-AU" altLang="zh-CN" smtClean="0"/>
              <a:t>15/04/2019</a:t>
            </a:fld>
            <a:endParaRPr lang="en-US" dirty="0"/>
          </a:p>
        </p:txBody>
      </p:sp>
      <p:sp>
        <p:nvSpPr>
          <p:cNvPr id="5" name="Footer Placeholder 4"/>
          <p:cNvSpPr>
            <a:spLocks noGrp="1"/>
          </p:cNvSpPr>
          <p:nvPr>
            <p:ph type="ftr" sz="quarter" idx="11"/>
          </p:nvPr>
        </p:nvSpPr>
        <p:spPr/>
        <p:txBody>
          <a:bodyPr/>
          <a:lstStyle/>
          <a:p>
            <a:r>
              <a:rPr lang="zh-CN" altLang="en-US"/>
              <a:t>上海交通大学人工智能研究院</a:t>
            </a:r>
            <a:endParaRPr lang="en-US" dirty="0"/>
          </a:p>
        </p:txBody>
      </p:sp>
      <p:sp>
        <p:nvSpPr>
          <p:cNvPr id="6" name="Slide Number Placeholder 5"/>
          <p:cNvSpPr>
            <a:spLocks noGrp="1"/>
          </p:cNvSpPr>
          <p:nvPr>
            <p:ph type="sldNum" sz="quarter" idx="12"/>
          </p:nvPr>
        </p:nvSpPr>
        <p:spPr/>
        <p:txBody>
          <a:bodyPr/>
          <a:lstStyle/>
          <a:p>
            <a:fld id="{B75D218E-6EF2-4582-B6A3-CE467C14555D}" type="slidenum">
              <a:rPr lang="en-US" smtClean="0"/>
              <a:t>‹#›</a:t>
            </a:fld>
            <a:endParaRPr lang="en-US" dirty="0"/>
          </a:p>
        </p:txBody>
      </p:sp>
    </p:spTree>
    <p:extLst>
      <p:ext uri="{BB962C8B-B14F-4D97-AF65-F5344CB8AC3E}">
        <p14:creationId xmlns:p14="http://schemas.microsoft.com/office/powerpoint/2010/main" val="1447204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3061AE-3E89-EA44-9A74-3E4DAB215133}" type="datetime1">
              <a:rPr lang="en-AU" altLang="zh-CN" smtClean="0"/>
              <a:t>15/04/2019</a:t>
            </a:fld>
            <a:endParaRPr lang="en-US" dirty="0"/>
          </a:p>
        </p:txBody>
      </p:sp>
      <p:sp>
        <p:nvSpPr>
          <p:cNvPr id="5" name="Footer Placeholder 4"/>
          <p:cNvSpPr>
            <a:spLocks noGrp="1"/>
          </p:cNvSpPr>
          <p:nvPr>
            <p:ph type="ftr" sz="quarter" idx="11"/>
          </p:nvPr>
        </p:nvSpPr>
        <p:spPr/>
        <p:txBody>
          <a:bodyPr/>
          <a:lstStyle/>
          <a:p>
            <a:r>
              <a:rPr lang="zh-CN" altLang="en-US"/>
              <a:t>上海交通大学人工智能研究院</a:t>
            </a:r>
            <a:endParaRPr lang="en-US" dirty="0"/>
          </a:p>
        </p:txBody>
      </p:sp>
      <p:sp>
        <p:nvSpPr>
          <p:cNvPr id="6" name="Slide Number Placeholder 5"/>
          <p:cNvSpPr>
            <a:spLocks noGrp="1"/>
          </p:cNvSpPr>
          <p:nvPr>
            <p:ph type="sldNum" sz="quarter" idx="12"/>
          </p:nvPr>
        </p:nvSpPr>
        <p:spPr/>
        <p:txBody>
          <a:bodyPr/>
          <a:lstStyle/>
          <a:p>
            <a:fld id="{B75D218E-6EF2-4582-B6A3-CE467C14555D}" type="slidenum">
              <a:rPr lang="en-US" smtClean="0"/>
              <a:t>‹#›</a:t>
            </a:fld>
            <a:endParaRPr lang="en-US" dirty="0"/>
          </a:p>
        </p:txBody>
      </p:sp>
    </p:spTree>
    <p:extLst>
      <p:ext uri="{BB962C8B-B14F-4D97-AF65-F5344CB8AC3E}">
        <p14:creationId xmlns:p14="http://schemas.microsoft.com/office/powerpoint/2010/main" val="2761627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8127" y="189143"/>
            <a:ext cx="7757524" cy="837761"/>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79503" y="1237785"/>
            <a:ext cx="8136210" cy="495114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394472" y="6356351"/>
            <a:ext cx="1708150" cy="365125"/>
          </a:xfrm>
          <a:prstGeom prst="rect">
            <a:avLst/>
          </a:prstGeom>
        </p:spPr>
        <p:txBody>
          <a:bodyPr vert="horz" lIns="91440" tIns="45720" rIns="91440" bIns="45720" rtlCol="0" anchor="ctr"/>
          <a:lstStyle>
            <a:lvl1pPr algn="l">
              <a:defRPr sz="1600">
                <a:solidFill>
                  <a:schemeClr val="tx1">
                    <a:tint val="75000"/>
                  </a:schemeClr>
                </a:solidFill>
                <a:latin typeface="Microsoft YaHei" panose="020B0503020204020204" pitchFamily="34" charset="-122"/>
                <a:ea typeface="Microsoft YaHei" panose="020B0503020204020204" pitchFamily="34" charset="-122"/>
              </a:defRPr>
            </a:lvl1pPr>
          </a:lstStyle>
          <a:p>
            <a:fld id="{2C61DA34-36B1-8943-A0EB-0D37F9FAD9F6}" type="datetime1">
              <a:rPr lang="en-AU" altLang="zh-CN" smtClean="0"/>
              <a:t>15/04/2019</a:t>
            </a:fld>
            <a:endParaRPr lang="en-US" dirty="0"/>
          </a:p>
        </p:txBody>
      </p:sp>
      <p:sp>
        <p:nvSpPr>
          <p:cNvPr id="5" name="Footer Placeholder 4"/>
          <p:cNvSpPr>
            <a:spLocks noGrp="1"/>
          </p:cNvSpPr>
          <p:nvPr>
            <p:ph type="ftr" sz="quarter" idx="3"/>
          </p:nvPr>
        </p:nvSpPr>
        <p:spPr>
          <a:xfrm>
            <a:off x="2933385" y="6356351"/>
            <a:ext cx="4359508" cy="365125"/>
          </a:xfrm>
          <a:prstGeom prst="rect">
            <a:avLst/>
          </a:prstGeom>
        </p:spPr>
        <p:txBody>
          <a:bodyPr vert="horz" lIns="91440" tIns="45720" rIns="91440" bIns="45720" rtlCol="0" anchor="ctr"/>
          <a:lstStyle>
            <a:lvl1pPr algn="ctr">
              <a:defRPr sz="1600">
                <a:solidFill>
                  <a:schemeClr val="tx1">
                    <a:tint val="75000"/>
                  </a:schemeClr>
                </a:solidFill>
                <a:latin typeface="Microsoft YaHei" panose="020B0503020204020204" pitchFamily="34" charset="-122"/>
                <a:ea typeface="Microsoft YaHei" panose="020B0503020204020204" pitchFamily="34" charset="-122"/>
              </a:defRPr>
            </a:lvl1pPr>
          </a:lstStyle>
          <a:p>
            <a:r>
              <a:rPr lang="zh-CN" altLang="en-US"/>
              <a:t>上海交通大学人工智能研究院</a:t>
            </a:r>
            <a:endParaRPr lang="en-US" dirty="0"/>
          </a:p>
        </p:txBody>
      </p:sp>
      <p:sp>
        <p:nvSpPr>
          <p:cNvPr id="6" name="Slide Number Placeholder 5"/>
          <p:cNvSpPr>
            <a:spLocks noGrp="1"/>
          </p:cNvSpPr>
          <p:nvPr>
            <p:ph type="sldNum" sz="quarter" idx="4"/>
          </p:nvPr>
        </p:nvSpPr>
        <p:spPr>
          <a:xfrm>
            <a:off x="7783552" y="6356351"/>
            <a:ext cx="843312" cy="365125"/>
          </a:xfrm>
          <a:prstGeom prst="rect">
            <a:avLst/>
          </a:prstGeom>
        </p:spPr>
        <p:txBody>
          <a:bodyPr vert="horz" lIns="91440" tIns="45720" rIns="91440" bIns="45720" rtlCol="0" anchor="ctr"/>
          <a:lstStyle>
            <a:lvl1pPr algn="r">
              <a:defRPr sz="1400">
                <a:solidFill>
                  <a:schemeClr val="tx1">
                    <a:tint val="75000"/>
                  </a:schemeClr>
                </a:solidFill>
                <a:latin typeface="Microsoft YaHei" panose="020B0503020204020204" pitchFamily="34" charset="-122"/>
                <a:ea typeface="Microsoft YaHei" panose="020B0503020204020204" pitchFamily="34" charset="-122"/>
              </a:defRPr>
            </a:lvl1pPr>
          </a:lstStyle>
          <a:p>
            <a:fld id="{B75D218E-6EF2-4582-B6A3-CE467C14555D}" type="slidenum">
              <a:rPr lang="en-US" smtClean="0"/>
              <a:pPr/>
              <a:t>‹#›</a:t>
            </a:fld>
            <a:endParaRPr lang="en-US" dirty="0"/>
          </a:p>
        </p:txBody>
      </p:sp>
      <p:cxnSp>
        <p:nvCxnSpPr>
          <p:cNvPr id="8" name="Straight Connector 7"/>
          <p:cNvCxnSpPr>
            <a:cxnSpLocks/>
          </p:cNvCxnSpPr>
          <p:nvPr userDrawn="1"/>
        </p:nvCxnSpPr>
        <p:spPr>
          <a:xfrm>
            <a:off x="138453" y="1026017"/>
            <a:ext cx="8804825"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pic>
        <p:nvPicPr>
          <p:cNvPr id="9" name="图片 8">
            <a:extLst>
              <a:ext uri="{FF2B5EF4-FFF2-40B4-BE49-F238E27FC236}">
                <a16:creationId xmlns:a16="http://schemas.microsoft.com/office/drawing/2014/main" id="{159964FE-3500-424A-B4E5-061289E26AF2}"/>
              </a:ext>
            </a:extLst>
          </p:cNvPr>
          <p:cNvPicPr/>
          <p:nvPr userDrawn="1"/>
        </p:nvPicPr>
        <p:blipFill rotWithShape="1">
          <a:blip r:embed="rId12" cstate="print">
            <a:extLst>
              <a:ext uri="{28A0092B-C50C-407E-A947-70E740481C1C}">
                <a14:useLocalDpi xmlns:a14="http://schemas.microsoft.com/office/drawing/2010/main" val="0"/>
              </a:ext>
            </a:extLst>
          </a:blip>
          <a:srcRect t="-11810" r="71271" b="-1"/>
          <a:stretch/>
        </p:blipFill>
        <p:spPr>
          <a:xfrm>
            <a:off x="157307" y="139793"/>
            <a:ext cx="779674" cy="803643"/>
          </a:xfrm>
          <a:prstGeom prst="rect">
            <a:avLst/>
          </a:prstGeom>
        </p:spPr>
      </p:pic>
    </p:spTree>
    <p:extLst>
      <p:ext uri="{BB962C8B-B14F-4D97-AF65-F5344CB8AC3E}">
        <p14:creationId xmlns:p14="http://schemas.microsoft.com/office/powerpoint/2010/main" val="21281769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6" r:id="rId5"/>
    <p:sldLayoutId id="2147483667" r:id="rId6"/>
    <p:sldLayoutId id="2147483668" r:id="rId7"/>
    <p:sldLayoutId id="2147483669" r:id="rId8"/>
    <p:sldLayoutId id="2147483670" r:id="rId9"/>
    <p:sldLayoutId id="2147483671" r:id="rId10"/>
  </p:sldLayoutIdLst>
  <p:hf hdr="0"/>
  <p:txStyles>
    <p:titleStyle>
      <a:lvl1pPr algn="l" defTabSz="914400" rtl="0" eaLnBrk="1" latinLnBrk="0" hangingPunct="1">
        <a:lnSpc>
          <a:spcPct val="90000"/>
        </a:lnSpc>
        <a:spcBef>
          <a:spcPct val="0"/>
        </a:spcBef>
        <a:buNone/>
        <a:defRPr sz="3600" kern="1200">
          <a:solidFill>
            <a:schemeClr val="tx1"/>
          </a:solidFill>
          <a:latin typeface="Microsoft YaHei" panose="020B0503020204020204" pitchFamily="34" charset="-122"/>
          <a:ea typeface="Microsoft YaHei" panose="020B0503020204020204" pitchFamily="34" charset="-122"/>
          <a:cs typeface="Times New Roman" panose="02020603050405020304" pitchFamily="18" charset="0"/>
        </a:defRPr>
      </a:lvl1pPr>
    </p:titleStyle>
    <p:bodyStyle>
      <a:lvl1pPr marL="228600" indent="-228600" algn="l" defTabSz="914400" rtl="0" eaLnBrk="1" latinLnBrk="0" hangingPunct="1">
        <a:lnSpc>
          <a:spcPct val="120000"/>
        </a:lnSpc>
        <a:spcBef>
          <a:spcPts val="1000"/>
        </a:spcBef>
        <a:buClr>
          <a:srgbClr val="C00000"/>
        </a:buClr>
        <a:buFont typeface="Arial" panose="020B0604020202020204" pitchFamily="34" charset="0"/>
        <a:buChar char="•"/>
        <a:defRPr sz="3200" kern="1200">
          <a:solidFill>
            <a:schemeClr val="tx1"/>
          </a:solidFill>
          <a:latin typeface="Microsoft YaHei" panose="020B0503020204020204" pitchFamily="34" charset="-122"/>
          <a:ea typeface="Microsoft YaHei" panose="020B0503020204020204" pitchFamily="34" charset="-122"/>
          <a:cs typeface="Times New Roman" panose="02020603050405020304" pitchFamily="18" charset="0"/>
        </a:defRPr>
      </a:lvl1pPr>
      <a:lvl2pPr marL="685800" indent="-228600" algn="l" defTabSz="914400" rtl="0" eaLnBrk="1" latinLnBrk="0" hangingPunct="1">
        <a:lnSpc>
          <a:spcPct val="120000"/>
        </a:lnSpc>
        <a:spcBef>
          <a:spcPts val="500"/>
        </a:spcBef>
        <a:buClr>
          <a:srgbClr val="C00000"/>
        </a:buClr>
        <a:buFont typeface="Times New Roman" panose="02020603050405020304" pitchFamily="18" charset="0"/>
        <a:buChar char="˗"/>
        <a:defRPr sz="2800" kern="1200">
          <a:solidFill>
            <a:schemeClr val="tx1"/>
          </a:solidFill>
          <a:latin typeface="Microsoft YaHei" panose="020B0503020204020204" pitchFamily="34" charset="-122"/>
          <a:ea typeface="Microsoft YaHei" panose="020B0503020204020204" pitchFamily="34" charset="-122"/>
          <a:cs typeface="Times New Roman" panose="02020603050405020304" pitchFamily="18" charset="0"/>
        </a:defRPr>
      </a:lvl2pPr>
      <a:lvl3pPr marL="1143000" indent="-228600" algn="l" defTabSz="914400" rtl="0" eaLnBrk="1" latinLnBrk="0" hangingPunct="1">
        <a:lnSpc>
          <a:spcPct val="120000"/>
        </a:lnSpc>
        <a:spcBef>
          <a:spcPts val="500"/>
        </a:spcBef>
        <a:buClr>
          <a:srgbClr val="C00000"/>
        </a:buClr>
        <a:buFont typeface="Arial" panose="020B0604020202020204" pitchFamily="34" charset="0"/>
        <a:buChar char="•"/>
        <a:defRPr sz="2400" kern="1200">
          <a:solidFill>
            <a:schemeClr val="tx1"/>
          </a:solidFill>
          <a:latin typeface="Microsoft YaHei" panose="020B0503020204020204" pitchFamily="34" charset="-122"/>
          <a:ea typeface="Microsoft YaHei" panose="020B0503020204020204" pitchFamily="34" charset="-122"/>
          <a:cs typeface="Times New Roman" panose="02020603050405020304" pitchFamily="18" charset="0"/>
        </a:defRPr>
      </a:lvl3pPr>
      <a:lvl4pPr marL="1600200" indent="-228600" algn="l" defTabSz="914400" rtl="0" eaLnBrk="1" latinLnBrk="0" hangingPunct="1">
        <a:lnSpc>
          <a:spcPct val="120000"/>
        </a:lnSpc>
        <a:spcBef>
          <a:spcPts val="500"/>
        </a:spcBef>
        <a:buClr>
          <a:srgbClr val="C00000"/>
        </a:buClr>
        <a:buFont typeface="Times New Roman" panose="02020603050405020304" pitchFamily="18" charset="0"/>
        <a:buChar char="˗"/>
        <a:defRPr sz="2000" kern="1200">
          <a:solidFill>
            <a:schemeClr val="tx1"/>
          </a:solidFill>
          <a:latin typeface="Microsoft YaHei" panose="020B0503020204020204" pitchFamily="34" charset="-122"/>
          <a:ea typeface="Microsoft YaHei" panose="020B0503020204020204" pitchFamily="34" charset="-122"/>
          <a:cs typeface="Times New Roman" panose="02020603050405020304" pitchFamily="18" charset="0"/>
        </a:defRPr>
      </a:lvl4pPr>
      <a:lvl5pPr marL="2057400" indent="-228600" algn="l" defTabSz="914400" rtl="0" eaLnBrk="1" latinLnBrk="0" hangingPunct="1">
        <a:lnSpc>
          <a:spcPct val="120000"/>
        </a:lnSpc>
        <a:spcBef>
          <a:spcPts val="500"/>
        </a:spcBef>
        <a:buClr>
          <a:srgbClr val="C00000"/>
        </a:buClr>
        <a:buFont typeface="Arial" panose="020B0604020202020204" pitchFamily="34" charset="0"/>
        <a:buChar char="•"/>
        <a:defRPr sz="2000" kern="1200">
          <a:solidFill>
            <a:schemeClr val="tx1"/>
          </a:solidFill>
          <a:latin typeface="Microsoft YaHei" panose="020B0503020204020204" pitchFamily="34" charset="-122"/>
          <a:ea typeface="Microsoft YaHei" panose="020B0503020204020204" pitchFamily="34" charset="-122"/>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5.xml"/><Relationship Id="rId5" Type="http://schemas.openxmlformats.org/officeDocument/2006/relationships/image" Target="../media/image34.jpeg"/><Relationship Id="rId4" Type="http://schemas.openxmlformats.org/officeDocument/2006/relationships/image" Target="../media/image33.jpeg"/></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36.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37.png"/><Relationship Id="rId4" Type="http://schemas.openxmlformats.org/officeDocument/2006/relationships/image" Target="../media/image35.wmf"/></Relationships>
</file>

<file path=ppt/slides/_rels/slide2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7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image" Target="../media/image45.tif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5.tif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tiff"/><Relationship Id="rId7" Type="http://schemas.openxmlformats.org/officeDocument/2006/relationships/image" Target="../media/image53.tiff"/><Relationship Id="rId2" Type="http://schemas.openxmlformats.org/officeDocument/2006/relationships/image" Target="../media/image48.tiff"/><Relationship Id="rId1" Type="http://schemas.openxmlformats.org/officeDocument/2006/relationships/slideLayout" Target="../slideLayouts/slideLayout2.xml"/><Relationship Id="rId6" Type="http://schemas.openxmlformats.org/officeDocument/2006/relationships/image" Target="../media/image52.tiff"/><Relationship Id="rId5" Type="http://schemas.openxmlformats.org/officeDocument/2006/relationships/image" Target="../media/image51.tiff"/><Relationship Id="rId10" Type="http://schemas.openxmlformats.org/officeDocument/2006/relationships/image" Target="../media/image56.png"/><Relationship Id="rId4" Type="http://schemas.openxmlformats.org/officeDocument/2006/relationships/image" Target="../media/image50.tiff"/><Relationship Id="rId9" Type="http://schemas.openxmlformats.org/officeDocument/2006/relationships/image" Target="../media/image55.png"/></Relationships>
</file>

<file path=ppt/slides/_rels/slide34.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image" Target="../media/image57.png"/><Relationship Id="rId1" Type="http://schemas.openxmlformats.org/officeDocument/2006/relationships/slideLayout" Target="../slideLayouts/slideLayout5.xml"/><Relationship Id="rId6" Type="http://schemas.openxmlformats.org/officeDocument/2006/relationships/image" Target="../media/image61.png"/><Relationship Id="rId5" Type="http://schemas.openxmlformats.org/officeDocument/2006/relationships/image" Target="../media/image60.tiff"/><Relationship Id="rId10" Type="http://schemas.openxmlformats.org/officeDocument/2006/relationships/image" Target="../media/image49.tiff"/><Relationship Id="rId4" Type="http://schemas.openxmlformats.org/officeDocument/2006/relationships/image" Target="../media/image59.png"/><Relationship Id="rId9" Type="http://schemas.openxmlformats.org/officeDocument/2006/relationships/image" Target="../media/image6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5.pn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5.xml"/><Relationship Id="rId4" Type="http://schemas.openxmlformats.org/officeDocument/2006/relationships/image" Target="../media/image520.png"/></Relationships>
</file>

<file path=ppt/slides/_rels/slide4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6.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67.png"/><Relationship Id="rId4" Type="http://schemas.openxmlformats.org/officeDocument/2006/relationships/image" Target="../media/image25.png"/></Relationships>
</file>

<file path=ppt/slides/_rels/slide42.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5.xml"/><Relationship Id="rId4" Type="http://schemas.openxmlformats.org/officeDocument/2006/relationships/image" Target="../media/image23.png"/></Relationships>
</file>

<file path=ppt/slides/_rels/slide4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5.xml"/><Relationship Id="rId5" Type="http://schemas.openxmlformats.org/officeDocument/2006/relationships/image" Target="../media/image23.png"/><Relationship Id="rId4" Type="http://schemas.openxmlformats.org/officeDocument/2006/relationships/image" Target="../media/image65.png"/></Relationships>
</file>

<file path=ppt/slides/_rels/slide4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49.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60.png"/><Relationship Id="rId2" Type="http://schemas.openxmlformats.org/officeDocument/2006/relationships/image" Target="../media/image750.png"/><Relationship Id="rId1" Type="http://schemas.openxmlformats.org/officeDocument/2006/relationships/slideLayout" Target="../slideLayouts/slideLayout2.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s>
</file>

<file path=ppt/slides/_rels/slide51.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2.xml"/><Relationship Id="rId4" Type="http://schemas.openxmlformats.org/officeDocument/2006/relationships/image" Target="../media/image88.png"/></Relationships>
</file>

<file path=ppt/slides/_rels/slide55.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normAutofit/>
          </a:bodyPr>
          <a:lstStyle/>
          <a:p>
            <a:r>
              <a:rPr lang="zh-CN" altLang="en-US" sz="4000" dirty="0"/>
              <a:t>基于深度回归网络的</a:t>
            </a:r>
            <a:br>
              <a:rPr lang="en-US" altLang="zh-CN" sz="4000" dirty="0"/>
            </a:br>
            <a:r>
              <a:rPr lang="zh-CN" altLang="en-US" sz="4000" dirty="0"/>
              <a:t>视觉目标跟踪技术</a:t>
            </a:r>
            <a:endParaRPr lang="en-US" sz="4000" dirty="0"/>
          </a:p>
        </p:txBody>
      </p:sp>
      <p:sp>
        <p:nvSpPr>
          <p:cNvPr id="8" name="Subtitle 7"/>
          <p:cNvSpPr>
            <a:spLocks noGrp="1"/>
          </p:cNvSpPr>
          <p:nvPr>
            <p:ph type="subTitle" idx="1"/>
          </p:nvPr>
        </p:nvSpPr>
        <p:spPr>
          <a:xfrm>
            <a:off x="1142999" y="3221037"/>
            <a:ext cx="6962775" cy="2179637"/>
          </a:xfrm>
        </p:spPr>
        <p:txBody>
          <a:bodyPr>
            <a:normAutofit fontScale="92500" lnSpcReduction="10000"/>
          </a:bodyPr>
          <a:lstStyle/>
          <a:p>
            <a:pPr>
              <a:lnSpc>
                <a:spcPct val="100000"/>
              </a:lnSpc>
            </a:pPr>
            <a:r>
              <a:rPr lang="zh-CN" altLang="en-AU" sz="3200" dirty="0"/>
              <a:t>马超</a:t>
            </a:r>
            <a:r>
              <a:rPr lang="zh-CN" altLang="en-US" sz="3200" dirty="0"/>
              <a:t> 博士</a:t>
            </a:r>
            <a:endParaRPr lang="en-US" altLang="zh-CN" sz="3200" dirty="0"/>
          </a:p>
          <a:p>
            <a:pPr>
              <a:lnSpc>
                <a:spcPct val="100000"/>
              </a:lnSpc>
            </a:pPr>
            <a:r>
              <a:rPr lang="zh-CN" altLang="en-US" sz="3200" dirty="0"/>
              <a:t>长聘教轨助理教授</a:t>
            </a:r>
            <a:endParaRPr lang="en-AU" altLang="zh-CN" sz="3200" dirty="0"/>
          </a:p>
          <a:p>
            <a:pPr>
              <a:lnSpc>
                <a:spcPct val="100000"/>
              </a:lnSpc>
            </a:pPr>
            <a:r>
              <a:rPr lang="zh-CN" altLang="en-US" sz="3200" dirty="0"/>
              <a:t>上海交通大学</a:t>
            </a:r>
            <a:endParaRPr lang="en-US" altLang="zh-CN" sz="3200" dirty="0"/>
          </a:p>
          <a:p>
            <a:pPr>
              <a:lnSpc>
                <a:spcPct val="100000"/>
              </a:lnSpc>
            </a:pPr>
            <a:r>
              <a:rPr lang="en-US" altLang="zh-CN" sz="3200" dirty="0"/>
              <a:t>2019</a:t>
            </a:r>
            <a:r>
              <a:rPr lang="zh-CN" altLang="en-US" sz="3200" dirty="0"/>
              <a:t>年</a:t>
            </a:r>
            <a:r>
              <a:rPr lang="en-US" altLang="zh-CN" sz="3200" dirty="0"/>
              <a:t>4</a:t>
            </a:r>
            <a:r>
              <a:rPr lang="zh-CN" altLang="en-US" sz="3200" dirty="0"/>
              <a:t>月</a:t>
            </a:r>
            <a:r>
              <a:rPr lang="en-US" altLang="zh-CN" sz="3200" dirty="0"/>
              <a:t>16</a:t>
            </a:r>
            <a:r>
              <a:rPr lang="zh-CN" altLang="en-US" sz="3200" dirty="0"/>
              <a:t>日</a:t>
            </a:r>
            <a:endParaRPr lang="en-US" sz="3200" dirty="0"/>
          </a:p>
        </p:txBody>
      </p:sp>
      <p:sp>
        <p:nvSpPr>
          <p:cNvPr id="2" name="Date Placeholder 1">
            <a:extLst>
              <a:ext uri="{FF2B5EF4-FFF2-40B4-BE49-F238E27FC236}">
                <a16:creationId xmlns:a16="http://schemas.microsoft.com/office/drawing/2014/main" id="{F982F598-30F7-7F4A-92EE-93F84974B514}"/>
              </a:ext>
            </a:extLst>
          </p:cNvPr>
          <p:cNvSpPr>
            <a:spLocks noGrp="1"/>
          </p:cNvSpPr>
          <p:nvPr>
            <p:ph type="dt" sz="half" idx="2"/>
          </p:nvPr>
        </p:nvSpPr>
        <p:spPr/>
        <p:txBody>
          <a:bodyPr/>
          <a:lstStyle/>
          <a:p>
            <a:fld id="{31B08B50-C3B3-B345-B693-5219F8F4F701}" type="datetime1">
              <a:rPr lang="en-AU" altLang="zh-CN" smtClean="0"/>
              <a:t>15/04/2019</a:t>
            </a:fld>
            <a:endParaRPr lang="en-US" dirty="0"/>
          </a:p>
        </p:txBody>
      </p:sp>
      <p:sp>
        <p:nvSpPr>
          <p:cNvPr id="6" name="Footer Placeholder 5">
            <a:extLst>
              <a:ext uri="{FF2B5EF4-FFF2-40B4-BE49-F238E27FC236}">
                <a16:creationId xmlns:a16="http://schemas.microsoft.com/office/drawing/2014/main" id="{FEBA7840-D8CB-9F48-ACB8-F57FA2120C36}"/>
              </a:ext>
            </a:extLst>
          </p:cNvPr>
          <p:cNvSpPr>
            <a:spLocks noGrp="1"/>
          </p:cNvSpPr>
          <p:nvPr>
            <p:ph type="ftr" sz="quarter" idx="3"/>
          </p:nvPr>
        </p:nvSpPr>
        <p:spPr/>
        <p:txBody>
          <a:bodyPr/>
          <a:lstStyle/>
          <a:p>
            <a:r>
              <a:rPr lang="zh-CN" altLang="en-US" dirty="0"/>
              <a:t>上海交通大学人工智能研究院</a:t>
            </a:r>
            <a:endParaRPr lang="en-US" dirty="0"/>
          </a:p>
        </p:txBody>
      </p:sp>
      <p:sp>
        <p:nvSpPr>
          <p:cNvPr id="10" name="Slide Number Placeholder 9">
            <a:extLst>
              <a:ext uri="{FF2B5EF4-FFF2-40B4-BE49-F238E27FC236}">
                <a16:creationId xmlns:a16="http://schemas.microsoft.com/office/drawing/2014/main" id="{7BB019B1-BEB9-1A4C-8AB4-5CB63A64AF46}"/>
              </a:ext>
            </a:extLst>
          </p:cNvPr>
          <p:cNvSpPr>
            <a:spLocks noGrp="1"/>
          </p:cNvSpPr>
          <p:nvPr>
            <p:ph type="sldNum" sz="quarter" idx="4"/>
          </p:nvPr>
        </p:nvSpPr>
        <p:spPr/>
        <p:txBody>
          <a:bodyPr/>
          <a:lstStyle/>
          <a:p>
            <a:fld id="{B75D218E-6EF2-4582-B6A3-CE467C14555D}" type="slidenum">
              <a:rPr lang="en-US" smtClean="0"/>
              <a:pPr/>
              <a:t>1</a:t>
            </a:fld>
            <a:endParaRPr lang="en-US" dirty="0"/>
          </a:p>
        </p:txBody>
      </p:sp>
      <p:pic>
        <p:nvPicPr>
          <p:cNvPr id="11" name="图片 10">
            <a:extLst>
              <a:ext uri="{FF2B5EF4-FFF2-40B4-BE49-F238E27FC236}">
                <a16:creationId xmlns:a16="http://schemas.microsoft.com/office/drawing/2014/main" id="{2124A5D9-C965-4FE0-BDCA-3782D7AC9ECB}"/>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394472" y="382112"/>
            <a:ext cx="3176774" cy="856138"/>
          </a:xfrm>
          <a:prstGeom prst="rect">
            <a:avLst/>
          </a:prstGeom>
        </p:spPr>
      </p:pic>
    </p:spTree>
    <p:extLst>
      <p:ext uri="{BB962C8B-B14F-4D97-AF65-F5344CB8AC3E}">
        <p14:creationId xmlns:p14="http://schemas.microsoft.com/office/powerpoint/2010/main" val="17268515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zh-CN" altLang="en-US" dirty="0"/>
              <a:t>计算机视觉</a:t>
            </a:r>
            <a:r>
              <a:rPr lang="en-US" altLang="zh-CN" dirty="0"/>
              <a:t>&amp;</a:t>
            </a:r>
            <a:r>
              <a:rPr lang="zh-CN" altLang="en-US" dirty="0"/>
              <a:t>图像理解</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68503"/>
              </p:ext>
            </p:extLst>
          </p:nvPr>
        </p:nvGraphicFramePr>
        <p:xfrm>
          <a:off x="1989867" y="1849309"/>
          <a:ext cx="5164266" cy="37513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ate Placeholder 2"/>
          <p:cNvSpPr>
            <a:spLocks noGrp="1"/>
          </p:cNvSpPr>
          <p:nvPr>
            <p:ph type="dt" sz="half" idx="10"/>
          </p:nvPr>
        </p:nvSpPr>
        <p:spPr/>
        <p:txBody>
          <a:bodyPr/>
          <a:lstStyle/>
          <a:p>
            <a:fld id="{C474209B-B33A-7B47-8AF5-F9D027C74834}" type="datetime1">
              <a:rPr lang="en-AU" altLang="zh-CN" smtClean="0"/>
              <a:t>15/04/2019</a:t>
            </a:fld>
            <a:endParaRPr lang="en-US" dirty="0"/>
          </a:p>
        </p:txBody>
      </p:sp>
      <p:sp>
        <p:nvSpPr>
          <p:cNvPr id="8" name="Footer Placeholder 7"/>
          <p:cNvSpPr>
            <a:spLocks noGrp="1"/>
          </p:cNvSpPr>
          <p:nvPr>
            <p:ph type="ftr" sz="quarter" idx="11"/>
          </p:nvPr>
        </p:nvSpPr>
        <p:spPr/>
        <p:txBody>
          <a:bodyPr/>
          <a:lstStyle/>
          <a:p>
            <a:r>
              <a:rPr lang="zh-CN" altLang="en-US"/>
              <a:t>上海交通大学人工智能研究院</a:t>
            </a:r>
            <a:endParaRPr lang="en-US" dirty="0"/>
          </a:p>
        </p:txBody>
      </p:sp>
      <p:sp>
        <p:nvSpPr>
          <p:cNvPr id="9" name="Slide Number Placeholder 8"/>
          <p:cNvSpPr>
            <a:spLocks noGrp="1"/>
          </p:cNvSpPr>
          <p:nvPr>
            <p:ph type="sldNum" sz="quarter" idx="12"/>
          </p:nvPr>
        </p:nvSpPr>
        <p:spPr/>
        <p:txBody>
          <a:bodyPr/>
          <a:lstStyle/>
          <a:p>
            <a:fld id="{B75D218E-6EF2-4582-B6A3-CE467C14555D}" type="slidenum">
              <a:rPr lang="en-US" smtClean="0"/>
              <a:t>2</a:t>
            </a:fld>
            <a:endParaRPr lang="en-US" dirty="0"/>
          </a:p>
        </p:txBody>
      </p:sp>
    </p:spTree>
    <p:extLst>
      <p:ext uri="{BB962C8B-B14F-4D97-AF65-F5344CB8AC3E}">
        <p14:creationId xmlns:p14="http://schemas.microsoft.com/office/powerpoint/2010/main" val="4176056460"/>
      </p:ext>
    </p:extLst>
  </p:cSld>
  <p:clrMapOvr>
    <a:masterClrMapping/>
  </p:clrMapOvr>
  <mc:AlternateContent xmlns:mc="http://schemas.openxmlformats.org/markup-compatibility/2006" xmlns:p14="http://schemas.microsoft.com/office/powerpoint/2010/main">
    <mc:Choice Requires="p14">
      <p:transition spd="slow" p14:dur="2000" advTm="59242"/>
    </mc:Choice>
    <mc:Fallback xmlns="">
      <p:transition spd="slow" advTm="5924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问题定义：视觉目标跟踪</a:t>
            </a:r>
          </a:p>
        </p:txBody>
      </p:sp>
      <p:sp>
        <p:nvSpPr>
          <p:cNvPr id="17" name="Slide Number Placeholder 16">
            <a:extLst>
              <a:ext uri="{FF2B5EF4-FFF2-40B4-BE49-F238E27FC236}">
                <a16:creationId xmlns:a16="http://schemas.microsoft.com/office/drawing/2014/main" id="{90882123-D64B-A742-B185-A00DB676FF1E}"/>
              </a:ext>
            </a:extLst>
          </p:cNvPr>
          <p:cNvSpPr>
            <a:spLocks noGrp="1"/>
          </p:cNvSpPr>
          <p:nvPr>
            <p:ph type="sldNum" sz="quarter" idx="12"/>
          </p:nvPr>
        </p:nvSpPr>
        <p:spPr/>
        <p:txBody>
          <a:bodyPr/>
          <a:lstStyle/>
          <a:p>
            <a:fld id="{D57F1E4F-1CFF-5643-939E-217C01CDF565}" type="slidenum">
              <a:rPr lang="en-US" smtClean="0"/>
              <a:pPr/>
              <a:t>3</a:t>
            </a:fld>
            <a:endParaRPr lang="en-US" dirty="0"/>
          </a:p>
        </p:txBody>
      </p:sp>
      <p:pic>
        <p:nvPicPr>
          <p:cNvPr id="4" name="Picture 3">
            <a:extLst>
              <a:ext uri="{FF2B5EF4-FFF2-40B4-BE49-F238E27FC236}">
                <a16:creationId xmlns:a16="http://schemas.microsoft.com/office/drawing/2014/main" id="{6F291A4A-9BBC-E445-8A3D-77FEE51A9480}"/>
              </a:ext>
            </a:extLst>
          </p:cNvPr>
          <p:cNvPicPr>
            <a:picLocks noChangeAspect="1"/>
          </p:cNvPicPr>
          <p:nvPr/>
        </p:nvPicPr>
        <p:blipFill>
          <a:blip r:embed="rId3"/>
          <a:stretch>
            <a:fillRect/>
          </a:stretch>
        </p:blipFill>
        <p:spPr>
          <a:xfrm>
            <a:off x="238128" y="2346722"/>
            <a:ext cx="2762882" cy="2079000"/>
          </a:xfrm>
          <a:prstGeom prst="rect">
            <a:avLst/>
          </a:prstGeom>
          <a:ln>
            <a:solidFill>
              <a:schemeClr val="tx1"/>
            </a:solidFill>
          </a:ln>
        </p:spPr>
      </p:pic>
      <p:pic>
        <p:nvPicPr>
          <p:cNvPr id="6" name="Picture 5">
            <a:extLst>
              <a:ext uri="{FF2B5EF4-FFF2-40B4-BE49-F238E27FC236}">
                <a16:creationId xmlns:a16="http://schemas.microsoft.com/office/drawing/2014/main" id="{CB762790-1276-2743-A115-76832E8EC9D0}"/>
              </a:ext>
            </a:extLst>
          </p:cNvPr>
          <p:cNvPicPr>
            <a:picLocks noChangeAspect="1"/>
          </p:cNvPicPr>
          <p:nvPr/>
        </p:nvPicPr>
        <p:blipFill>
          <a:blip r:embed="rId4"/>
          <a:stretch>
            <a:fillRect/>
          </a:stretch>
        </p:blipFill>
        <p:spPr>
          <a:xfrm>
            <a:off x="3091280" y="2346722"/>
            <a:ext cx="2762882" cy="2079000"/>
          </a:xfrm>
          <a:prstGeom prst="rect">
            <a:avLst/>
          </a:prstGeom>
          <a:ln>
            <a:solidFill>
              <a:schemeClr val="tx1"/>
            </a:solidFill>
          </a:ln>
        </p:spPr>
      </p:pic>
      <p:pic>
        <p:nvPicPr>
          <p:cNvPr id="8" name="Picture 7">
            <a:extLst>
              <a:ext uri="{FF2B5EF4-FFF2-40B4-BE49-F238E27FC236}">
                <a16:creationId xmlns:a16="http://schemas.microsoft.com/office/drawing/2014/main" id="{E9EC5203-1125-5D49-8ED2-A27BC4CEB366}"/>
              </a:ext>
            </a:extLst>
          </p:cNvPr>
          <p:cNvPicPr>
            <a:picLocks noChangeAspect="1"/>
          </p:cNvPicPr>
          <p:nvPr/>
        </p:nvPicPr>
        <p:blipFill>
          <a:blip r:embed="rId5"/>
          <a:stretch>
            <a:fillRect/>
          </a:stretch>
        </p:blipFill>
        <p:spPr>
          <a:xfrm>
            <a:off x="5964548" y="2346722"/>
            <a:ext cx="2762882" cy="2079000"/>
          </a:xfrm>
          <a:prstGeom prst="rect">
            <a:avLst/>
          </a:prstGeom>
          <a:ln>
            <a:solidFill>
              <a:schemeClr val="tx1"/>
            </a:solidFill>
          </a:ln>
        </p:spPr>
      </p:pic>
      <p:sp>
        <p:nvSpPr>
          <p:cNvPr id="9" name="Frame 8">
            <a:extLst>
              <a:ext uri="{FF2B5EF4-FFF2-40B4-BE49-F238E27FC236}">
                <a16:creationId xmlns:a16="http://schemas.microsoft.com/office/drawing/2014/main" id="{858CE459-6028-1045-B01B-6DE2DA809D12}"/>
              </a:ext>
            </a:extLst>
          </p:cNvPr>
          <p:cNvSpPr/>
          <p:nvPr/>
        </p:nvSpPr>
        <p:spPr>
          <a:xfrm>
            <a:off x="1471961" y="2789786"/>
            <a:ext cx="633734" cy="907256"/>
          </a:xfrm>
          <a:prstGeom prst="frame">
            <a:avLst>
              <a:gd name="adj1" fmla="val 68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chemeClr val="tx1"/>
              </a:solidFill>
            </a:endParaRPr>
          </a:p>
        </p:txBody>
      </p:sp>
      <p:sp>
        <p:nvSpPr>
          <p:cNvPr id="7" name="日期占位符 6">
            <a:extLst>
              <a:ext uri="{FF2B5EF4-FFF2-40B4-BE49-F238E27FC236}">
                <a16:creationId xmlns:a16="http://schemas.microsoft.com/office/drawing/2014/main" id="{10A78E4A-ACBA-4C3C-94DD-7351C765E56D}"/>
              </a:ext>
            </a:extLst>
          </p:cNvPr>
          <p:cNvSpPr>
            <a:spLocks noGrp="1"/>
          </p:cNvSpPr>
          <p:nvPr>
            <p:ph type="dt" sz="half" idx="10"/>
          </p:nvPr>
        </p:nvSpPr>
        <p:spPr/>
        <p:txBody>
          <a:bodyPr/>
          <a:lstStyle/>
          <a:p>
            <a:fld id="{55362E8E-E150-A44F-9193-B5936B219AC0}" type="datetime1">
              <a:rPr lang="en-AU" altLang="zh-CN" smtClean="0"/>
              <a:t>15/04/2019</a:t>
            </a:fld>
            <a:endParaRPr lang="en-US" dirty="0"/>
          </a:p>
        </p:txBody>
      </p:sp>
      <p:sp>
        <p:nvSpPr>
          <p:cNvPr id="10" name="页脚占位符 9">
            <a:extLst>
              <a:ext uri="{FF2B5EF4-FFF2-40B4-BE49-F238E27FC236}">
                <a16:creationId xmlns:a16="http://schemas.microsoft.com/office/drawing/2014/main" id="{EF9F1316-D554-42D9-B63B-19F75A1209EF}"/>
              </a:ext>
            </a:extLst>
          </p:cNvPr>
          <p:cNvSpPr>
            <a:spLocks noGrp="1"/>
          </p:cNvSpPr>
          <p:nvPr>
            <p:ph type="ftr" sz="quarter" idx="11"/>
          </p:nvPr>
        </p:nvSpPr>
        <p:spPr/>
        <p:txBody>
          <a:bodyPr/>
          <a:lstStyle/>
          <a:p>
            <a:r>
              <a:rPr lang="zh-CN" altLang="en-US"/>
              <a:t>上海交通大学人工智能研究院</a:t>
            </a:r>
            <a:endParaRPr lang="en-US" dirty="0"/>
          </a:p>
        </p:txBody>
      </p:sp>
    </p:spTree>
    <p:extLst>
      <p:ext uri="{BB962C8B-B14F-4D97-AF65-F5344CB8AC3E}">
        <p14:creationId xmlns:p14="http://schemas.microsoft.com/office/powerpoint/2010/main" val="1380866835"/>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dirty="0"/>
              <a:t>目标跟踪典型应用场景</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2952" y="3651452"/>
            <a:ext cx="2983511" cy="1840454"/>
          </a:xfrm>
          <a:prstGeom prst="rect">
            <a:avLst/>
          </a:prstGeom>
          <a:ln>
            <a:solidFill>
              <a:schemeClr val="tx1"/>
            </a:solidFill>
          </a:ln>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87993" y="3651452"/>
            <a:ext cx="3211591" cy="1840454"/>
          </a:xfrm>
          <a:prstGeom prst="rect">
            <a:avLst/>
          </a:prstGeom>
          <a:ln>
            <a:solidFill>
              <a:schemeClr val="tx1"/>
            </a:solidFill>
          </a:ln>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5267" r="4378"/>
          <a:stretch/>
        </p:blipFill>
        <p:spPr>
          <a:xfrm>
            <a:off x="4155529" y="1763549"/>
            <a:ext cx="3249086" cy="1790129"/>
          </a:xfrm>
          <a:prstGeom prst="rect">
            <a:avLst/>
          </a:prstGeom>
          <a:ln>
            <a:solidFill>
              <a:schemeClr val="tx1"/>
            </a:solidFill>
          </a:ln>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2952" y="1734032"/>
            <a:ext cx="2983511" cy="1819646"/>
          </a:xfrm>
          <a:prstGeom prst="rect">
            <a:avLst/>
          </a:prstGeom>
        </p:spPr>
      </p:pic>
      <p:sp>
        <p:nvSpPr>
          <p:cNvPr id="13" name="Slide Number Placeholder 12">
            <a:extLst>
              <a:ext uri="{FF2B5EF4-FFF2-40B4-BE49-F238E27FC236}">
                <a16:creationId xmlns:a16="http://schemas.microsoft.com/office/drawing/2014/main" id="{E5BD99BF-F6BF-244D-826D-D4FB20D447D7}"/>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12" name="TextBox 2">
            <a:extLst>
              <a:ext uri="{FF2B5EF4-FFF2-40B4-BE49-F238E27FC236}">
                <a16:creationId xmlns:a16="http://schemas.microsoft.com/office/drawing/2014/main" id="{30FC4466-91E8-4C61-AE0A-7A8840322833}"/>
              </a:ext>
            </a:extLst>
          </p:cNvPr>
          <p:cNvSpPr txBox="1"/>
          <p:nvPr/>
        </p:nvSpPr>
        <p:spPr>
          <a:xfrm>
            <a:off x="4020550" y="5589680"/>
            <a:ext cx="3546476" cy="369332"/>
          </a:xfrm>
          <a:prstGeom prst="rect">
            <a:avLst/>
          </a:prstGeom>
          <a:noFill/>
        </p:spPr>
        <p:txBody>
          <a:bodyPr wrap="square" rtlCol="0">
            <a:spAutoFit/>
          </a:bodyPr>
          <a:lstStyle/>
          <a:p>
            <a:pPr algn="r"/>
            <a:r>
              <a:rPr lang="en-US" dirty="0"/>
              <a:t>Images from Google Search</a:t>
            </a:r>
          </a:p>
        </p:txBody>
      </p:sp>
      <p:sp>
        <p:nvSpPr>
          <p:cNvPr id="3" name="日期占位符 2">
            <a:extLst>
              <a:ext uri="{FF2B5EF4-FFF2-40B4-BE49-F238E27FC236}">
                <a16:creationId xmlns:a16="http://schemas.microsoft.com/office/drawing/2014/main" id="{6B353F9A-78E9-43FC-A9BC-E1F9563E6900}"/>
              </a:ext>
            </a:extLst>
          </p:cNvPr>
          <p:cNvSpPr>
            <a:spLocks noGrp="1"/>
          </p:cNvSpPr>
          <p:nvPr>
            <p:ph type="dt" sz="half" idx="10"/>
          </p:nvPr>
        </p:nvSpPr>
        <p:spPr/>
        <p:txBody>
          <a:bodyPr/>
          <a:lstStyle/>
          <a:p>
            <a:fld id="{ED0E18B9-85A0-BC42-B83B-798B84E6A7F4}" type="datetime1">
              <a:rPr lang="en-AU" altLang="zh-CN" smtClean="0"/>
              <a:t>15/04/2019</a:t>
            </a:fld>
            <a:endParaRPr lang="en-US" dirty="0"/>
          </a:p>
        </p:txBody>
      </p:sp>
      <p:sp>
        <p:nvSpPr>
          <p:cNvPr id="4" name="页脚占位符 3">
            <a:extLst>
              <a:ext uri="{FF2B5EF4-FFF2-40B4-BE49-F238E27FC236}">
                <a16:creationId xmlns:a16="http://schemas.microsoft.com/office/drawing/2014/main" id="{AB23A397-A239-4C8E-AB28-F4FB71886074}"/>
              </a:ext>
            </a:extLst>
          </p:cNvPr>
          <p:cNvSpPr>
            <a:spLocks noGrp="1"/>
          </p:cNvSpPr>
          <p:nvPr>
            <p:ph type="ftr" sz="quarter" idx="11"/>
          </p:nvPr>
        </p:nvSpPr>
        <p:spPr/>
        <p:txBody>
          <a:bodyPr/>
          <a:lstStyle/>
          <a:p>
            <a:r>
              <a:rPr lang="zh-CN" altLang="en-US"/>
              <a:t>上海交通大学人工智能研究院</a:t>
            </a:r>
            <a:endParaRPr lang="en-US" dirty="0"/>
          </a:p>
        </p:txBody>
      </p:sp>
    </p:spTree>
    <p:extLst>
      <p:ext uri="{BB962C8B-B14F-4D97-AF65-F5344CB8AC3E}">
        <p14:creationId xmlns:p14="http://schemas.microsoft.com/office/powerpoint/2010/main" val="3925402643"/>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815FB-55CF-7D45-9A27-27F5A3B4417F}"/>
              </a:ext>
            </a:extLst>
          </p:cNvPr>
          <p:cNvSpPr>
            <a:spLocks noGrp="1"/>
          </p:cNvSpPr>
          <p:nvPr>
            <p:ph type="title"/>
          </p:nvPr>
        </p:nvSpPr>
        <p:spPr/>
        <p:txBody>
          <a:bodyPr/>
          <a:lstStyle/>
          <a:p>
            <a:r>
              <a:rPr lang="zh-CN" altLang="en-US" dirty="0"/>
              <a:t>目标跟踪难点示意：光照变化</a:t>
            </a:r>
            <a:endParaRPr lang="en-US" dirty="0"/>
          </a:p>
        </p:txBody>
      </p:sp>
      <p:sp>
        <p:nvSpPr>
          <p:cNvPr id="3" name="Slide Number Placeholder 2">
            <a:extLst>
              <a:ext uri="{FF2B5EF4-FFF2-40B4-BE49-F238E27FC236}">
                <a16:creationId xmlns:a16="http://schemas.microsoft.com/office/drawing/2014/main" id="{F396B6E0-104A-B94D-B9B8-B5A1DAF50227}"/>
              </a:ext>
            </a:extLst>
          </p:cNvPr>
          <p:cNvSpPr>
            <a:spLocks noGrp="1"/>
          </p:cNvSpPr>
          <p:nvPr>
            <p:ph type="sldNum" sz="quarter" idx="12"/>
          </p:nvPr>
        </p:nvSpPr>
        <p:spPr/>
        <p:txBody>
          <a:bodyPr/>
          <a:lstStyle/>
          <a:p>
            <a:fld id="{D57F1E4F-1CFF-5643-939E-217C01CDF565}" type="slidenum">
              <a:rPr lang="en-US" smtClean="0"/>
              <a:pPr/>
              <a:t>5</a:t>
            </a:fld>
            <a:endParaRPr lang="en-US" dirty="0"/>
          </a:p>
        </p:txBody>
      </p:sp>
      <p:pic>
        <p:nvPicPr>
          <p:cNvPr id="5" name="Picture 4">
            <a:extLst>
              <a:ext uri="{FF2B5EF4-FFF2-40B4-BE49-F238E27FC236}">
                <a16:creationId xmlns:a16="http://schemas.microsoft.com/office/drawing/2014/main" id="{9C2DB91A-76E4-0843-9332-F47902610036}"/>
              </a:ext>
            </a:extLst>
          </p:cNvPr>
          <p:cNvPicPr>
            <a:picLocks noChangeAspect="1"/>
          </p:cNvPicPr>
          <p:nvPr/>
        </p:nvPicPr>
        <p:blipFill>
          <a:blip r:embed="rId2"/>
          <a:stretch>
            <a:fillRect/>
          </a:stretch>
        </p:blipFill>
        <p:spPr>
          <a:xfrm>
            <a:off x="495689" y="2457995"/>
            <a:ext cx="3933890" cy="2227866"/>
          </a:xfrm>
          <a:prstGeom prst="rect">
            <a:avLst/>
          </a:prstGeom>
          <a:ln>
            <a:solidFill>
              <a:schemeClr val="tx1"/>
            </a:solidFill>
          </a:ln>
        </p:spPr>
      </p:pic>
      <p:pic>
        <p:nvPicPr>
          <p:cNvPr id="7" name="Picture 6">
            <a:extLst>
              <a:ext uri="{FF2B5EF4-FFF2-40B4-BE49-F238E27FC236}">
                <a16:creationId xmlns:a16="http://schemas.microsoft.com/office/drawing/2014/main" id="{BC23183E-D68C-8446-8620-0B43F5D657E0}"/>
              </a:ext>
            </a:extLst>
          </p:cNvPr>
          <p:cNvPicPr>
            <a:picLocks noChangeAspect="1"/>
          </p:cNvPicPr>
          <p:nvPr/>
        </p:nvPicPr>
        <p:blipFill>
          <a:blip r:embed="rId3"/>
          <a:stretch>
            <a:fillRect/>
          </a:stretch>
        </p:blipFill>
        <p:spPr>
          <a:xfrm>
            <a:off x="4527535" y="2457995"/>
            <a:ext cx="3933890" cy="2227866"/>
          </a:xfrm>
          <a:prstGeom prst="rect">
            <a:avLst/>
          </a:prstGeom>
          <a:ln>
            <a:solidFill>
              <a:schemeClr val="tx1"/>
            </a:solidFill>
          </a:ln>
        </p:spPr>
      </p:pic>
      <p:sp>
        <p:nvSpPr>
          <p:cNvPr id="4" name="日期占位符 3">
            <a:extLst>
              <a:ext uri="{FF2B5EF4-FFF2-40B4-BE49-F238E27FC236}">
                <a16:creationId xmlns:a16="http://schemas.microsoft.com/office/drawing/2014/main" id="{D453BA88-520F-45BD-957E-D3BB82E0CD3D}"/>
              </a:ext>
            </a:extLst>
          </p:cNvPr>
          <p:cNvSpPr>
            <a:spLocks noGrp="1"/>
          </p:cNvSpPr>
          <p:nvPr>
            <p:ph type="dt" sz="half" idx="10"/>
          </p:nvPr>
        </p:nvSpPr>
        <p:spPr/>
        <p:txBody>
          <a:bodyPr/>
          <a:lstStyle/>
          <a:p>
            <a:fld id="{8FB6B8A1-F395-D24D-8AC5-373652ACD09B}" type="datetime1">
              <a:rPr lang="en-AU" altLang="zh-CN" smtClean="0"/>
              <a:t>15/04/2019</a:t>
            </a:fld>
            <a:endParaRPr lang="en-US" dirty="0"/>
          </a:p>
        </p:txBody>
      </p:sp>
      <p:sp>
        <p:nvSpPr>
          <p:cNvPr id="6" name="页脚占位符 5">
            <a:extLst>
              <a:ext uri="{FF2B5EF4-FFF2-40B4-BE49-F238E27FC236}">
                <a16:creationId xmlns:a16="http://schemas.microsoft.com/office/drawing/2014/main" id="{3793F900-0B6A-4342-A273-B713E0DA039F}"/>
              </a:ext>
            </a:extLst>
          </p:cNvPr>
          <p:cNvSpPr>
            <a:spLocks noGrp="1"/>
          </p:cNvSpPr>
          <p:nvPr>
            <p:ph type="ftr" sz="quarter" idx="11"/>
          </p:nvPr>
        </p:nvSpPr>
        <p:spPr/>
        <p:txBody>
          <a:bodyPr/>
          <a:lstStyle/>
          <a:p>
            <a:r>
              <a:rPr lang="zh-CN" altLang="en-US"/>
              <a:t>上海交通大学人工智能研究院</a:t>
            </a:r>
            <a:endParaRPr lang="en-US" dirty="0"/>
          </a:p>
        </p:txBody>
      </p:sp>
    </p:spTree>
    <p:extLst>
      <p:ext uri="{BB962C8B-B14F-4D97-AF65-F5344CB8AC3E}">
        <p14:creationId xmlns:p14="http://schemas.microsoft.com/office/powerpoint/2010/main" val="2718795949"/>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815FB-55CF-7D45-9A27-27F5A3B4417F}"/>
              </a:ext>
            </a:extLst>
          </p:cNvPr>
          <p:cNvSpPr>
            <a:spLocks noGrp="1"/>
          </p:cNvSpPr>
          <p:nvPr>
            <p:ph type="title"/>
          </p:nvPr>
        </p:nvSpPr>
        <p:spPr/>
        <p:txBody>
          <a:bodyPr/>
          <a:lstStyle/>
          <a:p>
            <a:r>
              <a:rPr lang="zh-CN" altLang="en-US" dirty="0"/>
              <a:t>目标跟踪难点示意：严重遮挡</a:t>
            </a:r>
            <a:endParaRPr lang="en-US" dirty="0"/>
          </a:p>
        </p:txBody>
      </p:sp>
      <p:sp>
        <p:nvSpPr>
          <p:cNvPr id="3" name="Slide Number Placeholder 2">
            <a:extLst>
              <a:ext uri="{FF2B5EF4-FFF2-40B4-BE49-F238E27FC236}">
                <a16:creationId xmlns:a16="http://schemas.microsoft.com/office/drawing/2014/main" id="{F396B6E0-104A-B94D-B9B8-B5A1DAF50227}"/>
              </a:ext>
            </a:extLst>
          </p:cNvPr>
          <p:cNvSpPr>
            <a:spLocks noGrp="1"/>
          </p:cNvSpPr>
          <p:nvPr>
            <p:ph type="sldNum" sz="quarter" idx="12"/>
          </p:nvPr>
        </p:nvSpPr>
        <p:spPr/>
        <p:txBody>
          <a:bodyPr/>
          <a:lstStyle/>
          <a:p>
            <a:fld id="{D57F1E4F-1CFF-5643-939E-217C01CDF565}" type="slidenum">
              <a:rPr lang="en-US" smtClean="0"/>
              <a:pPr/>
              <a:t>6</a:t>
            </a:fld>
            <a:endParaRPr lang="en-US" dirty="0"/>
          </a:p>
        </p:txBody>
      </p:sp>
      <p:pic>
        <p:nvPicPr>
          <p:cNvPr id="6" name="Picture 5">
            <a:extLst>
              <a:ext uri="{FF2B5EF4-FFF2-40B4-BE49-F238E27FC236}">
                <a16:creationId xmlns:a16="http://schemas.microsoft.com/office/drawing/2014/main" id="{B2A6C80D-051A-2246-B8F1-FB67D66BF299}"/>
              </a:ext>
            </a:extLst>
          </p:cNvPr>
          <p:cNvPicPr>
            <a:picLocks noChangeAspect="1"/>
          </p:cNvPicPr>
          <p:nvPr/>
        </p:nvPicPr>
        <p:blipFill>
          <a:blip r:embed="rId2"/>
          <a:stretch>
            <a:fillRect/>
          </a:stretch>
        </p:blipFill>
        <p:spPr>
          <a:xfrm>
            <a:off x="557217" y="2038000"/>
            <a:ext cx="3886028" cy="3185843"/>
          </a:xfrm>
          <a:prstGeom prst="rect">
            <a:avLst/>
          </a:prstGeom>
          <a:ln>
            <a:solidFill>
              <a:schemeClr val="tx1"/>
            </a:solidFill>
          </a:ln>
        </p:spPr>
      </p:pic>
      <p:pic>
        <p:nvPicPr>
          <p:cNvPr id="9" name="Picture 8">
            <a:extLst>
              <a:ext uri="{FF2B5EF4-FFF2-40B4-BE49-F238E27FC236}">
                <a16:creationId xmlns:a16="http://schemas.microsoft.com/office/drawing/2014/main" id="{B00B7022-8A66-AA47-94B6-DD3DE4048ACB}"/>
              </a:ext>
            </a:extLst>
          </p:cNvPr>
          <p:cNvPicPr>
            <a:picLocks noChangeAspect="1"/>
          </p:cNvPicPr>
          <p:nvPr/>
        </p:nvPicPr>
        <p:blipFill>
          <a:blip r:embed="rId3"/>
          <a:stretch>
            <a:fillRect/>
          </a:stretch>
        </p:blipFill>
        <p:spPr>
          <a:xfrm>
            <a:off x="4570119" y="2035969"/>
            <a:ext cx="3888506" cy="3187874"/>
          </a:xfrm>
          <a:prstGeom prst="rect">
            <a:avLst/>
          </a:prstGeom>
          <a:ln>
            <a:solidFill>
              <a:schemeClr val="tx1"/>
            </a:solidFill>
          </a:ln>
        </p:spPr>
      </p:pic>
      <p:sp>
        <p:nvSpPr>
          <p:cNvPr id="4" name="日期占位符 3">
            <a:extLst>
              <a:ext uri="{FF2B5EF4-FFF2-40B4-BE49-F238E27FC236}">
                <a16:creationId xmlns:a16="http://schemas.microsoft.com/office/drawing/2014/main" id="{3DEEE317-A50C-45B5-935D-1CB6E720EC7D}"/>
              </a:ext>
            </a:extLst>
          </p:cNvPr>
          <p:cNvSpPr>
            <a:spLocks noGrp="1"/>
          </p:cNvSpPr>
          <p:nvPr>
            <p:ph type="dt" sz="half" idx="10"/>
          </p:nvPr>
        </p:nvSpPr>
        <p:spPr/>
        <p:txBody>
          <a:bodyPr/>
          <a:lstStyle/>
          <a:p>
            <a:fld id="{B8D6B74D-1423-3E49-B244-6D56A0C0C56E}" type="datetime1">
              <a:rPr lang="en-AU" altLang="zh-CN" smtClean="0"/>
              <a:t>15/04/2019</a:t>
            </a:fld>
            <a:endParaRPr lang="en-US" dirty="0"/>
          </a:p>
        </p:txBody>
      </p:sp>
      <p:sp>
        <p:nvSpPr>
          <p:cNvPr id="5" name="页脚占位符 4">
            <a:extLst>
              <a:ext uri="{FF2B5EF4-FFF2-40B4-BE49-F238E27FC236}">
                <a16:creationId xmlns:a16="http://schemas.microsoft.com/office/drawing/2014/main" id="{6D1F6D34-5B5F-4E6E-808A-1A7B6E93AA01}"/>
              </a:ext>
            </a:extLst>
          </p:cNvPr>
          <p:cNvSpPr>
            <a:spLocks noGrp="1"/>
          </p:cNvSpPr>
          <p:nvPr>
            <p:ph type="ftr" sz="quarter" idx="11"/>
          </p:nvPr>
        </p:nvSpPr>
        <p:spPr/>
        <p:txBody>
          <a:bodyPr/>
          <a:lstStyle/>
          <a:p>
            <a:r>
              <a:rPr lang="zh-CN" altLang="en-US"/>
              <a:t>上海交通大学人工智能研究院</a:t>
            </a:r>
            <a:endParaRPr lang="en-US" dirty="0"/>
          </a:p>
        </p:txBody>
      </p:sp>
    </p:spTree>
    <p:extLst>
      <p:ext uri="{BB962C8B-B14F-4D97-AF65-F5344CB8AC3E}">
        <p14:creationId xmlns:p14="http://schemas.microsoft.com/office/powerpoint/2010/main" val="205927274"/>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815FB-55CF-7D45-9A27-27F5A3B4417F}"/>
              </a:ext>
            </a:extLst>
          </p:cNvPr>
          <p:cNvSpPr>
            <a:spLocks noGrp="1"/>
          </p:cNvSpPr>
          <p:nvPr>
            <p:ph type="title"/>
          </p:nvPr>
        </p:nvSpPr>
        <p:spPr/>
        <p:txBody>
          <a:bodyPr/>
          <a:lstStyle/>
          <a:p>
            <a:r>
              <a:rPr lang="zh-CN" altLang="en-US" dirty="0"/>
              <a:t>目标跟踪难点示意：运动模糊</a:t>
            </a:r>
            <a:endParaRPr lang="en-US" dirty="0"/>
          </a:p>
        </p:txBody>
      </p:sp>
      <p:sp>
        <p:nvSpPr>
          <p:cNvPr id="3" name="Slide Number Placeholder 2">
            <a:extLst>
              <a:ext uri="{FF2B5EF4-FFF2-40B4-BE49-F238E27FC236}">
                <a16:creationId xmlns:a16="http://schemas.microsoft.com/office/drawing/2014/main" id="{F396B6E0-104A-B94D-B9B8-B5A1DAF50227}"/>
              </a:ext>
            </a:extLst>
          </p:cNvPr>
          <p:cNvSpPr>
            <a:spLocks noGrp="1"/>
          </p:cNvSpPr>
          <p:nvPr>
            <p:ph type="sldNum" sz="quarter" idx="12"/>
          </p:nvPr>
        </p:nvSpPr>
        <p:spPr/>
        <p:txBody>
          <a:bodyPr/>
          <a:lstStyle/>
          <a:p>
            <a:fld id="{D57F1E4F-1CFF-5643-939E-217C01CDF565}" type="slidenum">
              <a:rPr lang="en-US" smtClean="0"/>
              <a:pPr/>
              <a:t>7</a:t>
            </a:fld>
            <a:endParaRPr lang="en-US" dirty="0"/>
          </a:p>
        </p:txBody>
      </p:sp>
      <p:pic>
        <p:nvPicPr>
          <p:cNvPr id="5" name="Picture 4">
            <a:extLst>
              <a:ext uri="{FF2B5EF4-FFF2-40B4-BE49-F238E27FC236}">
                <a16:creationId xmlns:a16="http://schemas.microsoft.com/office/drawing/2014/main" id="{21ACDEA9-FC84-ED47-AC7D-D9F5EDD9F3E7}"/>
              </a:ext>
            </a:extLst>
          </p:cNvPr>
          <p:cNvPicPr>
            <a:picLocks noChangeAspect="1"/>
          </p:cNvPicPr>
          <p:nvPr/>
        </p:nvPicPr>
        <p:blipFill>
          <a:blip r:embed="rId2"/>
          <a:stretch>
            <a:fillRect/>
          </a:stretch>
        </p:blipFill>
        <p:spPr>
          <a:xfrm>
            <a:off x="557216" y="2038000"/>
            <a:ext cx="3912036" cy="2943710"/>
          </a:xfrm>
          <a:prstGeom prst="rect">
            <a:avLst/>
          </a:prstGeom>
          <a:ln>
            <a:solidFill>
              <a:schemeClr val="tx1"/>
            </a:solidFill>
          </a:ln>
        </p:spPr>
      </p:pic>
      <p:pic>
        <p:nvPicPr>
          <p:cNvPr id="8" name="Picture 7">
            <a:extLst>
              <a:ext uri="{FF2B5EF4-FFF2-40B4-BE49-F238E27FC236}">
                <a16:creationId xmlns:a16="http://schemas.microsoft.com/office/drawing/2014/main" id="{B2F40407-8E18-134C-8A9C-AEFAD1C67104}"/>
              </a:ext>
            </a:extLst>
          </p:cNvPr>
          <p:cNvPicPr>
            <a:picLocks noChangeAspect="1"/>
          </p:cNvPicPr>
          <p:nvPr/>
        </p:nvPicPr>
        <p:blipFill>
          <a:blip r:embed="rId3"/>
          <a:stretch>
            <a:fillRect/>
          </a:stretch>
        </p:blipFill>
        <p:spPr>
          <a:xfrm>
            <a:off x="4575832" y="2037999"/>
            <a:ext cx="3912036" cy="2943710"/>
          </a:xfrm>
          <a:prstGeom prst="rect">
            <a:avLst/>
          </a:prstGeom>
          <a:ln>
            <a:solidFill>
              <a:schemeClr val="tx1"/>
            </a:solidFill>
          </a:ln>
        </p:spPr>
      </p:pic>
      <p:sp>
        <p:nvSpPr>
          <p:cNvPr id="4" name="日期占位符 3">
            <a:extLst>
              <a:ext uri="{FF2B5EF4-FFF2-40B4-BE49-F238E27FC236}">
                <a16:creationId xmlns:a16="http://schemas.microsoft.com/office/drawing/2014/main" id="{6528999A-21B4-4EB7-88B2-D18FD596DDF8}"/>
              </a:ext>
            </a:extLst>
          </p:cNvPr>
          <p:cNvSpPr>
            <a:spLocks noGrp="1"/>
          </p:cNvSpPr>
          <p:nvPr>
            <p:ph type="dt" sz="half" idx="10"/>
          </p:nvPr>
        </p:nvSpPr>
        <p:spPr/>
        <p:txBody>
          <a:bodyPr/>
          <a:lstStyle/>
          <a:p>
            <a:fld id="{8DA00F2E-9C81-BE4E-A314-DB6635E6BCB7}" type="datetime1">
              <a:rPr lang="en-AU" altLang="zh-CN" smtClean="0"/>
              <a:t>15/04/2019</a:t>
            </a:fld>
            <a:endParaRPr lang="en-US" dirty="0"/>
          </a:p>
        </p:txBody>
      </p:sp>
      <p:sp>
        <p:nvSpPr>
          <p:cNvPr id="6" name="页脚占位符 5">
            <a:extLst>
              <a:ext uri="{FF2B5EF4-FFF2-40B4-BE49-F238E27FC236}">
                <a16:creationId xmlns:a16="http://schemas.microsoft.com/office/drawing/2014/main" id="{8BF6A57E-8DAB-4B5B-9D76-FBCD601DC5A7}"/>
              </a:ext>
            </a:extLst>
          </p:cNvPr>
          <p:cNvSpPr>
            <a:spLocks noGrp="1"/>
          </p:cNvSpPr>
          <p:nvPr>
            <p:ph type="ftr" sz="quarter" idx="11"/>
          </p:nvPr>
        </p:nvSpPr>
        <p:spPr/>
        <p:txBody>
          <a:bodyPr/>
          <a:lstStyle/>
          <a:p>
            <a:r>
              <a:rPr lang="zh-CN" altLang="en-US"/>
              <a:t>上海交通大学人工智能研究院</a:t>
            </a:r>
            <a:endParaRPr lang="en-US" dirty="0"/>
          </a:p>
        </p:txBody>
      </p:sp>
    </p:spTree>
    <p:extLst>
      <p:ext uri="{BB962C8B-B14F-4D97-AF65-F5344CB8AC3E}">
        <p14:creationId xmlns:p14="http://schemas.microsoft.com/office/powerpoint/2010/main" val="3106467149"/>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815FB-55CF-7D45-9A27-27F5A3B4417F}"/>
              </a:ext>
            </a:extLst>
          </p:cNvPr>
          <p:cNvSpPr>
            <a:spLocks noGrp="1"/>
          </p:cNvSpPr>
          <p:nvPr>
            <p:ph type="title"/>
          </p:nvPr>
        </p:nvSpPr>
        <p:spPr/>
        <p:txBody>
          <a:bodyPr/>
          <a:lstStyle/>
          <a:p>
            <a:r>
              <a:rPr lang="zh-CN" altLang="en-US" dirty="0"/>
              <a:t>目标跟踪难点示意：运动目标过小</a:t>
            </a:r>
            <a:endParaRPr lang="en-US" dirty="0"/>
          </a:p>
        </p:txBody>
      </p:sp>
      <p:sp>
        <p:nvSpPr>
          <p:cNvPr id="3" name="Slide Number Placeholder 2">
            <a:extLst>
              <a:ext uri="{FF2B5EF4-FFF2-40B4-BE49-F238E27FC236}">
                <a16:creationId xmlns:a16="http://schemas.microsoft.com/office/drawing/2014/main" id="{F396B6E0-104A-B94D-B9B8-B5A1DAF50227}"/>
              </a:ext>
            </a:extLst>
          </p:cNvPr>
          <p:cNvSpPr>
            <a:spLocks noGrp="1"/>
          </p:cNvSpPr>
          <p:nvPr>
            <p:ph type="sldNum" sz="quarter" idx="12"/>
          </p:nvPr>
        </p:nvSpPr>
        <p:spPr/>
        <p:txBody>
          <a:bodyPr/>
          <a:lstStyle/>
          <a:p>
            <a:fld id="{D57F1E4F-1CFF-5643-939E-217C01CDF565}" type="slidenum">
              <a:rPr lang="en-US" smtClean="0"/>
              <a:pPr/>
              <a:t>8</a:t>
            </a:fld>
            <a:endParaRPr lang="en-US" dirty="0"/>
          </a:p>
        </p:txBody>
      </p:sp>
      <p:pic>
        <p:nvPicPr>
          <p:cNvPr id="6" name="Picture 5">
            <a:extLst>
              <a:ext uri="{FF2B5EF4-FFF2-40B4-BE49-F238E27FC236}">
                <a16:creationId xmlns:a16="http://schemas.microsoft.com/office/drawing/2014/main" id="{3C4ED224-D9EF-EA41-9CB4-122A97C2C574}"/>
              </a:ext>
            </a:extLst>
          </p:cNvPr>
          <p:cNvPicPr>
            <a:picLocks noChangeAspect="1"/>
          </p:cNvPicPr>
          <p:nvPr/>
        </p:nvPicPr>
        <p:blipFill>
          <a:blip r:embed="rId2"/>
          <a:stretch>
            <a:fillRect/>
          </a:stretch>
        </p:blipFill>
        <p:spPr>
          <a:xfrm>
            <a:off x="473451" y="2475240"/>
            <a:ext cx="3967153" cy="2242132"/>
          </a:xfrm>
          <a:prstGeom prst="rect">
            <a:avLst/>
          </a:prstGeom>
          <a:ln>
            <a:solidFill>
              <a:schemeClr val="tx1"/>
            </a:solidFill>
          </a:ln>
        </p:spPr>
      </p:pic>
      <p:pic>
        <p:nvPicPr>
          <p:cNvPr id="9" name="Picture 8">
            <a:extLst>
              <a:ext uri="{FF2B5EF4-FFF2-40B4-BE49-F238E27FC236}">
                <a16:creationId xmlns:a16="http://schemas.microsoft.com/office/drawing/2014/main" id="{B4646522-5202-A34D-8E66-445C6917CC99}"/>
              </a:ext>
            </a:extLst>
          </p:cNvPr>
          <p:cNvPicPr>
            <a:picLocks noChangeAspect="1"/>
          </p:cNvPicPr>
          <p:nvPr/>
        </p:nvPicPr>
        <p:blipFill>
          <a:blip r:embed="rId3"/>
          <a:stretch>
            <a:fillRect/>
          </a:stretch>
        </p:blipFill>
        <p:spPr>
          <a:xfrm>
            <a:off x="4564552" y="2475239"/>
            <a:ext cx="3967152" cy="2242132"/>
          </a:xfrm>
          <a:prstGeom prst="rect">
            <a:avLst/>
          </a:prstGeom>
          <a:ln>
            <a:solidFill>
              <a:schemeClr val="tx1"/>
            </a:solidFill>
          </a:ln>
        </p:spPr>
      </p:pic>
      <p:sp>
        <p:nvSpPr>
          <p:cNvPr id="4" name="日期占位符 3">
            <a:extLst>
              <a:ext uri="{FF2B5EF4-FFF2-40B4-BE49-F238E27FC236}">
                <a16:creationId xmlns:a16="http://schemas.microsoft.com/office/drawing/2014/main" id="{6474E7CD-E551-4275-BC42-EF105015CDF5}"/>
              </a:ext>
            </a:extLst>
          </p:cNvPr>
          <p:cNvSpPr>
            <a:spLocks noGrp="1"/>
          </p:cNvSpPr>
          <p:nvPr>
            <p:ph type="dt" sz="half" idx="10"/>
          </p:nvPr>
        </p:nvSpPr>
        <p:spPr/>
        <p:txBody>
          <a:bodyPr/>
          <a:lstStyle/>
          <a:p>
            <a:fld id="{F5EAA350-0E19-4F46-A8E4-AACAD68CA758}" type="datetime1">
              <a:rPr lang="en-AU" altLang="zh-CN" smtClean="0"/>
              <a:t>15/04/2019</a:t>
            </a:fld>
            <a:endParaRPr lang="en-US" dirty="0"/>
          </a:p>
        </p:txBody>
      </p:sp>
      <p:sp>
        <p:nvSpPr>
          <p:cNvPr id="5" name="页脚占位符 4">
            <a:extLst>
              <a:ext uri="{FF2B5EF4-FFF2-40B4-BE49-F238E27FC236}">
                <a16:creationId xmlns:a16="http://schemas.microsoft.com/office/drawing/2014/main" id="{14C44DBB-2149-4BFC-8AEF-DD5BB7568088}"/>
              </a:ext>
            </a:extLst>
          </p:cNvPr>
          <p:cNvSpPr>
            <a:spLocks noGrp="1"/>
          </p:cNvSpPr>
          <p:nvPr>
            <p:ph type="ftr" sz="quarter" idx="11"/>
          </p:nvPr>
        </p:nvSpPr>
        <p:spPr/>
        <p:txBody>
          <a:bodyPr/>
          <a:lstStyle/>
          <a:p>
            <a:r>
              <a:rPr lang="zh-CN" altLang="en-US"/>
              <a:t>上海交通大学人工智能研究院</a:t>
            </a:r>
            <a:endParaRPr lang="en-US" dirty="0"/>
          </a:p>
        </p:txBody>
      </p:sp>
    </p:spTree>
    <p:extLst>
      <p:ext uri="{BB962C8B-B14F-4D97-AF65-F5344CB8AC3E}">
        <p14:creationId xmlns:p14="http://schemas.microsoft.com/office/powerpoint/2010/main" val="238242819"/>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dirty="0"/>
              <a:t>目标跟踪难点示意：尺度变化过大</a:t>
            </a:r>
          </a:p>
        </p:txBody>
      </p:sp>
      <p:sp>
        <p:nvSpPr>
          <p:cNvPr id="10" name="Slide Number Placeholder 9">
            <a:extLst>
              <a:ext uri="{FF2B5EF4-FFF2-40B4-BE49-F238E27FC236}">
                <a16:creationId xmlns:a16="http://schemas.microsoft.com/office/drawing/2014/main" id="{711D1769-2614-2740-A0ED-2479FB18D5FB}"/>
              </a:ext>
            </a:extLst>
          </p:cNvPr>
          <p:cNvSpPr>
            <a:spLocks noGrp="1"/>
          </p:cNvSpPr>
          <p:nvPr>
            <p:ph type="sldNum" sz="quarter" idx="12"/>
          </p:nvPr>
        </p:nvSpPr>
        <p:spPr/>
        <p:txBody>
          <a:bodyPr/>
          <a:lstStyle/>
          <a:p>
            <a:fld id="{D57F1E4F-1CFF-5643-939E-217C01CDF565}" type="slidenum">
              <a:rPr lang="en-US" smtClean="0"/>
              <a:pPr/>
              <a:t>9</a:t>
            </a:fld>
            <a:endParaRPr lang="en-US" dirty="0"/>
          </a:p>
        </p:txBody>
      </p:sp>
      <p:pic>
        <p:nvPicPr>
          <p:cNvPr id="8" name="Picture 7">
            <a:extLst>
              <a:ext uri="{FF2B5EF4-FFF2-40B4-BE49-F238E27FC236}">
                <a16:creationId xmlns:a16="http://schemas.microsoft.com/office/drawing/2014/main" id="{4AF46CA3-3591-214A-8C56-7EEB48170C39}"/>
              </a:ext>
            </a:extLst>
          </p:cNvPr>
          <p:cNvPicPr>
            <a:picLocks noChangeAspect="1"/>
          </p:cNvPicPr>
          <p:nvPr/>
        </p:nvPicPr>
        <p:blipFill>
          <a:blip r:embed="rId2"/>
          <a:stretch>
            <a:fillRect/>
          </a:stretch>
        </p:blipFill>
        <p:spPr>
          <a:xfrm>
            <a:off x="2126500" y="1694480"/>
            <a:ext cx="4565027" cy="1953196"/>
          </a:xfrm>
          <a:prstGeom prst="rect">
            <a:avLst/>
          </a:prstGeom>
          <a:ln>
            <a:solidFill>
              <a:schemeClr val="tx1"/>
            </a:solidFill>
          </a:ln>
        </p:spPr>
      </p:pic>
      <p:pic>
        <p:nvPicPr>
          <p:cNvPr id="11" name="Picture 10">
            <a:extLst>
              <a:ext uri="{FF2B5EF4-FFF2-40B4-BE49-F238E27FC236}">
                <a16:creationId xmlns:a16="http://schemas.microsoft.com/office/drawing/2014/main" id="{03E47722-63F7-5E41-A992-1C8369977FA0}"/>
              </a:ext>
            </a:extLst>
          </p:cNvPr>
          <p:cNvPicPr>
            <a:picLocks noChangeAspect="1"/>
          </p:cNvPicPr>
          <p:nvPr/>
        </p:nvPicPr>
        <p:blipFill>
          <a:blip r:embed="rId3"/>
          <a:stretch>
            <a:fillRect/>
          </a:stretch>
        </p:blipFill>
        <p:spPr>
          <a:xfrm>
            <a:off x="2131388" y="3729036"/>
            <a:ext cx="4565027" cy="1953196"/>
          </a:xfrm>
          <a:prstGeom prst="rect">
            <a:avLst/>
          </a:prstGeom>
          <a:ln>
            <a:solidFill>
              <a:schemeClr val="tx1"/>
            </a:solidFill>
          </a:ln>
        </p:spPr>
      </p:pic>
      <p:sp>
        <p:nvSpPr>
          <p:cNvPr id="3" name="日期占位符 2">
            <a:extLst>
              <a:ext uri="{FF2B5EF4-FFF2-40B4-BE49-F238E27FC236}">
                <a16:creationId xmlns:a16="http://schemas.microsoft.com/office/drawing/2014/main" id="{1F202C38-05DC-4C8E-A99E-C16DE37AB07F}"/>
              </a:ext>
            </a:extLst>
          </p:cNvPr>
          <p:cNvSpPr>
            <a:spLocks noGrp="1"/>
          </p:cNvSpPr>
          <p:nvPr>
            <p:ph type="dt" sz="half" idx="10"/>
          </p:nvPr>
        </p:nvSpPr>
        <p:spPr/>
        <p:txBody>
          <a:bodyPr/>
          <a:lstStyle/>
          <a:p>
            <a:fld id="{17B8984D-0D51-384F-BB1B-A8769FCE9991}" type="datetime1">
              <a:rPr lang="en-AU" altLang="zh-CN" smtClean="0"/>
              <a:t>15/04/2019</a:t>
            </a:fld>
            <a:endParaRPr lang="en-US" dirty="0"/>
          </a:p>
        </p:txBody>
      </p:sp>
      <p:sp>
        <p:nvSpPr>
          <p:cNvPr id="4" name="页脚占位符 3">
            <a:extLst>
              <a:ext uri="{FF2B5EF4-FFF2-40B4-BE49-F238E27FC236}">
                <a16:creationId xmlns:a16="http://schemas.microsoft.com/office/drawing/2014/main" id="{72E86F67-A758-44B6-91A3-26B2B9C0A170}"/>
              </a:ext>
            </a:extLst>
          </p:cNvPr>
          <p:cNvSpPr>
            <a:spLocks noGrp="1"/>
          </p:cNvSpPr>
          <p:nvPr>
            <p:ph type="ftr" sz="quarter" idx="11"/>
          </p:nvPr>
        </p:nvSpPr>
        <p:spPr/>
        <p:txBody>
          <a:bodyPr/>
          <a:lstStyle/>
          <a:p>
            <a:r>
              <a:rPr lang="zh-CN" altLang="en-US"/>
              <a:t>上海交通大学人工智能研究院</a:t>
            </a:r>
            <a:endParaRPr lang="en-US" dirty="0"/>
          </a:p>
        </p:txBody>
      </p:sp>
    </p:spTree>
    <p:extLst>
      <p:ext uri="{BB962C8B-B14F-4D97-AF65-F5344CB8AC3E}">
        <p14:creationId xmlns:p14="http://schemas.microsoft.com/office/powerpoint/2010/main" val="2133532364"/>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箭头连接符 6"/>
          <p:cNvCxnSpPr/>
          <p:nvPr/>
        </p:nvCxnSpPr>
        <p:spPr>
          <a:xfrm flipV="1">
            <a:off x="5181593" y="1929840"/>
            <a:ext cx="0" cy="3249804"/>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a:off x="5167739" y="5179643"/>
            <a:ext cx="3415152"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5978863" y="3084268"/>
            <a:ext cx="116765" cy="116765"/>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椭圆 13"/>
          <p:cNvSpPr/>
          <p:nvPr/>
        </p:nvSpPr>
        <p:spPr>
          <a:xfrm>
            <a:off x="5917144" y="3689638"/>
            <a:ext cx="116765" cy="116765"/>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椭圆 14"/>
          <p:cNvSpPr/>
          <p:nvPr/>
        </p:nvSpPr>
        <p:spPr>
          <a:xfrm>
            <a:off x="6510850" y="3880708"/>
            <a:ext cx="116765" cy="116765"/>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6" name="椭圆 15"/>
          <p:cNvSpPr/>
          <p:nvPr/>
        </p:nvSpPr>
        <p:spPr>
          <a:xfrm>
            <a:off x="5610181" y="3318283"/>
            <a:ext cx="116765" cy="116765"/>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7" name="椭圆 16"/>
          <p:cNvSpPr/>
          <p:nvPr/>
        </p:nvSpPr>
        <p:spPr>
          <a:xfrm>
            <a:off x="5716681" y="4213116"/>
            <a:ext cx="116765" cy="116765"/>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8" name="椭圆 17"/>
          <p:cNvSpPr/>
          <p:nvPr/>
        </p:nvSpPr>
        <p:spPr>
          <a:xfrm>
            <a:off x="6095627" y="4020670"/>
            <a:ext cx="116765" cy="116765"/>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9" name="椭圆 18"/>
          <p:cNvSpPr/>
          <p:nvPr/>
        </p:nvSpPr>
        <p:spPr>
          <a:xfrm>
            <a:off x="5395887" y="3997473"/>
            <a:ext cx="116765" cy="116765"/>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0" name="椭圆 19"/>
          <p:cNvSpPr/>
          <p:nvPr/>
        </p:nvSpPr>
        <p:spPr>
          <a:xfrm>
            <a:off x="5279122" y="3537660"/>
            <a:ext cx="116765" cy="116765"/>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28" name="图片 27"/>
          <p:cNvPicPr>
            <a:picLocks noChangeAspect="1"/>
          </p:cNvPicPr>
          <p:nvPr/>
        </p:nvPicPr>
        <p:blipFill>
          <a:blip r:embed="rId3"/>
          <a:stretch>
            <a:fillRect/>
          </a:stretch>
        </p:blipFill>
        <p:spPr>
          <a:xfrm>
            <a:off x="680936" y="1750643"/>
            <a:ext cx="3429000" cy="3429000"/>
          </a:xfrm>
          <a:prstGeom prst="rect">
            <a:avLst/>
          </a:prstGeom>
        </p:spPr>
      </p:pic>
      <p:sp>
        <p:nvSpPr>
          <p:cNvPr id="29" name="矩形 28"/>
          <p:cNvSpPr/>
          <p:nvPr/>
        </p:nvSpPr>
        <p:spPr>
          <a:xfrm>
            <a:off x="2119739" y="3006243"/>
            <a:ext cx="464135" cy="817602"/>
          </a:xfrm>
          <a:prstGeom prst="rect">
            <a:avLst/>
          </a:prstGeom>
          <a:noFill/>
          <a:ln w="508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cxnSp>
        <p:nvCxnSpPr>
          <p:cNvPr id="31" name="曲线连接符 30"/>
          <p:cNvCxnSpPr>
            <a:endCxn id="13" idx="2"/>
          </p:cNvCxnSpPr>
          <p:nvPr/>
        </p:nvCxnSpPr>
        <p:spPr>
          <a:xfrm flipV="1">
            <a:off x="2351807" y="3142651"/>
            <a:ext cx="3627056" cy="285299"/>
          </a:xfrm>
          <a:prstGeom prst="curvedConnector3">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2501431" y="4586921"/>
            <a:ext cx="1079969" cy="539203"/>
          </a:xfrm>
          <a:prstGeom prst="rect">
            <a:avLst/>
          </a:prstGeom>
          <a:noFill/>
          <a:ln w="508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4" name="矩形 33"/>
          <p:cNvSpPr/>
          <p:nvPr/>
        </p:nvSpPr>
        <p:spPr>
          <a:xfrm>
            <a:off x="7066346" y="3673003"/>
            <a:ext cx="133400" cy="1334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6" name="矩形 35"/>
          <p:cNvSpPr/>
          <p:nvPr/>
        </p:nvSpPr>
        <p:spPr>
          <a:xfrm>
            <a:off x="7853740" y="4598572"/>
            <a:ext cx="133400" cy="133400"/>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cxnSp>
        <p:nvCxnSpPr>
          <p:cNvPr id="37" name="曲线连接符 36"/>
          <p:cNvCxnSpPr>
            <a:endCxn id="36" idx="1"/>
          </p:cNvCxnSpPr>
          <p:nvPr/>
        </p:nvCxnSpPr>
        <p:spPr>
          <a:xfrm flipV="1">
            <a:off x="3020292" y="4665271"/>
            <a:ext cx="4833448" cy="212042"/>
          </a:xfrm>
          <a:prstGeom prst="curvedConnector3">
            <a:avLst>
              <a:gd name="adj1" fmla="val 50000"/>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6748843" y="3192740"/>
            <a:ext cx="133400" cy="13340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3" name="矩形 42"/>
          <p:cNvSpPr/>
          <p:nvPr/>
        </p:nvSpPr>
        <p:spPr>
          <a:xfrm>
            <a:off x="7765360" y="4028399"/>
            <a:ext cx="133400" cy="133400"/>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4" name="矩形 43"/>
          <p:cNvSpPr/>
          <p:nvPr/>
        </p:nvSpPr>
        <p:spPr>
          <a:xfrm>
            <a:off x="7066346" y="2846197"/>
            <a:ext cx="133400" cy="133400"/>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5" name="矩形 44"/>
          <p:cNvSpPr/>
          <p:nvPr/>
        </p:nvSpPr>
        <p:spPr>
          <a:xfrm>
            <a:off x="7631959" y="3217717"/>
            <a:ext cx="133400" cy="133400"/>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6" name="矩形 45"/>
          <p:cNvSpPr/>
          <p:nvPr/>
        </p:nvSpPr>
        <p:spPr>
          <a:xfrm>
            <a:off x="8056531" y="3690445"/>
            <a:ext cx="133400" cy="133400"/>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7" name="矩形 46"/>
          <p:cNvSpPr/>
          <p:nvPr/>
        </p:nvSpPr>
        <p:spPr>
          <a:xfrm>
            <a:off x="7248235" y="3243266"/>
            <a:ext cx="133400" cy="133400"/>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8" name="矩形 47"/>
          <p:cNvSpPr/>
          <p:nvPr/>
        </p:nvSpPr>
        <p:spPr>
          <a:xfrm>
            <a:off x="7577325" y="3644062"/>
            <a:ext cx="133400" cy="133400"/>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9" name="矩形 48"/>
          <p:cNvSpPr/>
          <p:nvPr/>
        </p:nvSpPr>
        <p:spPr>
          <a:xfrm>
            <a:off x="8265913" y="4080629"/>
            <a:ext cx="133400" cy="133400"/>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cxnSp>
        <p:nvCxnSpPr>
          <p:cNvPr id="51" name="直接连接符 50"/>
          <p:cNvCxnSpPr/>
          <p:nvPr/>
        </p:nvCxnSpPr>
        <p:spPr>
          <a:xfrm>
            <a:off x="5847268" y="2707185"/>
            <a:ext cx="1107164" cy="1646230"/>
          </a:xfrm>
          <a:prstGeom prst="line">
            <a:avLst/>
          </a:prstGeom>
          <a:ln w="317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6236208" y="2604834"/>
            <a:ext cx="1107164" cy="1646230"/>
          </a:xfrm>
          <a:prstGeom prst="line">
            <a:avLst/>
          </a:prstGeom>
          <a:ln w="317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5878881" y="2410787"/>
            <a:ext cx="1428289" cy="2123708"/>
          </a:xfrm>
          <a:prstGeom prst="line">
            <a:avLst/>
          </a:prstGeom>
          <a:ln w="31750">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63" name="文本框 62"/>
          <p:cNvSpPr txBox="1"/>
          <p:nvPr/>
        </p:nvSpPr>
        <p:spPr>
          <a:xfrm>
            <a:off x="1911024" y="2638214"/>
            <a:ext cx="877163" cy="369332"/>
          </a:xfrm>
          <a:prstGeom prst="rect">
            <a:avLst/>
          </a:prstGeom>
          <a:noFill/>
        </p:spPr>
        <p:txBody>
          <a:bodyPr wrap="none" rtlCol="0">
            <a:spAutoFit/>
          </a:bodyPr>
          <a:lstStyle/>
          <a:p>
            <a:r>
              <a:rPr lang="zh-CN" altLang="en-US" dirty="0">
                <a:solidFill>
                  <a:srgbClr val="C00000"/>
                </a:solidFill>
                <a:latin typeface="Arial" panose="020B0604020202020204" pitchFamily="34" charset="0"/>
                <a:cs typeface="Arial" panose="020B0604020202020204" pitchFamily="34" charset="0"/>
              </a:rPr>
              <a:t>正样本</a:t>
            </a:r>
          </a:p>
        </p:txBody>
      </p:sp>
      <p:sp>
        <p:nvSpPr>
          <p:cNvPr id="64" name="文本框 63"/>
          <p:cNvSpPr txBox="1"/>
          <p:nvPr/>
        </p:nvSpPr>
        <p:spPr>
          <a:xfrm>
            <a:off x="2674688" y="5137295"/>
            <a:ext cx="877163" cy="369332"/>
          </a:xfrm>
          <a:prstGeom prst="rect">
            <a:avLst/>
          </a:prstGeom>
          <a:noFill/>
        </p:spPr>
        <p:txBody>
          <a:bodyPr wrap="none" rtlCol="0">
            <a:spAutoFit/>
          </a:bodyPr>
          <a:lstStyle/>
          <a:p>
            <a:r>
              <a:rPr lang="zh-CN" altLang="en-US" dirty="0">
                <a:solidFill>
                  <a:srgbClr val="00B050"/>
                </a:solidFill>
                <a:latin typeface="Arial" panose="020B0604020202020204" pitchFamily="34" charset="0"/>
                <a:cs typeface="Arial" panose="020B0604020202020204" pitchFamily="34" charset="0"/>
              </a:rPr>
              <a:t>负样本</a:t>
            </a:r>
          </a:p>
        </p:txBody>
      </p:sp>
      <p:sp>
        <p:nvSpPr>
          <p:cNvPr id="65" name="文本框 64"/>
          <p:cNvSpPr txBox="1"/>
          <p:nvPr/>
        </p:nvSpPr>
        <p:spPr>
          <a:xfrm>
            <a:off x="5767541" y="1853435"/>
            <a:ext cx="1338828" cy="369332"/>
          </a:xfrm>
          <a:prstGeom prst="rect">
            <a:avLst/>
          </a:prstGeom>
          <a:noFill/>
        </p:spPr>
        <p:txBody>
          <a:bodyPr wrap="none" rtlCol="0">
            <a:spAutoFit/>
          </a:bodyPr>
          <a:lstStyle/>
          <a:p>
            <a:r>
              <a:rPr lang="zh-CN" altLang="en-US" dirty="0">
                <a:latin typeface="Arial" panose="020B0604020202020204" pitchFamily="34" charset="0"/>
                <a:cs typeface="Arial" panose="020B0604020202020204" pitchFamily="34" charset="0"/>
              </a:rPr>
              <a:t>二值分类器</a:t>
            </a:r>
          </a:p>
        </p:txBody>
      </p:sp>
      <p:sp>
        <p:nvSpPr>
          <p:cNvPr id="38" name="矩形 37"/>
          <p:cNvSpPr/>
          <p:nvPr/>
        </p:nvSpPr>
        <p:spPr>
          <a:xfrm>
            <a:off x="4015940" y="5441985"/>
            <a:ext cx="1261884" cy="415498"/>
          </a:xfrm>
          <a:prstGeom prst="rect">
            <a:avLst/>
          </a:prstGeom>
        </p:spPr>
        <p:txBody>
          <a:bodyPr wrap="none">
            <a:spAutoFit/>
          </a:bodyPr>
          <a:lstStyle/>
          <a:p>
            <a:r>
              <a:rPr lang="zh-CN" altLang="en-US" sz="2100" dirty="0">
                <a:latin typeface="Arial" panose="020B0604020202020204" pitchFamily="34" charset="0"/>
                <a:cs typeface="Arial" panose="020B0604020202020204" pitchFamily="34" charset="0"/>
              </a:rPr>
              <a:t>训练阶段</a:t>
            </a:r>
            <a:endParaRPr lang="zh-CN" altLang="en-US" sz="2100" dirty="0"/>
          </a:p>
        </p:txBody>
      </p:sp>
      <p:sp>
        <p:nvSpPr>
          <p:cNvPr id="3" name="Title 2">
            <a:extLst>
              <a:ext uri="{FF2B5EF4-FFF2-40B4-BE49-F238E27FC236}">
                <a16:creationId xmlns:a16="http://schemas.microsoft.com/office/drawing/2014/main" id="{CB5A1ABB-23ED-FF41-ABFB-0A9207241B16}"/>
              </a:ext>
            </a:extLst>
          </p:cNvPr>
          <p:cNvSpPr>
            <a:spLocks noGrp="1"/>
          </p:cNvSpPr>
          <p:nvPr>
            <p:ph type="title"/>
          </p:nvPr>
        </p:nvSpPr>
        <p:spPr/>
        <p:txBody>
          <a:bodyPr/>
          <a:lstStyle/>
          <a:p>
            <a:r>
              <a:rPr lang="zh-CN" altLang="en-US" dirty="0"/>
              <a:t>主流跟踪方法回顾：基于分类模型</a:t>
            </a:r>
            <a:endParaRPr lang="en-US" dirty="0"/>
          </a:p>
        </p:txBody>
      </p:sp>
      <p:sp>
        <p:nvSpPr>
          <p:cNvPr id="6" name="Slide Number Placeholder 5">
            <a:extLst>
              <a:ext uri="{FF2B5EF4-FFF2-40B4-BE49-F238E27FC236}">
                <a16:creationId xmlns:a16="http://schemas.microsoft.com/office/drawing/2014/main" id="{103CC314-C44F-E34E-B5E0-AC177612F7BA}"/>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2" name="日期占位符 1">
            <a:extLst>
              <a:ext uri="{FF2B5EF4-FFF2-40B4-BE49-F238E27FC236}">
                <a16:creationId xmlns:a16="http://schemas.microsoft.com/office/drawing/2014/main" id="{27D2FE9B-5CCA-4E37-846F-2C4A2EC31BAB}"/>
              </a:ext>
            </a:extLst>
          </p:cNvPr>
          <p:cNvSpPr>
            <a:spLocks noGrp="1"/>
          </p:cNvSpPr>
          <p:nvPr>
            <p:ph type="dt" sz="half" idx="10"/>
          </p:nvPr>
        </p:nvSpPr>
        <p:spPr/>
        <p:txBody>
          <a:bodyPr/>
          <a:lstStyle/>
          <a:p>
            <a:fld id="{EF998B85-5263-DB45-8FC6-203657B68E31}" type="datetime1">
              <a:rPr lang="en-AU" altLang="zh-CN" smtClean="0"/>
              <a:t>15/04/2019</a:t>
            </a:fld>
            <a:endParaRPr lang="en-US" dirty="0"/>
          </a:p>
        </p:txBody>
      </p:sp>
      <p:sp>
        <p:nvSpPr>
          <p:cNvPr id="4" name="页脚占位符 3">
            <a:extLst>
              <a:ext uri="{FF2B5EF4-FFF2-40B4-BE49-F238E27FC236}">
                <a16:creationId xmlns:a16="http://schemas.microsoft.com/office/drawing/2014/main" id="{1FA3F69A-F046-4992-88F8-EE0D2F384BB6}"/>
              </a:ext>
            </a:extLst>
          </p:cNvPr>
          <p:cNvSpPr>
            <a:spLocks noGrp="1"/>
          </p:cNvSpPr>
          <p:nvPr>
            <p:ph type="ftr" sz="quarter" idx="11"/>
          </p:nvPr>
        </p:nvSpPr>
        <p:spPr/>
        <p:txBody>
          <a:bodyPr/>
          <a:lstStyle/>
          <a:p>
            <a:r>
              <a:rPr lang="zh-CN" altLang="en-US"/>
              <a:t>上海交通大学人工智能研究院</a:t>
            </a:r>
            <a:endParaRPr lang="en-US" dirty="0"/>
          </a:p>
        </p:txBody>
      </p:sp>
    </p:spTree>
    <p:extLst>
      <p:ext uri="{BB962C8B-B14F-4D97-AF65-F5344CB8AC3E}">
        <p14:creationId xmlns:p14="http://schemas.microsoft.com/office/powerpoint/2010/main" val="143149949"/>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a:blip r:embed="rId3"/>
          <a:stretch>
            <a:fillRect/>
          </a:stretch>
        </p:blipFill>
        <p:spPr>
          <a:xfrm>
            <a:off x="2677079" y="1783921"/>
            <a:ext cx="3429000" cy="3429000"/>
          </a:xfrm>
          <a:prstGeom prst="rect">
            <a:avLst/>
          </a:prstGeom>
        </p:spPr>
      </p:pic>
      <p:sp>
        <p:nvSpPr>
          <p:cNvPr id="55" name="矩形 54"/>
          <p:cNvSpPr/>
          <p:nvPr/>
        </p:nvSpPr>
        <p:spPr>
          <a:xfrm>
            <a:off x="4120208" y="2912555"/>
            <a:ext cx="532853" cy="979326"/>
          </a:xfrm>
          <a:prstGeom prst="rect">
            <a:avLst/>
          </a:prstGeom>
          <a:noFill/>
          <a:ln w="508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8" name="矩形 37"/>
          <p:cNvSpPr/>
          <p:nvPr/>
        </p:nvSpPr>
        <p:spPr>
          <a:xfrm>
            <a:off x="4124876" y="2910232"/>
            <a:ext cx="532853" cy="979326"/>
          </a:xfrm>
          <a:prstGeom prst="rect">
            <a:avLst/>
          </a:prstGeom>
          <a:noFill/>
          <a:ln w="508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1" name="矩形 40"/>
          <p:cNvSpPr/>
          <p:nvPr/>
        </p:nvSpPr>
        <p:spPr>
          <a:xfrm>
            <a:off x="2727879" y="4319048"/>
            <a:ext cx="648304" cy="568037"/>
          </a:xfrm>
          <a:prstGeom prst="rect">
            <a:avLst/>
          </a:prstGeom>
          <a:noFill/>
          <a:ln w="508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50" name="矩形 49"/>
          <p:cNvSpPr/>
          <p:nvPr/>
        </p:nvSpPr>
        <p:spPr>
          <a:xfrm>
            <a:off x="4931630" y="3071956"/>
            <a:ext cx="896807" cy="637493"/>
          </a:xfrm>
          <a:prstGeom prst="rect">
            <a:avLst/>
          </a:prstGeom>
          <a:noFill/>
          <a:ln w="508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52" name="矩形 51"/>
          <p:cNvSpPr/>
          <p:nvPr/>
        </p:nvSpPr>
        <p:spPr>
          <a:xfrm rot="5400000">
            <a:off x="3308294" y="2011070"/>
            <a:ext cx="464135" cy="1057097"/>
          </a:xfrm>
          <a:prstGeom prst="rect">
            <a:avLst/>
          </a:prstGeom>
          <a:noFill/>
          <a:ln w="508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54" name="矩形 53"/>
          <p:cNvSpPr/>
          <p:nvPr/>
        </p:nvSpPr>
        <p:spPr>
          <a:xfrm>
            <a:off x="3848623" y="5389563"/>
            <a:ext cx="1261884" cy="415498"/>
          </a:xfrm>
          <a:prstGeom prst="rect">
            <a:avLst/>
          </a:prstGeom>
        </p:spPr>
        <p:txBody>
          <a:bodyPr wrap="none">
            <a:spAutoFit/>
          </a:bodyPr>
          <a:lstStyle/>
          <a:p>
            <a:r>
              <a:rPr lang="zh-CN" altLang="en-US" sz="2100" dirty="0">
                <a:latin typeface="Arial" panose="020B0604020202020204" pitchFamily="34" charset="0"/>
                <a:cs typeface="Arial" panose="020B0604020202020204" pitchFamily="34" charset="0"/>
              </a:rPr>
              <a:t>测试阶段</a:t>
            </a:r>
            <a:endParaRPr lang="zh-CN" altLang="en-US" sz="2100" dirty="0"/>
          </a:p>
        </p:txBody>
      </p:sp>
      <p:sp>
        <p:nvSpPr>
          <p:cNvPr id="56" name="矩形 55"/>
          <p:cNvSpPr/>
          <p:nvPr/>
        </p:nvSpPr>
        <p:spPr>
          <a:xfrm>
            <a:off x="4926964" y="3074281"/>
            <a:ext cx="896807" cy="637493"/>
          </a:xfrm>
          <a:prstGeom prst="rect">
            <a:avLst/>
          </a:prstGeom>
          <a:noFill/>
          <a:ln w="508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57" name="矩形 56"/>
          <p:cNvSpPr/>
          <p:nvPr/>
        </p:nvSpPr>
        <p:spPr>
          <a:xfrm rot="5400000">
            <a:off x="3310626" y="2013402"/>
            <a:ext cx="464135" cy="1057097"/>
          </a:xfrm>
          <a:prstGeom prst="rect">
            <a:avLst/>
          </a:prstGeom>
          <a:noFill/>
          <a:ln w="508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58" name="矩形 57"/>
          <p:cNvSpPr/>
          <p:nvPr/>
        </p:nvSpPr>
        <p:spPr>
          <a:xfrm>
            <a:off x="2723212" y="4314379"/>
            <a:ext cx="648304" cy="568037"/>
          </a:xfrm>
          <a:prstGeom prst="rect">
            <a:avLst/>
          </a:prstGeom>
          <a:noFill/>
          <a:ln w="508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 name="文本框 2"/>
          <p:cNvSpPr txBox="1"/>
          <p:nvPr/>
        </p:nvSpPr>
        <p:spPr>
          <a:xfrm>
            <a:off x="4023069" y="2599724"/>
            <a:ext cx="877163" cy="369332"/>
          </a:xfrm>
          <a:prstGeom prst="rect">
            <a:avLst/>
          </a:prstGeom>
          <a:noFill/>
        </p:spPr>
        <p:txBody>
          <a:bodyPr wrap="none" rtlCol="0">
            <a:spAutoFit/>
          </a:bodyPr>
          <a:lstStyle/>
          <a:p>
            <a:r>
              <a:rPr lang="zh-CN" altLang="en-US" dirty="0">
                <a:solidFill>
                  <a:srgbClr val="FF0000"/>
                </a:solidFill>
                <a:latin typeface="Arial" panose="020B0604020202020204" pitchFamily="34" charset="0"/>
                <a:cs typeface="Arial" panose="020B0604020202020204" pitchFamily="34" charset="0"/>
              </a:rPr>
              <a:t>正样本</a:t>
            </a:r>
          </a:p>
        </p:txBody>
      </p:sp>
      <p:sp>
        <p:nvSpPr>
          <p:cNvPr id="14" name="文本框 13"/>
          <p:cNvSpPr txBox="1"/>
          <p:nvPr/>
        </p:nvSpPr>
        <p:spPr>
          <a:xfrm>
            <a:off x="5055070" y="2752860"/>
            <a:ext cx="877163" cy="369332"/>
          </a:xfrm>
          <a:prstGeom prst="rect">
            <a:avLst/>
          </a:prstGeom>
          <a:noFill/>
        </p:spPr>
        <p:txBody>
          <a:bodyPr wrap="none" rtlCol="0">
            <a:spAutoFit/>
          </a:bodyPr>
          <a:lstStyle/>
          <a:p>
            <a:r>
              <a:rPr lang="zh-CN" altLang="en-US" dirty="0">
                <a:solidFill>
                  <a:srgbClr val="00B050"/>
                </a:solidFill>
                <a:latin typeface="Arial" panose="020B0604020202020204" pitchFamily="34" charset="0"/>
                <a:cs typeface="Arial" panose="020B0604020202020204" pitchFamily="34" charset="0"/>
              </a:rPr>
              <a:t>负样本</a:t>
            </a:r>
          </a:p>
        </p:txBody>
      </p:sp>
      <p:sp>
        <p:nvSpPr>
          <p:cNvPr id="15" name="文本框 14"/>
          <p:cNvSpPr txBox="1"/>
          <p:nvPr/>
        </p:nvSpPr>
        <p:spPr>
          <a:xfrm>
            <a:off x="2677079" y="3983875"/>
            <a:ext cx="877163" cy="646331"/>
          </a:xfrm>
          <a:prstGeom prst="rect">
            <a:avLst/>
          </a:prstGeom>
          <a:noFill/>
        </p:spPr>
        <p:txBody>
          <a:bodyPr wrap="none" rtlCol="0">
            <a:spAutoFit/>
          </a:bodyPr>
          <a:lstStyle/>
          <a:p>
            <a:r>
              <a:rPr lang="zh-CN" altLang="en-US" dirty="0">
                <a:solidFill>
                  <a:srgbClr val="00B050"/>
                </a:solidFill>
                <a:latin typeface="Arial" panose="020B0604020202020204" pitchFamily="34" charset="0"/>
                <a:cs typeface="Arial" panose="020B0604020202020204" pitchFamily="34" charset="0"/>
              </a:rPr>
              <a:t>负样本</a:t>
            </a:r>
          </a:p>
          <a:p>
            <a:endParaRPr lang="zh-CN" altLang="en-US" dirty="0">
              <a:solidFill>
                <a:srgbClr val="00B050"/>
              </a:solidFill>
              <a:latin typeface="Arial" panose="020B0604020202020204" pitchFamily="34" charset="0"/>
              <a:cs typeface="Arial" panose="020B0604020202020204" pitchFamily="34" charset="0"/>
            </a:endParaRPr>
          </a:p>
        </p:txBody>
      </p:sp>
      <p:sp>
        <p:nvSpPr>
          <p:cNvPr id="16" name="文本框 15"/>
          <p:cNvSpPr txBox="1"/>
          <p:nvPr/>
        </p:nvSpPr>
        <p:spPr>
          <a:xfrm>
            <a:off x="2962848" y="1988456"/>
            <a:ext cx="877163" cy="369332"/>
          </a:xfrm>
          <a:prstGeom prst="rect">
            <a:avLst/>
          </a:prstGeom>
          <a:noFill/>
        </p:spPr>
        <p:txBody>
          <a:bodyPr wrap="none" rtlCol="0">
            <a:spAutoFit/>
          </a:bodyPr>
          <a:lstStyle/>
          <a:p>
            <a:r>
              <a:rPr lang="zh-CN" altLang="en-US" dirty="0">
                <a:solidFill>
                  <a:srgbClr val="00B050"/>
                </a:solidFill>
                <a:latin typeface="Arial" panose="020B0604020202020204" pitchFamily="34" charset="0"/>
                <a:cs typeface="Arial" panose="020B0604020202020204" pitchFamily="34" charset="0"/>
              </a:rPr>
              <a:t>负样本</a:t>
            </a:r>
          </a:p>
        </p:txBody>
      </p:sp>
      <p:sp>
        <p:nvSpPr>
          <p:cNvPr id="4" name="Title 3">
            <a:extLst>
              <a:ext uri="{FF2B5EF4-FFF2-40B4-BE49-F238E27FC236}">
                <a16:creationId xmlns:a16="http://schemas.microsoft.com/office/drawing/2014/main" id="{3707B423-593C-2B47-8CE5-497C87305B82}"/>
              </a:ext>
            </a:extLst>
          </p:cNvPr>
          <p:cNvSpPr>
            <a:spLocks noGrp="1"/>
          </p:cNvSpPr>
          <p:nvPr>
            <p:ph type="title"/>
          </p:nvPr>
        </p:nvSpPr>
        <p:spPr/>
        <p:txBody>
          <a:bodyPr/>
          <a:lstStyle/>
          <a:p>
            <a:r>
              <a:rPr lang="zh-CN" altLang="en-US" dirty="0"/>
              <a:t>主流跟踪方法回顾：基于分类模型</a:t>
            </a:r>
            <a:endParaRPr lang="en-US" dirty="0"/>
          </a:p>
        </p:txBody>
      </p:sp>
      <p:sp>
        <p:nvSpPr>
          <p:cNvPr id="7" name="Slide Number Placeholder 6">
            <a:extLst>
              <a:ext uri="{FF2B5EF4-FFF2-40B4-BE49-F238E27FC236}">
                <a16:creationId xmlns:a16="http://schemas.microsoft.com/office/drawing/2014/main" id="{A4120E5D-799D-D644-B94F-B57EFF99F7A3}"/>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2" name="日期占位符 1">
            <a:extLst>
              <a:ext uri="{FF2B5EF4-FFF2-40B4-BE49-F238E27FC236}">
                <a16:creationId xmlns:a16="http://schemas.microsoft.com/office/drawing/2014/main" id="{90EE2C7B-6701-45AD-AAB2-8785BE6D0307}"/>
              </a:ext>
            </a:extLst>
          </p:cNvPr>
          <p:cNvSpPr>
            <a:spLocks noGrp="1"/>
          </p:cNvSpPr>
          <p:nvPr>
            <p:ph type="dt" sz="half" idx="10"/>
          </p:nvPr>
        </p:nvSpPr>
        <p:spPr/>
        <p:txBody>
          <a:bodyPr/>
          <a:lstStyle/>
          <a:p>
            <a:fld id="{277C2D83-B889-414F-BF7D-839032A3B931}" type="datetime1">
              <a:rPr lang="en-AU" altLang="zh-CN" smtClean="0"/>
              <a:t>15/04/2019</a:t>
            </a:fld>
            <a:endParaRPr lang="en-US" dirty="0"/>
          </a:p>
        </p:txBody>
      </p:sp>
      <p:sp>
        <p:nvSpPr>
          <p:cNvPr id="5" name="页脚占位符 4">
            <a:extLst>
              <a:ext uri="{FF2B5EF4-FFF2-40B4-BE49-F238E27FC236}">
                <a16:creationId xmlns:a16="http://schemas.microsoft.com/office/drawing/2014/main" id="{1AB9A76C-AABF-4B86-8AF1-621FADAA6BD3}"/>
              </a:ext>
            </a:extLst>
          </p:cNvPr>
          <p:cNvSpPr>
            <a:spLocks noGrp="1"/>
          </p:cNvSpPr>
          <p:nvPr>
            <p:ph type="ftr" sz="quarter" idx="11"/>
          </p:nvPr>
        </p:nvSpPr>
        <p:spPr/>
        <p:txBody>
          <a:bodyPr/>
          <a:lstStyle/>
          <a:p>
            <a:r>
              <a:rPr lang="zh-CN" altLang="en-US"/>
              <a:t>上海交通大学人工智能研究院</a:t>
            </a:r>
            <a:endParaRPr lang="en-US" dirty="0"/>
          </a:p>
        </p:txBody>
      </p:sp>
    </p:spTree>
    <p:extLst>
      <p:ext uri="{BB962C8B-B14F-4D97-AF65-F5344CB8AC3E}">
        <p14:creationId xmlns:p14="http://schemas.microsoft.com/office/powerpoint/2010/main" val="95638976"/>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B2B5E8A-34FA-4619-A807-CA97399B86F1}"/>
              </a:ext>
            </a:extLst>
          </p:cNvPr>
          <p:cNvPicPr>
            <a:picLocks noChangeAspect="1"/>
          </p:cNvPicPr>
          <p:nvPr/>
        </p:nvPicPr>
        <p:blipFill>
          <a:blip r:embed="rId2"/>
          <a:stretch>
            <a:fillRect/>
          </a:stretch>
        </p:blipFill>
        <p:spPr>
          <a:xfrm>
            <a:off x="769661" y="1951627"/>
            <a:ext cx="3145364" cy="3145364"/>
          </a:xfrm>
          <a:prstGeom prst="rect">
            <a:avLst/>
          </a:prstGeom>
        </p:spPr>
      </p:pic>
      <p:pic>
        <p:nvPicPr>
          <p:cNvPr id="6" name="Picture 5">
            <a:extLst>
              <a:ext uri="{FF2B5EF4-FFF2-40B4-BE49-F238E27FC236}">
                <a16:creationId xmlns:a16="http://schemas.microsoft.com/office/drawing/2014/main" id="{9279A82F-BE9D-41E9-B28F-A58E6F6F2568}"/>
              </a:ext>
            </a:extLst>
          </p:cNvPr>
          <p:cNvPicPr>
            <a:picLocks noChangeAspect="1"/>
          </p:cNvPicPr>
          <p:nvPr/>
        </p:nvPicPr>
        <p:blipFill>
          <a:blip r:embed="rId3"/>
          <a:stretch>
            <a:fillRect/>
          </a:stretch>
        </p:blipFill>
        <p:spPr>
          <a:xfrm>
            <a:off x="5120218" y="1913506"/>
            <a:ext cx="3145364" cy="3145364"/>
          </a:xfrm>
          <a:prstGeom prst="rect">
            <a:avLst/>
          </a:prstGeom>
        </p:spPr>
      </p:pic>
      <p:sp>
        <p:nvSpPr>
          <p:cNvPr id="9" name="Rectangle 8">
            <a:extLst>
              <a:ext uri="{FF2B5EF4-FFF2-40B4-BE49-F238E27FC236}">
                <a16:creationId xmlns:a16="http://schemas.microsoft.com/office/drawing/2014/main" id="{8F1B53FB-B348-4813-887C-91B2A7701E54}"/>
              </a:ext>
            </a:extLst>
          </p:cNvPr>
          <p:cNvSpPr/>
          <p:nvPr/>
        </p:nvSpPr>
        <p:spPr>
          <a:xfrm>
            <a:off x="1760562" y="2906970"/>
            <a:ext cx="1072576" cy="1294421"/>
          </a:xfrm>
          <a:prstGeom prst="rect">
            <a:avLst/>
          </a:prstGeom>
          <a:noFill/>
          <a:ln w="635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Right Arrow 166">
            <a:extLst>
              <a:ext uri="{FF2B5EF4-FFF2-40B4-BE49-F238E27FC236}">
                <a16:creationId xmlns:a16="http://schemas.microsoft.com/office/drawing/2014/main" id="{DA52CE9B-682E-4911-A086-929A732678F4}"/>
              </a:ext>
            </a:extLst>
          </p:cNvPr>
          <p:cNvSpPr/>
          <p:nvPr/>
        </p:nvSpPr>
        <p:spPr>
          <a:xfrm>
            <a:off x="4212892" y="3358065"/>
            <a:ext cx="609458" cy="256246"/>
          </a:xfrm>
          <a:prstGeom prst="rightArrow">
            <a:avLst>
              <a:gd name="adj1" fmla="val 50000"/>
              <a:gd name="adj2" fmla="val 109540"/>
            </a:avLst>
          </a:prstGeom>
          <a:solidFill>
            <a:srgbClr val="8A0000"/>
          </a:solidFill>
          <a:ln>
            <a:solidFill>
              <a:srgbClr val="8A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6" name="Title 15"/>
          <p:cNvSpPr>
            <a:spLocks noGrp="1"/>
          </p:cNvSpPr>
          <p:nvPr>
            <p:ph type="title"/>
          </p:nvPr>
        </p:nvSpPr>
        <p:spPr/>
        <p:txBody>
          <a:bodyPr/>
          <a:lstStyle/>
          <a:p>
            <a:r>
              <a:rPr lang="zh-CN" altLang="en-US" dirty="0"/>
              <a:t>主流跟踪方法回顾：基于分类模型</a:t>
            </a:r>
            <a:endParaRPr lang="en-US" dirty="0"/>
          </a:p>
        </p:txBody>
      </p:sp>
      <p:sp>
        <p:nvSpPr>
          <p:cNvPr id="13" name="Date Placeholder 12"/>
          <p:cNvSpPr>
            <a:spLocks noGrp="1"/>
          </p:cNvSpPr>
          <p:nvPr>
            <p:ph type="dt" sz="half" idx="10"/>
          </p:nvPr>
        </p:nvSpPr>
        <p:spPr/>
        <p:txBody>
          <a:bodyPr/>
          <a:lstStyle/>
          <a:p>
            <a:fld id="{BE8CA374-ABE8-854E-A3E0-6C41A870E355}" type="datetime1">
              <a:rPr lang="en-AU" altLang="zh-CN" smtClean="0"/>
              <a:t>15/04/2019</a:t>
            </a:fld>
            <a:endParaRPr lang="en-US" dirty="0"/>
          </a:p>
        </p:txBody>
      </p:sp>
      <p:sp>
        <p:nvSpPr>
          <p:cNvPr id="14" name="Footer Placeholder 13"/>
          <p:cNvSpPr>
            <a:spLocks noGrp="1"/>
          </p:cNvSpPr>
          <p:nvPr>
            <p:ph type="ftr" sz="quarter" idx="11"/>
          </p:nvPr>
        </p:nvSpPr>
        <p:spPr/>
        <p:txBody>
          <a:bodyPr/>
          <a:lstStyle/>
          <a:p>
            <a:r>
              <a:rPr lang="zh-CN" altLang="en-US"/>
              <a:t>上海交通大学人工智能研究院</a:t>
            </a:r>
            <a:endParaRPr lang="en-US" dirty="0"/>
          </a:p>
        </p:txBody>
      </p:sp>
      <p:sp>
        <p:nvSpPr>
          <p:cNvPr id="15" name="Slide Number Placeholder 14"/>
          <p:cNvSpPr>
            <a:spLocks noGrp="1"/>
          </p:cNvSpPr>
          <p:nvPr>
            <p:ph type="sldNum" sz="quarter" idx="12"/>
          </p:nvPr>
        </p:nvSpPr>
        <p:spPr/>
        <p:txBody>
          <a:bodyPr/>
          <a:lstStyle/>
          <a:p>
            <a:fld id="{B75D218E-6EF2-4582-B6A3-CE467C14555D}" type="slidenum">
              <a:rPr lang="en-US" smtClean="0"/>
              <a:t>12</a:t>
            </a:fld>
            <a:endParaRPr lang="en-US" dirty="0"/>
          </a:p>
        </p:txBody>
      </p:sp>
      <p:sp>
        <p:nvSpPr>
          <p:cNvPr id="2" name="TextBox 1"/>
          <p:cNvSpPr txBox="1"/>
          <p:nvPr/>
        </p:nvSpPr>
        <p:spPr>
          <a:xfrm>
            <a:off x="3617869" y="5420636"/>
            <a:ext cx="2704953" cy="461665"/>
          </a:xfrm>
          <a:prstGeom prst="rect">
            <a:avLst/>
          </a:prstGeom>
          <a:noFill/>
        </p:spPr>
        <p:txBody>
          <a:bodyPr wrap="square" rtlCol="0">
            <a:spAutoFit/>
          </a:bodyPr>
          <a:lstStyle/>
          <a:p>
            <a:r>
              <a:rPr lang="zh-CN" altLang="en-US" sz="2400" dirty="0"/>
              <a:t>训练阶段</a:t>
            </a:r>
            <a:endParaRPr lang="en-US" sz="2400" dirty="0"/>
          </a:p>
        </p:txBody>
      </p:sp>
    </p:spTree>
    <p:extLst>
      <p:ext uri="{BB962C8B-B14F-4D97-AF65-F5344CB8AC3E}">
        <p14:creationId xmlns:p14="http://schemas.microsoft.com/office/powerpoint/2010/main" val="12293015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2A8EBC6-9683-4F35-984E-08B78C7F8107}"/>
              </a:ext>
            </a:extLst>
          </p:cNvPr>
          <p:cNvPicPr>
            <a:picLocks noChangeAspect="1"/>
          </p:cNvPicPr>
          <p:nvPr/>
        </p:nvPicPr>
        <p:blipFill>
          <a:blip r:embed="rId2"/>
          <a:stretch>
            <a:fillRect/>
          </a:stretch>
        </p:blipFill>
        <p:spPr>
          <a:xfrm>
            <a:off x="771831" y="1897039"/>
            <a:ext cx="3136173" cy="3136173"/>
          </a:xfrm>
          <a:prstGeom prst="rect">
            <a:avLst/>
          </a:prstGeom>
        </p:spPr>
      </p:pic>
      <p:pic>
        <p:nvPicPr>
          <p:cNvPr id="8" name="Picture 7">
            <a:extLst>
              <a:ext uri="{FF2B5EF4-FFF2-40B4-BE49-F238E27FC236}">
                <a16:creationId xmlns:a16="http://schemas.microsoft.com/office/drawing/2014/main" id="{03131B2D-E48A-4C3A-ADAB-83244D8AAC57}"/>
              </a:ext>
            </a:extLst>
          </p:cNvPr>
          <p:cNvPicPr>
            <a:picLocks noChangeAspect="1"/>
          </p:cNvPicPr>
          <p:nvPr/>
        </p:nvPicPr>
        <p:blipFill>
          <a:blip r:embed="rId3"/>
          <a:stretch>
            <a:fillRect/>
          </a:stretch>
        </p:blipFill>
        <p:spPr>
          <a:xfrm>
            <a:off x="5121407" y="1897038"/>
            <a:ext cx="3136173" cy="3136173"/>
          </a:xfrm>
          <a:prstGeom prst="rect">
            <a:avLst/>
          </a:prstGeom>
        </p:spPr>
      </p:pic>
      <p:sp>
        <p:nvSpPr>
          <p:cNvPr id="10" name="Rectangle 9">
            <a:extLst>
              <a:ext uri="{FF2B5EF4-FFF2-40B4-BE49-F238E27FC236}">
                <a16:creationId xmlns:a16="http://schemas.microsoft.com/office/drawing/2014/main" id="{62BD0A5D-86CE-4AA3-8BFE-750CFB28BE63}"/>
              </a:ext>
            </a:extLst>
          </p:cNvPr>
          <p:cNvSpPr/>
          <p:nvPr/>
        </p:nvSpPr>
        <p:spPr>
          <a:xfrm>
            <a:off x="1473958" y="2775280"/>
            <a:ext cx="1080046" cy="1398818"/>
          </a:xfrm>
          <a:prstGeom prst="rect">
            <a:avLst/>
          </a:prstGeom>
          <a:noFill/>
          <a:ln w="635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Right Arrow 166">
            <a:extLst>
              <a:ext uri="{FF2B5EF4-FFF2-40B4-BE49-F238E27FC236}">
                <a16:creationId xmlns:a16="http://schemas.microsoft.com/office/drawing/2014/main" id="{DA52CE9B-682E-4911-A086-929A732678F4}"/>
              </a:ext>
            </a:extLst>
          </p:cNvPr>
          <p:cNvSpPr/>
          <p:nvPr/>
        </p:nvSpPr>
        <p:spPr>
          <a:xfrm>
            <a:off x="4199236" y="3191896"/>
            <a:ext cx="620981" cy="255497"/>
          </a:xfrm>
          <a:prstGeom prst="rightArrow">
            <a:avLst>
              <a:gd name="adj1" fmla="val 50000"/>
              <a:gd name="adj2" fmla="val 109540"/>
            </a:avLst>
          </a:prstGeom>
          <a:solidFill>
            <a:srgbClr val="8A0000"/>
          </a:solidFill>
          <a:ln>
            <a:solidFill>
              <a:srgbClr val="8A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6" name="Title 15"/>
          <p:cNvSpPr>
            <a:spLocks noGrp="1"/>
          </p:cNvSpPr>
          <p:nvPr>
            <p:ph type="title"/>
          </p:nvPr>
        </p:nvSpPr>
        <p:spPr/>
        <p:txBody>
          <a:bodyPr/>
          <a:lstStyle/>
          <a:p>
            <a:r>
              <a:rPr lang="zh-CN" altLang="en-US" dirty="0"/>
              <a:t>主流跟踪方法回顾：基于分类模型</a:t>
            </a:r>
            <a:endParaRPr lang="en-US" dirty="0"/>
          </a:p>
        </p:txBody>
      </p:sp>
      <p:sp>
        <p:nvSpPr>
          <p:cNvPr id="13" name="Date Placeholder 12"/>
          <p:cNvSpPr>
            <a:spLocks noGrp="1"/>
          </p:cNvSpPr>
          <p:nvPr>
            <p:ph type="dt" sz="half" idx="10"/>
          </p:nvPr>
        </p:nvSpPr>
        <p:spPr/>
        <p:txBody>
          <a:bodyPr/>
          <a:lstStyle/>
          <a:p>
            <a:fld id="{2326336C-DD33-0242-8353-6BECA43A7833}" type="datetime1">
              <a:rPr lang="en-AU" altLang="zh-CN" smtClean="0"/>
              <a:t>15/04/2019</a:t>
            </a:fld>
            <a:endParaRPr lang="en-US" dirty="0"/>
          </a:p>
        </p:txBody>
      </p:sp>
      <p:sp>
        <p:nvSpPr>
          <p:cNvPr id="14" name="Footer Placeholder 13"/>
          <p:cNvSpPr>
            <a:spLocks noGrp="1"/>
          </p:cNvSpPr>
          <p:nvPr>
            <p:ph type="ftr" sz="quarter" idx="11"/>
          </p:nvPr>
        </p:nvSpPr>
        <p:spPr/>
        <p:txBody>
          <a:bodyPr/>
          <a:lstStyle/>
          <a:p>
            <a:r>
              <a:rPr lang="zh-CN" altLang="en-US"/>
              <a:t>上海交通大学人工智能研究院</a:t>
            </a:r>
            <a:endParaRPr lang="en-US" dirty="0"/>
          </a:p>
        </p:txBody>
      </p:sp>
      <p:sp>
        <p:nvSpPr>
          <p:cNvPr id="15" name="Slide Number Placeholder 14"/>
          <p:cNvSpPr>
            <a:spLocks noGrp="1"/>
          </p:cNvSpPr>
          <p:nvPr>
            <p:ph type="sldNum" sz="quarter" idx="12"/>
          </p:nvPr>
        </p:nvSpPr>
        <p:spPr/>
        <p:txBody>
          <a:bodyPr/>
          <a:lstStyle/>
          <a:p>
            <a:fld id="{B75D218E-6EF2-4582-B6A3-CE467C14555D}" type="slidenum">
              <a:rPr lang="en-US" smtClean="0"/>
              <a:t>13</a:t>
            </a:fld>
            <a:endParaRPr lang="en-US" dirty="0"/>
          </a:p>
        </p:txBody>
      </p:sp>
      <p:sp>
        <p:nvSpPr>
          <p:cNvPr id="17" name="TextBox 16"/>
          <p:cNvSpPr txBox="1"/>
          <p:nvPr/>
        </p:nvSpPr>
        <p:spPr>
          <a:xfrm>
            <a:off x="3467741" y="5352396"/>
            <a:ext cx="2704953" cy="461665"/>
          </a:xfrm>
          <a:prstGeom prst="rect">
            <a:avLst/>
          </a:prstGeom>
          <a:noFill/>
        </p:spPr>
        <p:txBody>
          <a:bodyPr wrap="square" rtlCol="0">
            <a:spAutoFit/>
          </a:bodyPr>
          <a:lstStyle/>
          <a:p>
            <a:r>
              <a:rPr lang="zh-CN" altLang="en-US" sz="2400" dirty="0"/>
              <a:t>测试阶段</a:t>
            </a:r>
            <a:endParaRPr lang="en-US" sz="2400" dirty="0"/>
          </a:p>
        </p:txBody>
      </p:sp>
    </p:spTree>
    <p:extLst>
      <p:ext uri="{BB962C8B-B14F-4D97-AF65-F5344CB8AC3E}">
        <p14:creationId xmlns:p14="http://schemas.microsoft.com/office/powerpoint/2010/main" val="10122074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le 26"/>
          <p:cNvSpPr>
            <a:spLocks noGrp="1"/>
          </p:cNvSpPr>
          <p:nvPr>
            <p:ph type="title"/>
          </p:nvPr>
        </p:nvSpPr>
        <p:spPr/>
        <p:txBody>
          <a:bodyPr/>
          <a:lstStyle/>
          <a:p>
            <a:r>
              <a:rPr lang="zh-CN" altLang="en-US" dirty="0"/>
              <a:t>基于回归模型的跟踪方法</a:t>
            </a:r>
            <a:endParaRPr lang="en-US" dirty="0"/>
          </a:p>
        </p:txBody>
      </p:sp>
      <p:sp>
        <p:nvSpPr>
          <p:cNvPr id="5" name="内容占位符 4">
            <a:extLst>
              <a:ext uri="{FF2B5EF4-FFF2-40B4-BE49-F238E27FC236}">
                <a16:creationId xmlns:a16="http://schemas.microsoft.com/office/drawing/2014/main" id="{3B0D02E3-45DC-41F9-87FB-F8B2E56406FC}"/>
              </a:ext>
            </a:extLst>
          </p:cNvPr>
          <p:cNvSpPr>
            <a:spLocks noGrp="1"/>
          </p:cNvSpPr>
          <p:nvPr>
            <p:ph idx="1"/>
          </p:nvPr>
        </p:nvSpPr>
        <p:spPr>
          <a:xfrm>
            <a:off x="379142" y="1271237"/>
            <a:ext cx="8285358" cy="1424338"/>
          </a:xfrm>
        </p:spPr>
        <p:txBody>
          <a:bodyPr/>
          <a:lstStyle/>
          <a:p>
            <a:r>
              <a:rPr lang="zh-CN" altLang="en-US" dirty="0"/>
              <a:t>优点</a:t>
            </a:r>
            <a:r>
              <a:rPr lang="en-US" altLang="zh-CN" dirty="0"/>
              <a:t>1</a:t>
            </a:r>
            <a:r>
              <a:rPr lang="zh-CN" altLang="en-US" dirty="0"/>
              <a:t>：无需采样，输出密集响应图</a:t>
            </a:r>
            <a:endParaRPr lang="en-US" altLang="zh-CN" dirty="0"/>
          </a:p>
          <a:p>
            <a:r>
              <a:rPr lang="zh-CN" altLang="en-US" dirty="0"/>
              <a:t>优点</a:t>
            </a:r>
            <a:r>
              <a:rPr lang="en-US" altLang="zh-CN" dirty="0"/>
              <a:t>2</a:t>
            </a:r>
            <a:r>
              <a:rPr lang="zh-CN" altLang="en-US" dirty="0"/>
              <a:t>：方便利用不同层级的深度特征</a:t>
            </a:r>
          </a:p>
        </p:txBody>
      </p:sp>
      <p:sp>
        <p:nvSpPr>
          <p:cNvPr id="2" name="Date Placeholder 1"/>
          <p:cNvSpPr>
            <a:spLocks noGrp="1"/>
          </p:cNvSpPr>
          <p:nvPr>
            <p:ph type="dt" sz="half" idx="10"/>
          </p:nvPr>
        </p:nvSpPr>
        <p:spPr/>
        <p:txBody>
          <a:bodyPr/>
          <a:lstStyle/>
          <a:p>
            <a:fld id="{79657DA0-6BD9-9C43-9A3B-BE0D5F5F0644}" type="datetime1">
              <a:rPr lang="en-AU" altLang="zh-CN" smtClean="0"/>
              <a:t>15/04/2019</a:t>
            </a:fld>
            <a:endParaRPr lang="en-US" dirty="0"/>
          </a:p>
        </p:txBody>
      </p:sp>
      <p:sp>
        <p:nvSpPr>
          <p:cNvPr id="3" name="Footer Placeholder 2"/>
          <p:cNvSpPr>
            <a:spLocks noGrp="1"/>
          </p:cNvSpPr>
          <p:nvPr>
            <p:ph type="ftr" sz="quarter" idx="11"/>
          </p:nvPr>
        </p:nvSpPr>
        <p:spPr/>
        <p:txBody>
          <a:bodyPr/>
          <a:lstStyle/>
          <a:p>
            <a:r>
              <a:rPr lang="zh-CN" altLang="en-US" dirty="0"/>
              <a:t>上海交通大学人工智能研究院</a:t>
            </a:r>
            <a:endParaRPr lang="en-US" dirty="0"/>
          </a:p>
        </p:txBody>
      </p:sp>
      <p:sp>
        <p:nvSpPr>
          <p:cNvPr id="7" name="Slide Number Placeholder 6"/>
          <p:cNvSpPr>
            <a:spLocks noGrp="1"/>
          </p:cNvSpPr>
          <p:nvPr>
            <p:ph type="sldNum" sz="quarter" idx="12"/>
          </p:nvPr>
        </p:nvSpPr>
        <p:spPr/>
        <p:txBody>
          <a:bodyPr/>
          <a:lstStyle/>
          <a:p>
            <a:fld id="{B75D218E-6EF2-4582-B6A3-CE467C14555D}" type="slidenum">
              <a:rPr lang="en-US" smtClean="0"/>
              <a:t>14</a:t>
            </a:fld>
            <a:endParaRPr lang="en-US" dirty="0"/>
          </a:p>
        </p:txBody>
      </p:sp>
      <p:sp>
        <p:nvSpPr>
          <p:cNvPr id="31" name="Freeform 30"/>
          <p:cNvSpPr/>
          <p:nvPr/>
        </p:nvSpPr>
        <p:spPr>
          <a:xfrm>
            <a:off x="3353470" y="3016491"/>
            <a:ext cx="2285330" cy="1409006"/>
          </a:xfrm>
          <a:custGeom>
            <a:avLst/>
            <a:gdLst>
              <a:gd name="connsiteX0" fmla="*/ 0 w 960125"/>
              <a:gd name="connsiteY0" fmla="*/ 0 h 496640"/>
              <a:gd name="connsiteX1" fmla="*/ 960125 w 960125"/>
              <a:gd name="connsiteY1" fmla="*/ 0 h 496640"/>
              <a:gd name="connsiteX2" fmla="*/ 960125 w 960125"/>
              <a:gd name="connsiteY2" fmla="*/ 496640 h 496640"/>
              <a:gd name="connsiteX3" fmla="*/ 0 w 960125"/>
              <a:gd name="connsiteY3" fmla="*/ 496640 h 496640"/>
              <a:gd name="connsiteX4" fmla="*/ 0 w 960125"/>
              <a:gd name="connsiteY4" fmla="*/ 0 h 496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0125" h="496640">
                <a:moveTo>
                  <a:pt x="0" y="0"/>
                </a:moveTo>
                <a:lnTo>
                  <a:pt x="960125" y="0"/>
                </a:lnTo>
                <a:lnTo>
                  <a:pt x="960125" y="496640"/>
                </a:lnTo>
                <a:lnTo>
                  <a:pt x="0" y="496640"/>
                </a:lnTo>
                <a:lnTo>
                  <a:pt x="0" y="0"/>
                </a:lnTo>
                <a:close/>
              </a:path>
            </a:pathLst>
          </a:custGeom>
          <a:ln>
            <a:solidFill>
              <a:schemeClr val="accent1"/>
            </a:solid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zh-CN" altLang="en-US" sz="2300" dirty="0">
                <a:latin typeface="微软雅黑" panose="020B0503020204020204" pitchFamily="34" charset="-122"/>
                <a:ea typeface="微软雅黑" panose="020B0503020204020204" pitchFamily="34" charset="-122"/>
              </a:rPr>
              <a:t>多层级深度特征</a:t>
            </a:r>
            <a:r>
              <a:rPr lang="en-US" altLang="zh-CN" sz="2300" dirty="0">
                <a:latin typeface="微软雅黑" panose="020B0503020204020204" pitchFamily="34" charset="-122"/>
                <a:ea typeface="微软雅黑" panose="020B0503020204020204" pitchFamily="34" charset="-122"/>
              </a:rPr>
              <a:t>+</a:t>
            </a:r>
            <a:r>
              <a:rPr lang="zh-CN" altLang="en-US" sz="2300" dirty="0">
                <a:latin typeface="微软雅黑" panose="020B0503020204020204" pitchFamily="34" charset="-122"/>
                <a:ea typeface="微软雅黑" panose="020B0503020204020204" pitchFamily="34" charset="-122"/>
              </a:rPr>
              <a:t>时空残差网络</a:t>
            </a:r>
            <a:endParaRPr lang="en-US" altLang="zh-CN" sz="2300" dirty="0">
              <a:latin typeface="微软雅黑" panose="020B0503020204020204" pitchFamily="34" charset="-122"/>
              <a:ea typeface="微软雅黑" panose="020B0503020204020204" pitchFamily="34" charset="-122"/>
            </a:endParaRPr>
          </a:p>
          <a:p>
            <a:pPr lvl="0" algn="ctr" defTabSz="1022350">
              <a:lnSpc>
                <a:spcPct val="90000"/>
              </a:lnSpc>
              <a:spcBef>
                <a:spcPct val="0"/>
              </a:spcBef>
              <a:spcAft>
                <a:spcPct val="35000"/>
              </a:spcAft>
            </a:pPr>
            <a:r>
              <a:rPr lang="en-US" altLang="zh-CN" sz="2300" dirty="0">
                <a:latin typeface="微软雅黑" panose="020B0503020204020204" pitchFamily="34" charset="-122"/>
                <a:ea typeface="微软雅黑" panose="020B0503020204020204" pitchFamily="34" charset="-122"/>
              </a:rPr>
              <a:t>CREST</a:t>
            </a:r>
            <a:endParaRPr lang="zh-CN" altLang="en-US" sz="2300" dirty="0">
              <a:latin typeface="微软雅黑" panose="020B0503020204020204" pitchFamily="34" charset="-122"/>
              <a:ea typeface="微软雅黑" panose="020B0503020204020204" pitchFamily="34" charset="-122"/>
            </a:endParaRPr>
          </a:p>
        </p:txBody>
      </p:sp>
      <p:sp>
        <p:nvSpPr>
          <p:cNvPr id="34" name="Freeform 33"/>
          <p:cNvSpPr/>
          <p:nvPr/>
        </p:nvSpPr>
        <p:spPr>
          <a:xfrm>
            <a:off x="5886450" y="3016491"/>
            <a:ext cx="2285330" cy="1353249"/>
          </a:xfrm>
          <a:custGeom>
            <a:avLst/>
            <a:gdLst>
              <a:gd name="connsiteX0" fmla="*/ 0 w 1003325"/>
              <a:gd name="connsiteY0" fmla="*/ 0 h 496640"/>
              <a:gd name="connsiteX1" fmla="*/ 1003325 w 1003325"/>
              <a:gd name="connsiteY1" fmla="*/ 0 h 496640"/>
              <a:gd name="connsiteX2" fmla="*/ 1003325 w 1003325"/>
              <a:gd name="connsiteY2" fmla="*/ 496640 h 496640"/>
              <a:gd name="connsiteX3" fmla="*/ 0 w 1003325"/>
              <a:gd name="connsiteY3" fmla="*/ 496640 h 496640"/>
              <a:gd name="connsiteX4" fmla="*/ 0 w 1003325"/>
              <a:gd name="connsiteY4" fmla="*/ 0 h 496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325" h="496640">
                <a:moveTo>
                  <a:pt x="0" y="0"/>
                </a:moveTo>
                <a:lnTo>
                  <a:pt x="1003325" y="0"/>
                </a:lnTo>
                <a:lnTo>
                  <a:pt x="1003325" y="496640"/>
                </a:lnTo>
                <a:lnTo>
                  <a:pt x="0" y="496640"/>
                </a:lnTo>
                <a:lnTo>
                  <a:pt x="0" y="0"/>
                </a:lnTo>
                <a:close/>
              </a:path>
            </a:pathLst>
          </a:custGeom>
          <a:ln>
            <a:solidFill>
              <a:schemeClr val="accent1"/>
            </a:solid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zh-CN" altLang="en-US" sz="2300" dirty="0">
                <a:latin typeface="微软雅黑" panose="020B0503020204020204" pitchFamily="34" charset="-122"/>
                <a:ea typeface="微软雅黑" panose="020B0503020204020204" pitchFamily="34" charset="-122"/>
              </a:rPr>
              <a:t>多层级深度特征</a:t>
            </a:r>
            <a:r>
              <a:rPr lang="en-US" altLang="zh-CN" sz="2300" dirty="0">
                <a:latin typeface="微软雅黑" panose="020B0503020204020204" pitchFamily="34" charset="-122"/>
                <a:ea typeface="微软雅黑" panose="020B0503020204020204" pitchFamily="34" charset="-122"/>
              </a:rPr>
              <a:t>+</a:t>
            </a:r>
            <a:r>
              <a:rPr lang="zh-CN" altLang="en-US" sz="2300" dirty="0">
                <a:latin typeface="微软雅黑" panose="020B0503020204020204" pitchFamily="34" charset="-122"/>
                <a:ea typeface="微软雅黑" panose="020B0503020204020204" pitchFamily="34" charset="-122"/>
              </a:rPr>
              <a:t>压缩损失函数</a:t>
            </a:r>
            <a:endParaRPr lang="en-US" altLang="zh-CN" sz="2300" dirty="0">
              <a:latin typeface="微软雅黑" panose="020B0503020204020204" pitchFamily="34" charset="-122"/>
              <a:ea typeface="微软雅黑" panose="020B0503020204020204" pitchFamily="34" charset="-122"/>
            </a:endParaRPr>
          </a:p>
          <a:p>
            <a:pPr lvl="0" algn="ctr" defTabSz="1022350">
              <a:lnSpc>
                <a:spcPct val="90000"/>
              </a:lnSpc>
              <a:spcBef>
                <a:spcPct val="0"/>
              </a:spcBef>
              <a:spcAft>
                <a:spcPct val="35000"/>
              </a:spcAft>
            </a:pPr>
            <a:r>
              <a:rPr lang="en-US" altLang="zh-CN" sz="2300" dirty="0">
                <a:latin typeface="微软雅黑" panose="020B0503020204020204" pitchFamily="34" charset="-122"/>
                <a:ea typeface="微软雅黑" panose="020B0503020204020204" pitchFamily="34" charset="-122"/>
              </a:rPr>
              <a:t>DSLT</a:t>
            </a:r>
            <a:endParaRPr lang="zh-CN" altLang="en-US" sz="2300" dirty="0">
              <a:latin typeface="微软雅黑" panose="020B0503020204020204" pitchFamily="34" charset="-122"/>
              <a:ea typeface="微软雅黑" panose="020B0503020204020204" pitchFamily="34" charset="-122"/>
            </a:endParaRPr>
          </a:p>
        </p:txBody>
      </p:sp>
      <p:sp>
        <p:nvSpPr>
          <p:cNvPr id="44" name="Freeform 43"/>
          <p:cNvSpPr/>
          <p:nvPr/>
        </p:nvSpPr>
        <p:spPr>
          <a:xfrm>
            <a:off x="791600" y="3047952"/>
            <a:ext cx="2399528" cy="1377545"/>
          </a:xfrm>
          <a:custGeom>
            <a:avLst/>
            <a:gdLst>
              <a:gd name="connsiteX0" fmla="*/ 0 w 1189488"/>
              <a:gd name="connsiteY0" fmla="*/ 0 h 496640"/>
              <a:gd name="connsiteX1" fmla="*/ 1189488 w 1189488"/>
              <a:gd name="connsiteY1" fmla="*/ 0 h 496640"/>
              <a:gd name="connsiteX2" fmla="*/ 1189488 w 1189488"/>
              <a:gd name="connsiteY2" fmla="*/ 496640 h 496640"/>
              <a:gd name="connsiteX3" fmla="*/ 0 w 1189488"/>
              <a:gd name="connsiteY3" fmla="*/ 496640 h 496640"/>
              <a:gd name="connsiteX4" fmla="*/ 0 w 1189488"/>
              <a:gd name="connsiteY4" fmla="*/ 0 h 496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9488" h="496640">
                <a:moveTo>
                  <a:pt x="0" y="0"/>
                </a:moveTo>
                <a:lnTo>
                  <a:pt x="1189488" y="0"/>
                </a:lnTo>
                <a:lnTo>
                  <a:pt x="1189488" y="496640"/>
                </a:lnTo>
                <a:lnTo>
                  <a:pt x="0" y="496640"/>
                </a:lnTo>
                <a:lnTo>
                  <a:pt x="0" y="0"/>
                </a:lnTo>
                <a:close/>
              </a:path>
            </a:pathLst>
          </a:custGeom>
          <a:ln>
            <a:solidFill>
              <a:schemeClr val="accent1"/>
            </a:solid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zh-CN" altLang="en-US" sz="2300" kern="1200" dirty="0">
                <a:latin typeface="微软雅黑" panose="020B0503020204020204" pitchFamily="34" charset="-122"/>
                <a:ea typeface="微软雅黑" panose="020B0503020204020204" pitchFamily="34" charset="-122"/>
              </a:rPr>
              <a:t>多层级深度特征</a:t>
            </a:r>
            <a:r>
              <a:rPr lang="en-US" altLang="zh-CN" sz="2300" kern="1200" dirty="0">
                <a:latin typeface="微软雅黑" panose="020B0503020204020204" pitchFamily="34" charset="-122"/>
                <a:ea typeface="微软雅黑" panose="020B0503020204020204" pitchFamily="34" charset="-122"/>
              </a:rPr>
              <a:t>+</a:t>
            </a:r>
            <a:r>
              <a:rPr lang="zh-CN" altLang="en-US" sz="2300" kern="1200" dirty="0">
                <a:latin typeface="微软雅黑" panose="020B0503020204020204" pitchFamily="34" charset="-122"/>
                <a:ea typeface="微软雅黑" panose="020B0503020204020204" pitchFamily="34" charset="-122"/>
              </a:rPr>
              <a:t>相关滤波器</a:t>
            </a:r>
            <a:endParaRPr lang="en-US" altLang="zh-CN" sz="2300" kern="1200" dirty="0">
              <a:latin typeface="微软雅黑" panose="020B0503020204020204" pitchFamily="34" charset="-122"/>
              <a:ea typeface="微软雅黑" panose="020B0503020204020204" pitchFamily="34" charset="-122"/>
            </a:endParaRPr>
          </a:p>
          <a:p>
            <a:pPr lvl="0" algn="ctr" defTabSz="1022350">
              <a:lnSpc>
                <a:spcPct val="90000"/>
              </a:lnSpc>
              <a:spcBef>
                <a:spcPct val="0"/>
              </a:spcBef>
              <a:spcAft>
                <a:spcPct val="35000"/>
              </a:spcAft>
            </a:pPr>
            <a:r>
              <a:rPr lang="en-US" altLang="zh-CN" sz="2300" kern="1200" dirty="0">
                <a:latin typeface="微软雅黑" panose="020B0503020204020204" pitchFamily="34" charset="-122"/>
                <a:ea typeface="微软雅黑" panose="020B0503020204020204" pitchFamily="34" charset="-122"/>
              </a:rPr>
              <a:t>HCFT</a:t>
            </a:r>
            <a:endParaRPr lang="zh-CN" altLang="en-US" sz="2300" kern="1200" dirty="0">
              <a:latin typeface="微软雅黑" panose="020B0503020204020204" pitchFamily="34" charset="-122"/>
              <a:ea typeface="微软雅黑" panose="020B0503020204020204" pitchFamily="34" charset="-122"/>
            </a:endParaRPr>
          </a:p>
        </p:txBody>
      </p:sp>
      <p:sp>
        <p:nvSpPr>
          <p:cNvPr id="8" name="Right Arrow 7"/>
          <p:cNvSpPr/>
          <p:nvPr/>
        </p:nvSpPr>
        <p:spPr>
          <a:xfrm rot="5400000">
            <a:off x="1838964" y="4517195"/>
            <a:ext cx="288000" cy="288000"/>
          </a:xfrm>
          <a:prstGeom prst="rightArrow">
            <a:avLst>
              <a:gd name="adj1" fmla="val 50000"/>
              <a:gd name="adj2" fmla="val 39189"/>
            </a:avLst>
          </a:prstGeom>
          <a:solidFill>
            <a:srgbClr val="FFC000"/>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p>
        </p:txBody>
      </p:sp>
      <p:sp>
        <p:nvSpPr>
          <p:cNvPr id="9" name="Right Arrow 8"/>
          <p:cNvSpPr/>
          <p:nvPr/>
        </p:nvSpPr>
        <p:spPr>
          <a:xfrm rot="5400000">
            <a:off x="4388774" y="4517195"/>
            <a:ext cx="288000" cy="288000"/>
          </a:xfrm>
          <a:prstGeom prst="rightArrow">
            <a:avLst>
              <a:gd name="adj1" fmla="val 50000"/>
              <a:gd name="adj2" fmla="val 39189"/>
            </a:avLst>
          </a:prstGeom>
          <a:solidFill>
            <a:srgbClr val="FFC000"/>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p>
        </p:txBody>
      </p:sp>
      <p:sp>
        <p:nvSpPr>
          <p:cNvPr id="10" name="Right Arrow 9"/>
          <p:cNvSpPr/>
          <p:nvPr/>
        </p:nvSpPr>
        <p:spPr>
          <a:xfrm rot="5400000">
            <a:off x="6834114" y="4517195"/>
            <a:ext cx="288000" cy="288000"/>
          </a:xfrm>
          <a:prstGeom prst="rightArrow">
            <a:avLst>
              <a:gd name="adj1" fmla="val 50000"/>
              <a:gd name="adj2" fmla="val 39189"/>
            </a:avLst>
          </a:prstGeom>
          <a:solidFill>
            <a:srgbClr val="FFC000"/>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p>
        </p:txBody>
      </p:sp>
      <p:sp>
        <p:nvSpPr>
          <p:cNvPr id="11" name="Right Arrow 10"/>
          <p:cNvSpPr/>
          <p:nvPr/>
        </p:nvSpPr>
        <p:spPr>
          <a:xfrm>
            <a:off x="1212841" y="5101815"/>
            <a:ext cx="6523086" cy="482562"/>
          </a:xfrm>
          <a:prstGeom prst="rightArrow">
            <a:avLst>
              <a:gd name="adj1" fmla="val 50000"/>
              <a:gd name="adj2" fmla="val 39189"/>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2" name="TextBox 11"/>
          <p:cNvSpPr txBox="1"/>
          <p:nvPr/>
        </p:nvSpPr>
        <p:spPr>
          <a:xfrm>
            <a:off x="3399513" y="5555954"/>
            <a:ext cx="3658952" cy="400110"/>
          </a:xfrm>
          <a:prstGeom prst="rect">
            <a:avLst/>
          </a:prstGeom>
          <a:noFill/>
        </p:spPr>
        <p:txBody>
          <a:bodyPr wrap="square" rtlCol="0">
            <a:spAutoFit/>
          </a:bodyPr>
          <a:lstStyle/>
          <a:p>
            <a:r>
              <a:rPr lang="zh-CN" altLang="en-US" sz="2000" dirty="0">
                <a:latin typeface="微软雅黑" panose="020B0503020204020204" pitchFamily="34" charset="-122"/>
                <a:ea typeface="微软雅黑" panose="020B0503020204020204" pitchFamily="34" charset="-122"/>
              </a:rPr>
              <a:t>跟踪准确度 </a:t>
            </a:r>
            <a:r>
              <a:rPr lang="en-US" altLang="zh-CN" sz="2000" dirty="0">
                <a:latin typeface="微软雅黑" panose="020B0503020204020204" pitchFamily="34" charset="-122"/>
                <a:ea typeface="微软雅黑" panose="020B0503020204020204" pitchFamily="34" charset="-122"/>
              </a:rPr>
              <a:t>OTB-2013</a:t>
            </a:r>
            <a:endParaRPr lang="en-US" altLang="zh-CN" sz="1600" dirty="0">
              <a:latin typeface="微软雅黑" panose="020B0503020204020204" pitchFamily="34" charset="-122"/>
              <a:ea typeface="微软雅黑" panose="020B0503020204020204" pitchFamily="34" charset="-122"/>
            </a:endParaRPr>
          </a:p>
        </p:txBody>
      </p:sp>
      <p:sp>
        <p:nvSpPr>
          <p:cNvPr id="13" name="TextBox 12"/>
          <p:cNvSpPr txBox="1"/>
          <p:nvPr/>
        </p:nvSpPr>
        <p:spPr>
          <a:xfrm>
            <a:off x="1595304" y="4772382"/>
            <a:ext cx="1052646" cy="400110"/>
          </a:xfrm>
          <a:prstGeom prst="rect">
            <a:avLst/>
          </a:prstGeom>
          <a:noFill/>
        </p:spPr>
        <p:txBody>
          <a:bodyPr wrap="square" rtlCol="0">
            <a:spAutoFit/>
          </a:bodyPr>
          <a:lstStyle/>
          <a:p>
            <a:r>
              <a:rPr lang="en-US" altLang="zh-CN" sz="2000" dirty="0">
                <a:latin typeface="微软雅黑" panose="020B0503020204020204" pitchFamily="34" charset="-122"/>
                <a:ea typeface="微软雅黑" panose="020B0503020204020204" pitchFamily="34" charset="-122"/>
              </a:rPr>
              <a:t>89.1%</a:t>
            </a:r>
            <a:endParaRPr lang="zh-CN" altLang="en-US" sz="2000" dirty="0">
              <a:latin typeface="微软雅黑" panose="020B0503020204020204" pitchFamily="34" charset="-122"/>
              <a:ea typeface="微软雅黑" panose="020B0503020204020204" pitchFamily="34" charset="-122"/>
            </a:endParaRPr>
          </a:p>
        </p:txBody>
      </p:sp>
      <p:sp>
        <p:nvSpPr>
          <p:cNvPr id="14" name="TextBox 13"/>
          <p:cNvSpPr txBox="1"/>
          <p:nvPr/>
        </p:nvSpPr>
        <p:spPr>
          <a:xfrm>
            <a:off x="4123235" y="4772382"/>
            <a:ext cx="1030000" cy="400110"/>
          </a:xfrm>
          <a:prstGeom prst="rect">
            <a:avLst/>
          </a:prstGeom>
          <a:noFill/>
        </p:spPr>
        <p:txBody>
          <a:bodyPr wrap="square" rtlCol="0">
            <a:spAutoFit/>
          </a:bodyPr>
          <a:lstStyle/>
          <a:p>
            <a:r>
              <a:rPr lang="en-US" altLang="zh-CN" sz="2000" dirty="0">
                <a:latin typeface="微软雅黑" panose="020B0503020204020204" pitchFamily="34" charset="-122"/>
                <a:ea typeface="微软雅黑" panose="020B0503020204020204" pitchFamily="34" charset="-122"/>
              </a:rPr>
              <a:t>90.9%</a:t>
            </a:r>
            <a:endParaRPr lang="zh-CN" altLang="en-US" sz="2000" dirty="0">
              <a:latin typeface="微软雅黑" panose="020B0503020204020204" pitchFamily="34" charset="-122"/>
              <a:ea typeface="微软雅黑" panose="020B0503020204020204" pitchFamily="34" charset="-122"/>
            </a:endParaRPr>
          </a:p>
        </p:txBody>
      </p:sp>
      <p:sp>
        <p:nvSpPr>
          <p:cNvPr id="15" name="TextBox 14"/>
          <p:cNvSpPr txBox="1"/>
          <p:nvPr/>
        </p:nvSpPr>
        <p:spPr>
          <a:xfrm>
            <a:off x="6551082" y="4772382"/>
            <a:ext cx="1095248" cy="400110"/>
          </a:xfrm>
          <a:prstGeom prst="rect">
            <a:avLst/>
          </a:prstGeom>
          <a:noFill/>
        </p:spPr>
        <p:txBody>
          <a:bodyPr wrap="square" rtlCol="0">
            <a:spAutoFit/>
          </a:bodyPr>
          <a:lstStyle/>
          <a:p>
            <a:r>
              <a:rPr lang="en-US" altLang="zh-CN" sz="2000" dirty="0">
                <a:latin typeface="微软雅黑" panose="020B0503020204020204" pitchFamily="34" charset="-122"/>
                <a:ea typeface="微软雅黑" panose="020B0503020204020204" pitchFamily="34" charset="-122"/>
              </a:rPr>
              <a:t>93.2%</a:t>
            </a:r>
            <a:endParaRPr lang="zh-CN" altLang="en-US" sz="2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22055529"/>
      </p:ext>
    </p:extLst>
  </p:cSld>
  <p:clrMapOvr>
    <a:masterClrMapping/>
  </p:clrMapOvr>
  <mc:AlternateContent xmlns:mc="http://schemas.openxmlformats.org/markup-compatibility/2006" xmlns:p14="http://schemas.microsoft.com/office/powerpoint/2010/main">
    <mc:Choice Requires="p14">
      <p:transition spd="slow" p14:dur="2000" advTm="92028"/>
    </mc:Choice>
    <mc:Fallback xmlns="">
      <p:transition spd="slow" advTm="9202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zh-CN" altLang="en-US" dirty="0"/>
              <a:t>报告内容</a:t>
            </a:r>
          </a:p>
        </p:txBody>
      </p:sp>
      <p:sp>
        <p:nvSpPr>
          <p:cNvPr id="6" name="Content Placeholder 5"/>
          <p:cNvSpPr>
            <a:spLocks noGrp="1"/>
          </p:cNvSpPr>
          <p:nvPr>
            <p:ph idx="1"/>
          </p:nvPr>
        </p:nvSpPr>
        <p:spPr/>
        <p:txBody>
          <a:bodyPr>
            <a:normAutofit/>
          </a:bodyPr>
          <a:lstStyle/>
          <a:p>
            <a:r>
              <a:rPr lang="en-US" altLang="zh-CN" dirty="0">
                <a:solidFill>
                  <a:srgbClr val="FF0000"/>
                </a:solidFill>
              </a:rPr>
              <a:t>Robust Visual Tracking Via Hierarchical Convolutional Features, HCFT (TPAMI 2018, ICCV 2015) </a:t>
            </a:r>
          </a:p>
          <a:p>
            <a:r>
              <a:rPr lang="en-US" altLang="zh-CN" dirty="0"/>
              <a:t>CREST: Convolutional </a:t>
            </a:r>
            <a:r>
              <a:rPr lang="en-US" altLang="zh-CN" dirty="0" err="1"/>
              <a:t>RESidual</a:t>
            </a:r>
            <a:r>
              <a:rPr lang="en-US" altLang="zh-CN" dirty="0"/>
              <a:t> learning for visual Tracking (ICCV 2017)</a:t>
            </a:r>
          </a:p>
          <a:p>
            <a:r>
              <a:rPr lang="en-US" altLang="zh-CN" dirty="0"/>
              <a:t>One-Stage Deep Regression Tracking with Shrinkage Loss (ECCV 2018)</a:t>
            </a:r>
          </a:p>
        </p:txBody>
      </p:sp>
      <p:sp>
        <p:nvSpPr>
          <p:cNvPr id="7" name="Date Placeholder 6"/>
          <p:cNvSpPr>
            <a:spLocks noGrp="1"/>
          </p:cNvSpPr>
          <p:nvPr>
            <p:ph type="dt" sz="half" idx="10"/>
          </p:nvPr>
        </p:nvSpPr>
        <p:spPr/>
        <p:txBody>
          <a:bodyPr/>
          <a:lstStyle/>
          <a:p>
            <a:fld id="{A1649CF7-95F6-B647-A791-53893A200128}" type="datetime1">
              <a:rPr lang="en-AU" altLang="zh-CN" smtClean="0"/>
              <a:t>15/04/2019</a:t>
            </a:fld>
            <a:endParaRPr lang="en-US" dirty="0"/>
          </a:p>
        </p:txBody>
      </p:sp>
      <p:sp>
        <p:nvSpPr>
          <p:cNvPr id="8" name="Footer Placeholder 7"/>
          <p:cNvSpPr>
            <a:spLocks noGrp="1"/>
          </p:cNvSpPr>
          <p:nvPr>
            <p:ph type="ftr" sz="quarter" idx="11"/>
          </p:nvPr>
        </p:nvSpPr>
        <p:spPr/>
        <p:txBody>
          <a:bodyPr/>
          <a:lstStyle/>
          <a:p>
            <a:r>
              <a:rPr lang="zh-CN" altLang="en-US"/>
              <a:t>上海交通大学人工智能研究院</a:t>
            </a:r>
            <a:endParaRPr lang="en-US" dirty="0"/>
          </a:p>
        </p:txBody>
      </p:sp>
      <p:sp>
        <p:nvSpPr>
          <p:cNvPr id="9" name="Slide Number Placeholder 8"/>
          <p:cNvSpPr>
            <a:spLocks noGrp="1"/>
          </p:cNvSpPr>
          <p:nvPr>
            <p:ph type="sldNum" sz="quarter" idx="12"/>
          </p:nvPr>
        </p:nvSpPr>
        <p:spPr/>
        <p:txBody>
          <a:bodyPr/>
          <a:lstStyle/>
          <a:p>
            <a:fld id="{B75D218E-6EF2-4582-B6A3-CE467C14555D}" type="slidenum">
              <a:rPr lang="en-US" smtClean="0"/>
              <a:t>15</a:t>
            </a:fld>
            <a:endParaRPr lang="en-US" dirty="0"/>
          </a:p>
        </p:txBody>
      </p:sp>
    </p:spTree>
    <p:extLst>
      <p:ext uri="{BB962C8B-B14F-4D97-AF65-F5344CB8AC3E}">
        <p14:creationId xmlns:p14="http://schemas.microsoft.com/office/powerpoint/2010/main" val="499908498"/>
      </p:ext>
    </p:extLst>
  </p:cSld>
  <p:clrMapOvr>
    <a:masterClrMapping/>
  </p:clrMapOvr>
  <mc:AlternateContent xmlns:mc="http://schemas.openxmlformats.org/markup-compatibility/2006" xmlns:p14="http://schemas.microsoft.com/office/powerpoint/2010/main">
    <mc:Choice Requires="p14">
      <p:transition spd="slow" p14:dur="2000" advTm="4509"/>
    </mc:Choice>
    <mc:Fallback xmlns="">
      <p:transition spd="slow" advTm="450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Observations</a:t>
            </a:r>
            <a:endParaRPr lang="zh-CN" altLang="en-US" dirty="0"/>
          </a:p>
        </p:txBody>
      </p:sp>
      <p:sp>
        <p:nvSpPr>
          <p:cNvPr id="3" name="Content Placeholder 2"/>
          <p:cNvSpPr>
            <a:spLocks noGrp="1"/>
          </p:cNvSpPr>
          <p:nvPr>
            <p:ph idx="1"/>
          </p:nvPr>
        </p:nvSpPr>
        <p:spPr>
          <a:xfrm>
            <a:off x="514351" y="3286125"/>
            <a:ext cx="7598569" cy="2705100"/>
          </a:xfrm>
        </p:spPr>
        <p:txBody>
          <a:bodyPr>
            <a:noAutofit/>
          </a:bodyPr>
          <a:lstStyle/>
          <a:p>
            <a:pPr marL="0" indent="0">
              <a:buNone/>
            </a:pPr>
            <a:endParaRPr lang="en-US" altLang="zh-CN" sz="2100" dirty="0"/>
          </a:p>
          <a:p>
            <a:r>
              <a:rPr lang="en-US" altLang="zh-CN" sz="2100" dirty="0"/>
              <a:t>Earlier layers retain higher spatial resolution for precise localization</a:t>
            </a:r>
          </a:p>
          <a:p>
            <a:r>
              <a:rPr lang="en-US" altLang="zh-CN" sz="2100" dirty="0"/>
              <a:t>Latter layers capture more semantic information and are robust to appearance changes</a:t>
            </a:r>
          </a:p>
          <a:p>
            <a:r>
              <a:rPr lang="en-US" altLang="zh-CN" sz="2100" dirty="0"/>
              <a:t>Exploit the rich hierarchies for robust visual tracking</a:t>
            </a:r>
            <a:endParaRPr lang="zh-CN" altLang="en-US" sz="2100" dirty="0"/>
          </a:p>
        </p:txBody>
      </p:sp>
      <p:pic>
        <p:nvPicPr>
          <p:cNvPr id="8" name="Picture 7">
            <a:extLst>
              <a:ext uri="{FF2B5EF4-FFF2-40B4-BE49-F238E27FC236}">
                <a16:creationId xmlns:a16="http://schemas.microsoft.com/office/drawing/2014/main" id="{C1C88904-EDD0-4D41-879C-F444325794B1}"/>
              </a:ext>
            </a:extLst>
          </p:cNvPr>
          <p:cNvPicPr>
            <a:picLocks noChangeAspect="1"/>
          </p:cNvPicPr>
          <p:nvPr/>
        </p:nvPicPr>
        <p:blipFill>
          <a:blip r:embed="rId2"/>
          <a:stretch>
            <a:fillRect/>
          </a:stretch>
        </p:blipFill>
        <p:spPr>
          <a:xfrm>
            <a:off x="305904" y="1378521"/>
            <a:ext cx="8550422" cy="2221490"/>
          </a:xfrm>
          <a:prstGeom prst="rect">
            <a:avLst/>
          </a:prstGeom>
        </p:spPr>
      </p:pic>
      <p:sp>
        <p:nvSpPr>
          <p:cNvPr id="4" name="日期占位符 3">
            <a:extLst>
              <a:ext uri="{FF2B5EF4-FFF2-40B4-BE49-F238E27FC236}">
                <a16:creationId xmlns:a16="http://schemas.microsoft.com/office/drawing/2014/main" id="{875EEFFA-FF38-46AC-95F3-3B0DFF18433D}"/>
              </a:ext>
            </a:extLst>
          </p:cNvPr>
          <p:cNvSpPr>
            <a:spLocks noGrp="1"/>
          </p:cNvSpPr>
          <p:nvPr>
            <p:ph type="dt" sz="half" idx="10"/>
          </p:nvPr>
        </p:nvSpPr>
        <p:spPr/>
        <p:txBody>
          <a:bodyPr/>
          <a:lstStyle/>
          <a:p>
            <a:fld id="{DCFD5EA5-01C4-D94A-891E-69973E1BD135}" type="datetime1">
              <a:rPr lang="en-AU" altLang="zh-CN" smtClean="0"/>
              <a:t>15/04/2019</a:t>
            </a:fld>
            <a:endParaRPr lang="en-US" dirty="0"/>
          </a:p>
        </p:txBody>
      </p:sp>
      <p:sp>
        <p:nvSpPr>
          <p:cNvPr id="5" name="页脚占位符 4">
            <a:extLst>
              <a:ext uri="{FF2B5EF4-FFF2-40B4-BE49-F238E27FC236}">
                <a16:creationId xmlns:a16="http://schemas.microsoft.com/office/drawing/2014/main" id="{3243D766-C0F7-4566-B75F-0B02927B7F8E}"/>
              </a:ext>
            </a:extLst>
          </p:cNvPr>
          <p:cNvSpPr>
            <a:spLocks noGrp="1"/>
          </p:cNvSpPr>
          <p:nvPr>
            <p:ph type="ftr" sz="quarter" idx="11"/>
          </p:nvPr>
        </p:nvSpPr>
        <p:spPr/>
        <p:txBody>
          <a:bodyPr/>
          <a:lstStyle/>
          <a:p>
            <a:r>
              <a:rPr lang="zh-CN" altLang="en-US"/>
              <a:t>上海交通大学人工智能研究院</a:t>
            </a:r>
            <a:endParaRPr lang="en-US" dirty="0"/>
          </a:p>
        </p:txBody>
      </p:sp>
      <p:sp>
        <p:nvSpPr>
          <p:cNvPr id="6" name="灯片编号占位符 5">
            <a:extLst>
              <a:ext uri="{FF2B5EF4-FFF2-40B4-BE49-F238E27FC236}">
                <a16:creationId xmlns:a16="http://schemas.microsoft.com/office/drawing/2014/main" id="{DF26B29D-3119-434D-9090-ED3A9C0777E3}"/>
              </a:ext>
            </a:extLst>
          </p:cNvPr>
          <p:cNvSpPr>
            <a:spLocks noGrp="1"/>
          </p:cNvSpPr>
          <p:nvPr>
            <p:ph type="sldNum" sz="quarter" idx="12"/>
          </p:nvPr>
        </p:nvSpPr>
        <p:spPr/>
        <p:txBody>
          <a:bodyPr/>
          <a:lstStyle/>
          <a:p>
            <a:fld id="{B75D218E-6EF2-4582-B6A3-CE467C14555D}" type="slidenum">
              <a:rPr lang="en-US" smtClean="0"/>
              <a:t>16</a:t>
            </a:fld>
            <a:endParaRPr lang="en-US" dirty="0"/>
          </a:p>
        </p:txBody>
      </p:sp>
    </p:spTree>
    <p:extLst>
      <p:ext uri="{BB962C8B-B14F-4D97-AF65-F5344CB8AC3E}">
        <p14:creationId xmlns:p14="http://schemas.microsoft.com/office/powerpoint/2010/main" val="2045493029"/>
      </p:ext>
    </p:extLst>
  </p:cSld>
  <p:clrMapOvr>
    <a:masterClrMapping/>
  </p:clrMapOvr>
  <mc:AlternateContent xmlns:mc="http://schemas.openxmlformats.org/markup-compatibility/2006" xmlns:p14="http://schemas.microsoft.com/office/powerpoint/2010/main">
    <mc:Choice Requires="p14">
      <p:transition spd="slow" p14:dur="2000" advTm="100572"/>
    </mc:Choice>
    <mc:Fallback xmlns="">
      <p:transition spd="slow" advTm="10057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Toy Example</a:t>
            </a:r>
            <a:endParaRPr lang="zh-CN" altLang="en-US" dirty="0"/>
          </a:p>
        </p:txBody>
      </p:sp>
      <p:sp>
        <p:nvSpPr>
          <p:cNvPr id="3" name="Content Placeholder 2"/>
          <p:cNvSpPr>
            <a:spLocks noGrp="1"/>
          </p:cNvSpPr>
          <p:nvPr>
            <p:ph idx="1"/>
          </p:nvPr>
        </p:nvSpPr>
        <p:spPr/>
        <p:txBody>
          <a:bodyPr>
            <a:noAutofit/>
          </a:bodyPr>
          <a:lstStyle/>
          <a:p>
            <a:endParaRPr lang="en-US" altLang="zh-CN" sz="2100" dirty="0"/>
          </a:p>
          <a:p>
            <a:endParaRPr lang="en-US" altLang="zh-CN" sz="2100" dirty="0"/>
          </a:p>
          <a:p>
            <a:endParaRPr lang="en-US" altLang="zh-CN" sz="2100" dirty="0"/>
          </a:p>
          <a:p>
            <a:endParaRPr lang="en-US" altLang="zh-CN" sz="2100" dirty="0"/>
          </a:p>
          <a:p>
            <a:endParaRPr lang="en-US" altLang="zh-CN" sz="2100" dirty="0"/>
          </a:p>
          <a:p>
            <a:pPr marL="0" indent="0">
              <a:buNone/>
            </a:pPr>
            <a:endParaRPr lang="en-US" altLang="zh-CN" sz="2100" dirty="0"/>
          </a:p>
          <a:p>
            <a:r>
              <a:rPr lang="en-US" altLang="zh-CN" sz="2100" dirty="0"/>
              <a:t>Layer </a:t>
            </a:r>
            <a:r>
              <a:rPr lang="en-US" altLang="zh-CN" sz="2100" i="1" dirty="0"/>
              <a:t>conv5</a:t>
            </a:r>
            <a:r>
              <a:rPr lang="en-US" altLang="zh-CN" sz="2100" dirty="0"/>
              <a:t> robust to appearance change: insensitive to the sharp step edge</a:t>
            </a:r>
          </a:p>
          <a:p>
            <a:r>
              <a:rPr lang="en-US" altLang="zh-CN" sz="2100" dirty="0"/>
              <a:t>Layer </a:t>
            </a:r>
            <a:r>
              <a:rPr lang="en-US" altLang="zh-CN" sz="2100" i="1" dirty="0"/>
              <a:t>conv3</a:t>
            </a:r>
            <a:r>
              <a:rPr lang="en-US" altLang="zh-CN" sz="2100" dirty="0"/>
              <a:t> is useful for precise localization: sensitive to the edge position</a:t>
            </a:r>
            <a:endParaRPr lang="zh-CN" altLang="en-US" sz="2100" dirty="0"/>
          </a:p>
        </p:txBody>
      </p:sp>
      <p:pic>
        <p:nvPicPr>
          <p:cNvPr id="7" name="Picture 6"/>
          <p:cNvPicPr>
            <a:picLocks noChangeAspect="1"/>
          </p:cNvPicPr>
          <p:nvPr/>
        </p:nvPicPr>
        <p:blipFill>
          <a:blip r:embed="rId2"/>
          <a:stretch>
            <a:fillRect/>
          </a:stretch>
        </p:blipFill>
        <p:spPr>
          <a:xfrm>
            <a:off x="918127" y="1166462"/>
            <a:ext cx="6905214" cy="3065677"/>
          </a:xfrm>
          <a:prstGeom prst="rect">
            <a:avLst/>
          </a:prstGeom>
        </p:spPr>
      </p:pic>
      <p:sp>
        <p:nvSpPr>
          <p:cNvPr id="4" name="日期占位符 3">
            <a:extLst>
              <a:ext uri="{FF2B5EF4-FFF2-40B4-BE49-F238E27FC236}">
                <a16:creationId xmlns:a16="http://schemas.microsoft.com/office/drawing/2014/main" id="{D53894F4-7655-41CB-9982-11AD94E8BBE7}"/>
              </a:ext>
            </a:extLst>
          </p:cNvPr>
          <p:cNvSpPr>
            <a:spLocks noGrp="1"/>
          </p:cNvSpPr>
          <p:nvPr>
            <p:ph type="dt" sz="half" idx="10"/>
          </p:nvPr>
        </p:nvSpPr>
        <p:spPr/>
        <p:txBody>
          <a:bodyPr/>
          <a:lstStyle/>
          <a:p>
            <a:fld id="{A1A2FE75-65FD-8041-ADDC-103FCAD98931}" type="datetime1">
              <a:rPr lang="en-AU" altLang="zh-CN" smtClean="0"/>
              <a:t>15/04/2019</a:t>
            </a:fld>
            <a:endParaRPr lang="en-US" dirty="0"/>
          </a:p>
        </p:txBody>
      </p:sp>
      <p:sp>
        <p:nvSpPr>
          <p:cNvPr id="5" name="页脚占位符 4">
            <a:extLst>
              <a:ext uri="{FF2B5EF4-FFF2-40B4-BE49-F238E27FC236}">
                <a16:creationId xmlns:a16="http://schemas.microsoft.com/office/drawing/2014/main" id="{95817281-BB07-4877-92EB-AEEC388FD6A2}"/>
              </a:ext>
            </a:extLst>
          </p:cNvPr>
          <p:cNvSpPr>
            <a:spLocks noGrp="1"/>
          </p:cNvSpPr>
          <p:nvPr>
            <p:ph type="ftr" sz="quarter" idx="11"/>
          </p:nvPr>
        </p:nvSpPr>
        <p:spPr/>
        <p:txBody>
          <a:bodyPr/>
          <a:lstStyle/>
          <a:p>
            <a:r>
              <a:rPr lang="zh-CN" altLang="en-US"/>
              <a:t>上海交通大学人工智能研究院</a:t>
            </a:r>
            <a:endParaRPr lang="en-US" dirty="0"/>
          </a:p>
        </p:txBody>
      </p:sp>
      <p:sp>
        <p:nvSpPr>
          <p:cNvPr id="6" name="灯片编号占位符 5">
            <a:extLst>
              <a:ext uri="{FF2B5EF4-FFF2-40B4-BE49-F238E27FC236}">
                <a16:creationId xmlns:a16="http://schemas.microsoft.com/office/drawing/2014/main" id="{72CFA52D-922C-46C0-B25A-DDC504F62D28}"/>
              </a:ext>
            </a:extLst>
          </p:cNvPr>
          <p:cNvSpPr>
            <a:spLocks noGrp="1"/>
          </p:cNvSpPr>
          <p:nvPr>
            <p:ph type="sldNum" sz="quarter" idx="12"/>
          </p:nvPr>
        </p:nvSpPr>
        <p:spPr/>
        <p:txBody>
          <a:bodyPr/>
          <a:lstStyle/>
          <a:p>
            <a:fld id="{B75D218E-6EF2-4582-B6A3-CE467C14555D}" type="slidenum">
              <a:rPr lang="en-US" smtClean="0"/>
              <a:t>17</a:t>
            </a:fld>
            <a:endParaRPr lang="en-US" dirty="0"/>
          </a:p>
        </p:txBody>
      </p:sp>
    </p:spTree>
    <p:extLst>
      <p:ext uri="{BB962C8B-B14F-4D97-AF65-F5344CB8AC3E}">
        <p14:creationId xmlns:p14="http://schemas.microsoft.com/office/powerpoint/2010/main" val="117202176"/>
      </p:ext>
    </p:extLst>
  </p:cSld>
  <p:clrMapOvr>
    <a:masterClrMapping/>
  </p:clrMapOvr>
  <mc:AlternateContent xmlns:mc="http://schemas.openxmlformats.org/markup-compatibility/2006" xmlns:p14="http://schemas.microsoft.com/office/powerpoint/2010/main">
    <mc:Choice Requires="p14">
      <p:transition spd="slow" p14:dur="2000" advTm="65293"/>
    </mc:Choice>
    <mc:Fallback xmlns="">
      <p:transition spd="slow" advTm="6529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zh-CN" dirty="0"/>
              <a:t>VGG-19 Feature Visualization</a:t>
            </a:r>
            <a:endParaRPr lang="zh-CN" altLang="en-US" dirty="0"/>
          </a:p>
        </p:txBody>
      </p:sp>
      <p:pic>
        <p:nvPicPr>
          <p:cNvPr id="7" name="Content Placeholder 6"/>
          <p:cNvPicPr>
            <a:picLocks noGrp="1" noChangeAspect="1"/>
          </p:cNvPicPr>
          <p:nvPr>
            <p:ph idx="1"/>
          </p:nvPr>
        </p:nvPicPr>
        <p:blipFill>
          <a:blip r:embed="rId2"/>
          <a:stretch>
            <a:fillRect/>
          </a:stretch>
        </p:blipFill>
        <p:spPr>
          <a:xfrm>
            <a:off x="1094715" y="1122154"/>
            <a:ext cx="6954569" cy="5293777"/>
          </a:xfrm>
          <a:prstGeom prst="rect">
            <a:avLst/>
          </a:prstGeom>
        </p:spPr>
      </p:pic>
      <p:sp>
        <p:nvSpPr>
          <p:cNvPr id="3" name="日期占位符 2">
            <a:extLst>
              <a:ext uri="{FF2B5EF4-FFF2-40B4-BE49-F238E27FC236}">
                <a16:creationId xmlns:a16="http://schemas.microsoft.com/office/drawing/2014/main" id="{345A6756-61E3-43E1-9566-B8CA379AA37A}"/>
              </a:ext>
            </a:extLst>
          </p:cNvPr>
          <p:cNvSpPr>
            <a:spLocks noGrp="1"/>
          </p:cNvSpPr>
          <p:nvPr>
            <p:ph type="dt" sz="half" idx="10"/>
          </p:nvPr>
        </p:nvSpPr>
        <p:spPr/>
        <p:txBody>
          <a:bodyPr/>
          <a:lstStyle/>
          <a:p>
            <a:fld id="{97C6D9A0-D9CD-0145-85B0-780BDA2C6460}" type="datetime1">
              <a:rPr lang="en-AU" altLang="zh-CN" smtClean="0"/>
              <a:t>15/04/2019</a:t>
            </a:fld>
            <a:endParaRPr lang="en-US" dirty="0"/>
          </a:p>
        </p:txBody>
      </p:sp>
      <p:sp>
        <p:nvSpPr>
          <p:cNvPr id="4" name="页脚占位符 3">
            <a:extLst>
              <a:ext uri="{FF2B5EF4-FFF2-40B4-BE49-F238E27FC236}">
                <a16:creationId xmlns:a16="http://schemas.microsoft.com/office/drawing/2014/main" id="{7B443992-BB39-489C-82CF-2145ABB65973}"/>
              </a:ext>
            </a:extLst>
          </p:cNvPr>
          <p:cNvSpPr>
            <a:spLocks noGrp="1"/>
          </p:cNvSpPr>
          <p:nvPr>
            <p:ph type="ftr" sz="quarter" idx="11"/>
          </p:nvPr>
        </p:nvSpPr>
        <p:spPr/>
        <p:txBody>
          <a:bodyPr/>
          <a:lstStyle/>
          <a:p>
            <a:r>
              <a:rPr lang="zh-CN" altLang="en-US"/>
              <a:t>上海交通大学人工智能研究院</a:t>
            </a:r>
            <a:endParaRPr lang="en-US" dirty="0"/>
          </a:p>
        </p:txBody>
      </p:sp>
      <p:sp>
        <p:nvSpPr>
          <p:cNvPr id="5" name="灯片编号占位符 4">
            <a:extLst>
              <a:ext uri="{FF2B5EF4-FFF2-40B4-BE49-F238E27FC236}">
                <a16:creationId xmlns:a16="http://schemas.microsoft.com/office/drawing/2014/main" id="{CA972466-DB09-48E7-9EEB-7421E8DDF9E7}"/>
              </a:ext>
            </a:extLst>
          </p:cNvPr>
          <p:cNvSpPr>
            <a:spLocks noGrp="1"/>
          </p:cNvSpPr>
          <p:nvPr>
            <p:ph type="sldNum" sz="quarter" idx="12"/>
          </p:nvPr>
        </p:nvSpPr>
        <p:spPr/>
        <p:txBody>
          <a:bodyPr/>
          <a:lstStyle/>
          <a:p>
            <a:fld id="{B75D218E-6EF2-4582-B6A3-CE467C14555D}" type="slidenum">
              <a:rPr lang="en-US" smtClean="0"/>
              <a:t>18</a:t>
            </a:fld>
            <a:endParaRPr lang="en-US" dirty="0"/>
          </a:p>
        </p:txBody>
      </p:sp>
    </p:spTree>
    <p:extLst>
      <p:ext uri="{BB962C8B-B14F-4D97-AF65-F5344CB8AC3E}">
        <p14:creationId xmlns:p14="http://schemas.microsoft.com/office/powerpoint/2010/main" val="1054605549"/>
      </p:ext>
    </p:extLst>
  </p:cSld>
  <p:clrMapOvr>
    <a:masterClrMapping/>
  </p:clrMapOvr>
  <mc:AlternateContent xmlns:mc="http://schemas.openxmlformats.org/markup-compatibility/2006" xmlns:p14="http://schemas.microsoft.com/office/powerpoint/2010/main">
    <mc:Choice Requires="p14">
      <p:transition spd="slow" p14:dur="2000" advTm="79231"/>
    </mc:Choice>
    <mc:Fallback xmlns="">
      <p:transition spd="slow" advTm="7923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08A6F24-0BCF-4D4D-B8E0-DFB8CFB7551F}"/>
              </a:ext>
            </a:extLst>
          </p:cNvPr>
          <p:cNvSpPr>
            <a:spLocks noGrp="1"/>
          </p:cNvSpPr>
          <p:nvPr>
            <p:ph type="title"/>
          </p:nvPr>
        </p:nvSpPr>
        <p:spPr/>
        <p:txBody>
          <a:bodyPr/>
          <a:lstStyle/>
          <a:p>
            <a:r>
              <a:rPr lang="en-US" altLang="zh-CN" dirty="0"/>
              <a:t>Flowchart of HCFT (ICCV 2015)</a:t>
            </a:r>
            <a:endParaRPr lang="zh-CN" altLang="en-US" dirty="0"/>
          </a:p>
        </p:txBody>
      </p:sp>
      <p:sp>
        <p:nvSpPr>
          <p:cNvPr id="4" name="日期占位符 3">
            <a:extLst>
              <a:ext uri="{FF2B5EF4-FFF2-40B4-BE49-F238E27FC236}">
                <a16:creationId xmlns:a16="http://schemas.microsoft.com/office/drawing/2014/main" id="{A537A07D-3FF8-464C-84C4-0FC82212DEA2}"/>
              </a:ext>
            </a:extLst>
          </p:cNvPr>
          <p:cNvSpPr>
            <a:spLocks noGrp="1"/>
          </p:cNvSpPr>
          <p:nvPr>
            <p:ph type="dt" sz="half" idx="10"/>
          </p:nvPr>
        </p:nvSpPr>
        <p:spPr/>
        <p:txBody>
          <a:bodyPr/>
          <a:lstStyle/>
          <a:p>
            <a:fld id="{FE95E83F-3471-274D-A26F-649AD7DE0773}" type="datetime1">
              <a:rPr lang="en-AU" altLang="zh-CN" smtClean="0"/>
              <a:t>15/04/2019</a:t>
            </a:fld>
            <a:endParaRPr lang="en-US" dirty="0"/>
          </a:p>
        </p:txBody>
      </p:sp>
      <p:sp>
        <p:nvSpPr>
          <p:cNvPr id="5" name="页脚占位符 4">
            <a:extLst>
              <a:ext uri="{FF2B5EF4-FFF2-40B4-BE49-F238E27FC236}">
                <a16:creationId xmlns:a16="http://schemas.microsoft.com/office/drawing/2014/main" id="{77A2D4AE-378B-4607-B46C-FC83231FDA4D}"/>
              </a:ext>
            </a:extLst>
          </p:cNvPr>
          <p:cNvSpPr>
            <a:spLocks noGrp="1"/>
          </p:cNvSpPr>
          <p:nvPr>
            <p:ph type="ftr" sz="quarter" idx="11"/>
          </p:nvPr>
        </p:nvSpPr>
        <p:spPr/>
        <p:txBody>
          <a:bodyPr/>
          <a:lstStyle/>
          <a:p>
            <a:r>
              <a:rPr lang="zh-CN" altLang="en-US"/>
              <a:t>上海交通大学人工智能研究院</a:t>
            </a:r>
            <a:endParaRPr lang="en-US" dirty="0"/>
          </a:p>
        </p:txBody>
      </p:sp>
      <p:sp>
        <p:nvSpPr>
          <p:cNvPr id="6" name="灯片编号占位符 5">
            <a:extLst>
              <a:ext uri="{FF2B5EF4-FFF2-40B4-BE49-F238E27FC236}">
                <a16:creationId xmlns:a16="http://schemas.microsoft.com/office/drawing/2014/main" id="{34D3BC5B-83E8-4F2D-9129-3DF237EE7C4A}"/>
              </a:ext>
            </a:extLst>
          </p:cNvPr>
          <p:cNvSpPr>
            <a:spLocks noGrp="1"/>
          </p:cNvSpPr>
          <p:nvPr>
            <p:ph type="sldNum" sz="quarter" idx="12"/>
          </p:nvPr>
        </p:nvSpPr>
        <p:spPr/>
        <p:txBody>
          <a:bodyPr/>
          <a:lstStyle/>
          <a:p>
            <a:fld id="{B75D218E-6EF2-4582-B6A3-CE467C14555D}" type="slidenum">
              <a:rPr lang="en-US" smtClean="0"/>
              <a:t>19</a:t>
            </a:fld>
            <a:endParaRPr lang="en-US" dirty="0"/>
          </a:p>
        </p:txBody>
      </p:sp>
      <p:pic>
        <p:nvPicPr>
          <p:cNvPr id="7" name="Content Placeholder 6">
            <a:extLst>
              <a:ext uri="{FF2B5EF4-FFF2-40B4-BE49-F238E27FC236}">
                <a16:creationId xmlns:a16="http://schemas.microsoft.com/office/drawing/2014/main" id="{EDF9451E-8665-4A81-BE15-45D04BC6B32E}"/>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19058" y="1618630"/>
            <a:ext cx="6905883" cy="3936445"/>
          </a:xfrm>
        </p:spPr>
      </p:pic>
    </p:spTree>
    <p:extLst>
      <p:ext uri="{BB962C8B-B14F-4D97-AF65-F5344CB8AC3E}">
        <p14:creationId xmlns:p14="http://schemas.microsoft.com/office/powerpoint/2010/main" val="7690431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Flowchart of HCFT* (TPAMI 2018)</a:t>
            </a:r>
            <a:endParaRPr lang="zh-CN" altLang="en-US" dirty="0"/>
          </a:p>
        </p:txBody>
      </p:sp>
      <p:pic>
        <p:nvPicPr>
          <p:cNvPr id="9" name="Picture 8">
            <a:extLst>
              <a:ext uri="{FF2B5EF4-FFF2-40B4-BE49-F238E27FC236}">
                <a16:creationId xmlns:a16="http://schemas.microsoft.com/office/drawing/2014/main" id="{6DEFE8C1-C1C3-6A43-B886-65C560A6B9FC}"/>
              </a:ext>
            </a:extLst>
          </p:cNvPr>
          <p:cNvPicPr>
            <a:picLocks noChangeAspect="1"/>
          </p:cNvPicPr>
          <p:nvPr/>
        </p:nvPicPr>
        <p:blipFill>
          <a:blip r:embed="rId2"/>
          <a:stretch>
            <a:fillRect/>
          </a:stretch>
        </p:blipFill>
        <p:spPr>
          <a:xfrm>
            <a:off x="122313" y="1524001"/>
            <a:ext cx="8899374" cy="4148138"/>
          </a:xfrm>
          <a:prstGeom prst="rect">
            <a:avLst/>
          </a:prstGeom>
        </p:spPr>
      </p:pic>
      <p:sp>
        <p:nvSpPr>
          <p:cNvPr id="3" name="日期占位符 2">
            <a:extLst>
              <a:ext uri="{FF2B5EF4-FFF2-40B4-BE49-F238E27FC236}">
                <a16:creationId xmlns:a16="http://schemas.microsoft.com/office/drawing/2014/main" id="{9DE03B19-E84C-4D0D-A52D-B8340F52D10F}"/>
              </a:ext>
            </a:extLst>
          </p:cNvPr>
          <p:cNvSpPr>
            <a:spLocks noGrp="1"/>
          </p:cNvSpPr>
          <p:nvPr>
            <p:ph type="dt" sz="half" idx="10"/>
          </p:nvPr>
        </p:nvSpPr>
        <p:spPr/>
        <p:txBody>
          <a:bodyPr/>
          <a:lstStyle/>
          <a:p>
            <a:fld id="{E151E89F-3987-354E-8AB1-99D1345875D4}" type="datetime1">
              <a:rPr lang="en-AU" altLang="zh-CN" smtClean="0"/>
              <a:t>15/04/2019</a:t>
            </a:fld>
            <a:endParaRPr lang="en-US" dirty="0"/>
          </a:p>
        </p:txBody>
      </p:sp>
      <p:sp>
        <p:nvSpPr>
          <p:cNvPr id="4" name="页脚占位符 3">
            <a:extLst>
              <a:ext uri="{FF2B5EF4-FFF2-40B4-BE49-F238E27FC236}">
                <a16:creationId xmlns:a16="http://schemas.microsoft.com/office/drawing/2014/main" id="{6B80298A-CAF8-443A-95FB-01C6D49695A1}"/>
              </a:ext>
            </a:extLst>
          </p:cNvPr>
          <p:cNvSpPr>
            <a:spLocks noGrp="1"/>
          </p:cNvSpPr>
          <p:nvPr>
            <p:ph type="ftr" sz="quarter" idx="11"/>
          </p:nvPr>
        </p:nvSpPr>
        <p:spPr/>
        <p:txBody>
          <a:bodyPr/>
          <a:lstStyle/>
          <a:p>
            <a:r>
              <a:rPr lang="zh-CN" altLang="en-US"/>
              <a:t>上海交通大学人工智能研究院</a:t>
            </a:r>
            <a:endParaRPr lang="en-US" dirty="0"/>
          </a:p>
        </p:txBody>
      </p:sp>
      <p:sp>
        <p:nvSpPr>
          <p:cNvPr id="5" name="灯片编号占位符 4">
            <a:extLst>
              <a:ext uri="{FF2B5EF4-FFF2-40B4-BE49-F238E27FC236}">
                <a16:creationId xmlns:a16="http://schemas.microsoft.com/office/drawing/2014/main" id="{7A7A63A9-39BD-4928-98C4-9D5DEC40A256}"/>
              </a:ext>
            </a:extLst>
          </p:cNvPr>
          <p:cNvSpPr>
            <a:spLocks noGrp="1"/>
          </p:cNvSpPr>
          <p:nvPr>
            <p:ph type="sldNum" sz="quarter" idx="12"/>
          </p:nvPr>
        </p:nvSpPr>
        <p:spPr/>
        <p:txBody>
          <a:bodyPr/>
          <a:lstStyle/>
          <a:p>
            <a:fld id="{B75D218E-6EF2-4582-B6A3-CE467C14555D}" type="slidenum">
              <a:rPr lang="en-US" smtClean="0"/>
              <a:t>20</a:t>
            </a:fld>
            <a:endParaRPr lang="en-US" dirty="0"/>
          </a:p>
        </p:txBody>
      </p:sp>
    </p:spTree>
    <p:extLst>
      <p:ext uri="{BB962C8B-B14F-4D97-AF65-F5344CB8AC3E}">
        <p14:creationId xmlns:p14="http://schemas.microsoft.com/office/powerpoint/2010/main" val="3898479813"/>
      </p:ext>
    </p:extLst>
  </p:cSld>
  <p:clrMapOvr>
    <a:masterClrMapping/>
  </p:clrMapOvr>
  <mc:AlternateContent xmlns:mc="http://schemas.openxmlformats.org/markup-compatibility/2006" xmlns:p14="http://schemas.microsoft.com/office/powerpoint/2010/main">
    <mc:Choice Requires="p14">
      <p:transition spd="slow" p14:dur="2000" advTm="70846"/>
    </mc:Choice>
    <mc:Fallback xmlns="">
      <p:transition spd="slow" advTm="7084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zh-CN" dirty="0"/>
              <a:t>Feature Interpolation</a:t>
            </a:r>
            <a:endParaRPr lang="zh-CN" altLang="en-US" dirty="0"/>
          </a:p>
        </p:txBody>
      </p:sp>
      <p:sp>
        <p:nvSpPr>
          <p:cNvPr id="4" name="日期占位符 3">
            <a:extLst>
              <a:ext uri="{FF2B5EF4-FFF2-40B4-BE49-F238E27FC236}">
                <a16:creationId xmlns:a16="http://schemas.microsoft.com/office/drawing/2014/main" id="{CDAA1BE2-536F-4A31-AD79-5DC73B431449}"/>
              </a:ext>
            </a:extLst>
          </p:cNvPr>
          <p:cNvSpPr>
            <a:spLocks noGrp="1"/>
          </p:cNvSpPr>
          <p:nvPr>
            <p:ph type="dt" sz="half" idx="10"/>
          </p:nvPr>
        </p:nvSpPr>
        <p:spPr/>
        <p:txBody>
          <a:bodyPr/>
          <a:lstStyle/>
          <a:p>
            <a:fld id="{53E5DA02-6681-1B4C-BD3B-202F58063390}" type="datetime1">
              <a:rPr lang="en-AU" altLang="zh-CN" smtClean="0"/>
              <a:t>15/04/2019</a:t>
            </a:fld>
            <a:endParaRPr lang="en-US" dirty="0"/>
          </a:p>
        </p:txBody>
      </p:sp>
      <p:sp>
        <p:nvSpPr>
          <p:cNvPr id="5" name="页脚占位符 4">
            <a:extLst>
              <a:ext uri="{FF2B5EF4-FFF2-40B4-BE49-F238E27FC236}">
                <a16:creationId xmlns:a16="http://schemas.microsoft.com/office/drawing/2014/main" id="{A7B68ABA-07DE-47E9-A998-98259D64389F}"/>
              </a:ext>
            </a:extLst>
          </p:cNvPr>
          <p:cNvSpPr>
            <a:spLocks noGrp="1"/>
          </p:cNvSpPr>
          <p:nvPr>
            <p:ph type="ftr" sz="quarter" idx="11"/>
          </p:nvPr>
        </p:nvSpPr>
        <p:spPr/>
        <p:txBody>
          <a:bodyPr/>
          <a:lstStyle/>
          <a:p>
            <a:r>
              <a:rPr lang="zh-CN" altLang="en-US"/>
              <a:t>上海交通大学人工智能研究院</a:t>
            </a:r>
            <a:endParaRPr lang="en-US" dirty="0"/>
          </a:p>
        </p:txBody>
      </p:sp>
      <p:sp>
        <p:nvSpPr>
          <p:cNvPr id="6" name="灯片编号占位符 5">
            <a:extLst>
              <a:ext uri="{FF2B5EF4-FFF2-40B4-BE49-F238E27FC236}">
                <a16:creationId xmlns:a16="http://schemas.microsoft.com/office/drawing/2014/main" id="{C3E84286-552E-4FE6-A0C8-8176620618B6}"/>
              </a:ext>
            </a:extLst>
          </p:cNvPr>
          <p:cNvSpPr>
            <a:spLocks noGrp="1"/>
          </p:cNvSpPr>
          <p:nvPr>
            <p:ph type="sldNum" sz="quarter" idx="12"/>
          </p:nvPr>
        </p:nvSpPr>
        <p:spPr/>
        <p:txBody>
          <a:bodyPr/>
          <a:lstStyle/>
          <a:p>
            <a:fld id="{B75D218E-6EF2-4582-B6A3-CE467C14555D}" type="slidenum">
              <a:rPr lang="en-US" smtClean="0"/>
              <a:t>21</a:t>
            </a:fld>
            <a:endParaRPr lang="en-US" dirty="0"/>
          </a:p>
        </p:txBody>
      </p:sp>
      <p:pic>
        <p:nvPicPr>
          <p:cNvPr id="17" name="Picture 2" descr="I:\Chao Ma\Dropbox\Project\cnn_tracking\mannuscript\fig_rawfile\01.jpg">
            <a:extLst>
              <a:ext uri="{FF2B5EF4-FFF2-40B4-BE49-F238E27FC236}">
                <a16:creationId xmlns:a16="http://schemas.microsoft.com/office/drawing/2014/main" id="{639A56EA-D7C0-394E-ABD1-F540EAFD5A06}"/>
              </a:ext>
            </a:extLst>
          </p:cNvPr>
          <p:cNvPicPr>
            <a:picLocks noChangeArrowheads="1"/>
          </p:cNvPicPr>
          <p:nvPr/>
        </p:nvPicPr>
        <p:blipFill>
          <a:blip r:embed="rId2" cstate="print"/>
          <a:srcRect l="37500" t="10000" r="22500" b="30000"/>
          <a:stretch>
            <a:fillRect/>
          </a:stretch>
        </p:blipFill>
        <p:spPr bwMode="auto">
          <a:xfrm>
            <a:off x="990600" y="3902766"/>
            <a:ext cx="2743200" cy="2743200"/>
          </a:xfrm>
          <a:prstGeom prst="rect">
            <a:avLst/>
          </a:prstGeom>
          <a:noFill/>
          <a:ln>
            <a:solidFill>
              <a:schemeClr val="tx1">
                <a:lumMod val="75000"/>
                <a:lumOff val="25000"/>
              </a:schemeClr>
            </a:solidFill>
          </a:ln>
          <a:scene3d>
            <a:camera prst="isometricOffAxis2Top">
              <a:rot lat="17850000" lon="2964000" rev="18840000"/>
            </a:camera>
            <a:lightRig rig="threePt" dir="t"/>
          </a:scene3d>
        </p:spPr>
      </p:pic>
      <p:pic>
        <p:nvPicPr>
          <p:cNvPr id="18" name="Picture 3" descr="I:\Chao Ma\Dropbox\Project\cnn_tracking\mannuscript\fig_rawfile\02.jpg">
            <a:extLst>
              <a:ext uri="{FF2B5EF4-FFF2-40B4-BE49-F238E27FC236}">
                <a16:creationId xmlns:a16="http://schemas.microsoft.com/office/drawing/2014/main" id="{F1DDD75F-7BEB-BF46-A449-32CFA59B57B6}"/>
              </a:ext>
            </a:extLst>
          </p:cNvPr>
          <p:cNvPicPr>
            <a:picLocks noChangeArrowheads="1"/>
          </p:cNvPicPr>
          <p:nvPr/>
        </p:nvPicPr>
        <p:blipFill>
          <a:blip r:embed="rId3" cstate="print"/>
          <a:srcRect l="37500" t="10000" r="22500" b="30000"/>
          <a:stretch>
            <a:fillRect/>
          </a:stretch>
        </p:blipFill>
        <p:spPr bwMode="auto">
          <a:xfrm>
            <a:off x="990600" y="2769291"/>
            <a:ext cx="2743200" cy="2743200"/>
          </a:xfrm>
          <a:prstGeom prst="rect">
            <a:avLst/>
          </a:prstGeom>
          <a:noFill/>
          <a:ln>
            <a:noFill/>
          </a:ln>
          <a:scene3d>
            <a:camera prst="isometricOffAxis2Top">
              <a:rot lat="17850000" lon="2964000" rev="18840000"/>
            </a:camera>
            <a:lightRig rig="threePt" dir="t"/>
          </a:scene3d>
        </p:spPr>
      </p:pic>
      <p:pic>
        <p:nvPicPr>
          <p:cNvPr id="19" name="Picture 5" descr="I:\Chao Ma\Dropbox\Project\cnn_tracking\mannuscript\fig_rawfile\07.jpg">
            <a:extLst>
              <a:ext uri="{FF2B5EF4-FFF2-40B4-BE49-F238E27FC236}">
                <a16:creationId xmlns:a16="http://schemas.microsoft.com/office/drawing/2014/main" id="{45553DEC-BC33-0545-9A12-6D2634A5E41E}"/>
              </a:ext>
            </a:extLst>
          </p:cNvPr>
          <p:cNvPicPr>
            <a:picLocks noChangeArrowheads="1"/>
          </p:cNvPicPr>
          <p:nvPr/>
        </p:nvPicPr>
        <p:blipFill>
          <a:blip r:embed="rId4" cstate="print"/>
          <a:srcRect l="37500" t="10000" r="22500" b="30000"/>
          <a:stretch>
            <a:fillRect/>
          </a:stretch>
        </p:blipFill>
        <p:spPr bwMode="auto">
          <a:xfrm>
            <a:off x="1671197" y="2045138"/>
            <a:ext cx="1828821" cy="1953141"/>
          </a:xfrm>
          <a:prstGeom prst="rect">
            <a:avLst/>
          </a:prstGeom>
          <a:noFill/>
          <a:ln>
            <a:noFill/>
          </a:ln>
          <a:scene3d>
            <a:camera prst="isometricOffAxis2Top">
              <a:rot lat="17850000" lon="2964000" rev="18840000"/>
            </a:camera>
            <a:lightRig rig="threePt" dir="t"/>
          </a:scene3d>
        </p:spPr>
      </p:pic>
      <p:pic>
        <p:nvPicPr>
          <p:cNvPr id="20" name="Picture 4" descr="I:\Chao Ma\Dropbox\Project\cnn_tracking\mannuscript\fig_rawfile\08.jpg">
            <a:extLst>
              <a:ext uri="{FF2B5EF4-FFF2-40B4-BE49-F238E27FC236}">
                <a16:creationId xmlns:a16="http://schemas.microsoft.com/office/drawing/2014/main" id="{1B170F84-E85F-BA43-B991-62438281EC31}"/>
              </a:ext>
            </a:extLst>
          </p:cNvPr>
          <p:cNvPicPr>
            <a:picLocks noChangeArrowheads="1"/>
          </p:cNvPicPr>
          <p:nvPr/>
        </p:nvPicPr>
        <p:blipFill>
          <a:blip r:embed="rId5" cstate="print"/>
          <a:srcRect l="37500" t="10000" r="22500" b="30000"/>
          <a:stretch>
            <a:fillRect/>
          </a:stretch>
        </p:blipFill>
        <p:spPr bwMode="auto">
          <a:xfrm>
            <a:off x="2002838" y="1220242"/>
            <a:ext cx="1286565" cy="1603942"/>
          </a:xfrm>
          <a:prstGeom prst="rect">
            <a:avLst/>
          </a:prstGeom>
          <a:noFill/>
          <a:ln>
            <a:noFill/>
          </a:ln>
          <a:scene3d>
            <a:camera prst="isometricOffAxis2Top">
              <a:rot lat="17850000" lon="2964000" rev="18840000"/>
            </a:camera>
            <a:lightRig rig="threePt" dir="t"/>
          </a:scene3d>
        </p:spPr>
      </p:pic>
      <p:sp>
        <p:nvSpPr>
          <p:cNvPr id="22" name="TextBox 21">
            <a:extLst>
              <a:ext uri="{FF2B5EF4-FFF2-40B4-BE49-F238E27FC236}">
                <a16:creationId xmlns:a16="http://schemas.microsoft.com/office/drawing/2014/main" id="{3ACEB4E7-4BBF-6E43-9494-E90333B6FB9D}"/>
              </a:ext>
            </a:extLst>
          </p:cNvPr>
          <p:cNvSpPr txBox="1"/>
          <p:nvPr/>
        </p:nvSpPr>
        <p:spPr>
          <a:xfrm>
            <a:off x="3020944" y="3650767"/>
            <a:ext cx="1143000" cy="369332"/>
          </a:xfrm>
          <a:prstGeom prst="rect">
            <a:avLst/>
          </a:prstGeom>
          <a:noFill/>
        </p:spPr>
        <p:txBody>
          <a:bodyPr wrap="square" rtlCol="0">
            <a:spAutoFit/>
          </a:bodyPr>
          <a:lstStyle/>
          <a:p>
            <a:r>
              <a:rPr lang="en-US" b="1" i="1" dirty="0">
                <a:latin typeface="Arial" pitchFamily="34" charset="0"/>
                <a:cs typeface="Arial" pitchFamily="34" charset="0"/>
              </a:rPr>
              <a:t>Conv3</a:t>
            </a:r>
          </a:p>
        </p:txBody>
      </p:sp>
      <p:sp>
        <p:nvSpPr>
          <p:cNvPr id="23" name="TextBox 22">
            <a:extLst>
              <a:ext uri="{FF2B5EF4-FFF2-40B4-BE49-F238E27FC236}">
                <a16:creationId xmlns:a16="http://schemas.microsoft.com/office/drawing/2014/main" id="{0DB4642C-7D5A-794B-8F3E-F526C5E999A0}"/>
              </a:ext>
            </a:extLst>
          </p:cNvPr>
          <p:cNvSpPr txBox="1"/>
          <p:nvPr/>
        </p:nvSpPr>
        <p:spPr>
          <a:xfrm>
            <a:off x="2896152" y="2406925"/>
            <a:ext cx="980766" cy="369332"/>
          </a:xfrm>
          <a:prstGeom prst="rect">
            <a:avLst/>
          </a:prstGeom>
          <a:noFill/>
        </p:spPr>
        <p:txBody>
          <a:bodyPr wrap="square" rtlCol="0">
            <a:spAutoFit/>
          </a:bodyPr>
          <a:lstStyle/>
          <a:p>
            <a:r>
              <a:rPr lang="en-US" b="1" i="1" dirty="0">
                <a:latin typeface="Arial" pitchFamily="34" charset="0"/>
                <a:cs typeface="Arial" pitchFamily="34" charset="0"/>
              </a:rPr>
              <a:t>Conv4</a:t>
            </a:r>
          </a:p>
        </p:txBody>
      </p:sp>
      <p:sp>
        <p:nvSpPr>
          <p:cNvPr id="24" name="TextBox 23">
            <a:extLst>
              <a:ext uri="{FF2B5EF4-FFF2-40B4-BE49-F238E27FC236}">
                <a16:creationId xmlns:a16="http://schemas.microsoft.com/office/drawing/2014/main" id="{F7AB047D-D762-5D45-97E8-E93447732F0A}"/>
              </a:ext>
            </a:extLst>
          </p:cNvPr>
          <p:cNvSpPr txBox="1"/>
          <p:nvPr/>
        </p:nvSpPr>
        <p:spPr>
          <a:xfrm>
            <a:off x="2637730" y="1465331"/>
            <a:ext cx="1143000" cy="369332"/>
          </a:xfrm>
          <a:prstGeom prst="rect">
            <a:avLst/>
          </a:prstGeom>
          <a:noFill/>
        </p:spPr>
        <p:txBody>
          <a:bodyPr wrap="square" rtlCol="0">
            <a:spAutoFit/>
          </a:bodyPr>
          <a:lstStyle/>
          <a:p>
            <a:r>
              <a:rPr lang="en-US" b="1" i="1" dirty="0">
                <a:latin typeface="Arial" pitchFamily="34" charset="0"/>
                <a:cs typeface="Arial" pitchFamily="34" charset="0"/>
              </a:rPr>
              <a:t>Conv5</a:t>
            </a:r>
          </a:p>
        </p:txBody>
      </p:sp>
      <p:sp>
        <p:nvSpPr>
          <p:cNvPr id="25" name="Down Arrow 24">
            <a:extLst>
              <a:ext uri="{FF2B5EF4-FFF2-40B4-BE49-F238E27FC236}">
                <a16:creationId xmlns:a16="http://schemas.microsoft.com/office/drawing/2014/main" id="{E3152F08-C821-6742-B1F5-2065C7F833AD}"/>
              </a:ext>
            </a:extLst>
          </p:cNvPr>
          <p:cNvSpPr/>
          <p:nvPr/>
        </p:nvSpPr>
        <p:spPr>
          <a:xfrm flipV="1">
            <a:off x="2372137" y="4591106"/>
            <a:ext cx="228600" cy="457200"/>
          </a:xfrm>
          <a:prstGeom prst="downArrow">
            <a:avLst>
              <a:gd name="adj1" fmla="val 34000"/>
              <a:gd name="adj2" fmla="val 50000"/>
            </a:avLst>
          </a:prstGeom>
          <a:solidFill>
            <a:srgbClr val="0070C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Down Arrow 25">
            <a:extLst>
              <a:ext uri="{FF2B5EF4-FFF2-40B4-BE49-F238E27FC236}">
                <a16:creationId xmlns:a16="http://schemas.microsoft.com/office/drawing/2014/main" id="{C5D3132A-361B-5242-8A20-D3A58997D50B}"/>
              </a:ext>
            </a:extLst>
          </p:cNvPr>
          <p:cNvSpPr/>
          <p:nvPr/>
        </p:nvSpPr>
        <p:spPr>
          <a:xfrm rot="5400000" flipV="1">
            <a:off x="4486191" y="1833410"/>
            <a:ext cx="228600" cy="731520"/>
          </a:xfrm>
          <a:prstGeom prst="downArrow">
            <a:avLst>
              <a:gd name="adj1" fmla="val 38198"/>
              <a:gd name="adj2" fmla="val 50000"/>
            </a:avLst>
          </a:prstGeom>
          <a:solidFill>
            <a:srgbClr val="0070C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Flowchart: Connector 36">
            <a:extLst>
              <a:ext uri="{FF2B5EF4-FFF2-40B4-BE49-F238E27FC236}">
                <a16:creationId xmlns:a16="http://schemas.microsoft.com/office/drawing/2014/main" id="{59D16521-CA83-BF4E-9C23-CA479BD229EA}"/>
              </a:ext>
            </a:extLst>
          </p:cNvPr>
          <p:cNvSpPr/>
          <p:nvPr/>
        </p:nvSpPr>
        <p:spPr>
          <a:xfrm>
            <a:off x="2384837" y="5121966"/>
            <a:ext cx="228600" cy="228600"/>
          </a:xfrm>
          <a:prstGeom prst="flowChartConnector">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a:extLst>
              <a:ext uri="{FF2B5EF4-FFF2-40B4-BE49-F238E27FC236}">
                <a16:creationId xmlns:a16="http://schemas.microsoft.com/office/drawing/2014/main" id="{6303982D-36DB-D846-9611-C607C570D5C5}"/>
              </a:ext>
            </a:extLst>
          </p:cNvPr>
          <p:cNvSpPr txBox="1"/>
          <p:nvPr/>
        </p:nvSpPr>
        <p:spPr>
          <a:xfrm>
            <a:off x="2600737" y="5017846"/>
            <a:ext cx="1295400" cy="523220"/>
          </a:xfrm>
          <a:prstGeom prst="rect">
            <a:avLst/>
          </a:prstGeom>
          <a:noFill/>
          <a:ln>
            <a:noFill/>
          </a:ln>
        </p:spPr>
        <p:txBody>
          <a:bodyPr wrap="square" rtlCol="0">
            <a:spAutoFit/>
          </a:bodyPr>
          <a:lstStyle/>
          <a:p>
            <a:r>
              <a:rPr lang="en-US" sz="1400" b="1" i="1" dirty="0">
                <a:solidFill>
                  <a:schemeClr val="bg1"/>
                </a:solidFill>
                <a:latin typeface="Arial" pitchFamily="34" charset="0"/>
                <a:cs typeface="Arial" pitchFamily="34" charset="0"/>
              </a:rPr>
              <a:t>Position in </a:t>
            </a:r>
          </a:p>
          <a:p>
            <a:r>
              <a:rPr lang="en-US" sz="1400" b="1" i="1" dirty="0">
                <a:solidFill>
                  <a:schemeClr val="bg1"/>
                </a:solidFill>
                <a:latin typeface="Arial" pitchFamily="34" charset="0"/>
                <a:cs typeface="Arial" pitchFamily="34" charset="0"/>
              </a:rPr>
              <a:t>last frame</a:t>
            </a:r>
          </a:p>
        </p:txBody>
      </p:sp>
      <p:sp>
        <p:nvSpPr>
          <p:cNvPr id="32" name="Down Arrow 31">
            <a:extLst>
              <a:ext uri="{FF2B5EF4-FFF2-40B4-BE49-F238E27FC236}">
                <a16:creationId xmlns:a16="http://schemas.microsoft.com/office/drawing/2014/main" id="{270A57F1-B774-644E-8DD4-267A3C3EF121}"/>
              </a:ext>
            </a:extLst>
          </p:cNvPr>
          <p:cNvSpPr/>
          <p:nvPr/>
        </p:nvSpPr>
        <p:spPr>
          <a:xfrm flipV="1">
            <a:off x="2372137" y="3521766"/>
            <a:ext cx="228600" cy="548640"/>
          </a:xfrm>
          <a:prstGeom prst="downArrow">
            <a:avLst>
              <a:gd name="adj1" fmla="val 34000"/>
              <a:gd name="adj2" fmla="val 50000"/>
            </a:avLst>
          </a:prstGeom>
          <a:solidFill>
            <a:srgbClr val="0070C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Down Arrow 32">
            <a:extLst>
              <a:ext uri="{FF2B5EF4-FFF2-40B4-BE49-F238E27FC236}">
                <a16:creationId xmlns:a16="http://schemas.microsoft.com/office/drawing/2014/main" id="{FB1FC1FD-F8A0-AA43-AFE9-5FFD3C2FDDA7}"/>
              </a:ext>
            </a:extLst>
          </p:cNvPr>
          <p:cNvSpPr/>
          <p:nvPr/>
        </p:nvSpPr>
        <p:spPr>
          <a:xfrm flipV="1">
            <a:off x="2352259" y="2398576"/>
            <a:ext cx="228600" cy="548640"/>
          </a:xfrm>
          <a:prstGeom prst="downArrow">
            <a:avLst>
              <a:gd name="adj1" fmla="val 34000"/>
              <a:gd name="adj2" fmla="val 50000"/>
            </a:avLst>
          </a:prstGeom>
          <a:solidFill>
            <a:srgbClr val="0070C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Down Arrow 33">
            <a:extLst>
              <a:ext uri="{FF2B5EF4-FFF2-40B4-BE49-F238E27FC236}">
                <a16:creationId xmlns:a16="http://schemas.microsoft.com/office/drawing/2014/main" id="{51D3E8BE-1D17-7A43-90E1-8C7EB86E8603}"/>
              </a:ext>
            </a:extLst>
          </p:cNvPr>
          <p:cNvSpPr/>
          <p:nvPr/>
        </p:nvSpPr>
        <p:spPr>
          <a:xfrm rot="5400000" flipV="1">
            <a:off x="4486191" y="2815796"/>
            <a:ext cx="228600" cy="731520"/>
          </a:xfrm>
          <a:prstGeom prst="downArrow">
            <a:avLst>
              <a:gd name="adj1" fmla="val 38198"/>
              <a:gd name="adj2" fmla="val 50000"/>
            </a:avLst>
          </a:prstGeom>
          <a:solidFill>
            <a:srgbClr val="0070C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Down Arrow 34">
            <a:extLst>
              <a:ext uri="{FF2B5EF4-FFF2-40B4-BE49-F238E27FC236}">
                <a16:creationId xmlns:a16="http://schemas.microsoft.com/office/drawing/2014/main" id="{7EF1A8E6-84F9-2243-A395-F37F7AEBC1AA}"/>
              </a:ext>
            </a:extLst>
          </p:cNvPr>
          <p:cNvSpPr/>
          <p:nvPr/>
        </p:nvSpPr>
        <p:spPr>
          <a:xfrm rot="5400000" flipV="1">
            <a:off x="4486191" y="3895367"/>
            <a:ext cx="228600" cy="731520"/>
          </a:xfrm>
          <a:prstGeom prst="downArrow">
            <a:avLst>
              <a:gd name="adj1" fmla="val 38198"/>
              <a:gd name="adj2" fmla="val 50000"/>
            </a:avLst>
          </a:prstGeom>
          <a:solidFill>
            <a:srgbClr val="0070C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7" name="Picture 3" descr="I:\Chao Ma\Dropbox\Project\cnn_tracking\mannuscript\fig_rawfile\02.jpg">
            <a:extLst>
              <a:ext uri="{FF2B5EF4-FFF2-40B4-BE49-F238E27FC236}">
                <a16:creationId xmlns:a16="http://schemas.microsoft.com/office/drawing/2014/main" id="{521933CF-4D30-F049-9A6B-F543E930617A}"/>
              </a:ext>
            </a:extLst>
          </p:cNvPr>
          <p:cNvPicPr>
            <a:picLocks noChangeArrowheads="1"/>
          </p:cNvPicPr>
          <p:nvPr/>
        </p:nvPicPr>
        <p:blipFill>
          <a:blip r:embed="rId3" cstate="print"/>
          <a:srcRect l="37500" t="10000" r="22500" b="30000"/>
          <a:stretch>
            <a:fillRect/>
          </a:stretch>
        </p:blipFill>
        <p:spPr bwMode="auto">
          <a:xfrm>
            <a:off x="5395736" y="2975456"/>
            <a:ext cx="2743200" cy="2743200"/>
          </a:xfrm>
          <a:prstGeom prst="rect">
            <a:avLst/>
          </a:prstGeom>
          <a:noFill/>
          <a:ln>
            <a:noFill/>
          </a:ln>
          <a:scene3d>
            <a:camera prst="isometricOffAxis2Top">
              <a:rot lat="17850000" lon="2964000" rev="18840000"/>
            </a:camera>
            <a:lightRig rig="threePt" dir="t"/>
          </a:scene3d>
        </p:spPr>
      </p:pic>
      <p:pic>
        <p:nvPicPr>
          <p:cNvPr id="38" name="Picture 5" descr="I:\Chao Ma\Dropbox\Project\cnn_tracking\mannuscript\fig_rawfile\07.jpg">
            <a:extLst>
              <a:ext uri="{FF2B5EF4-FFF2-40B4-BE49-F238E27FC236}">
                <a16:creationId xmlns:a16="http://schemas.microsoft.com/office/drawing/2014/main" id="{AD7E9474-CC40-CB46-AF52-8505A3B8BD7B}"/>
              </a:ext>
            </a:extLst>
          </p:cNvPr>
          <p:cNvPicPr>
            <a:picLocks noChangeArrowheads="1"/>
          </p:cNvPicPr>
          <p:nvPr/>
        </p:nvPicPr>
        <p:blipFill>
          <a:blip r:embed="rId4" cstate="print"/>
          <a:srcRect l="37500" t="10000" r="22500" b="30000"/>
          <a:stretch>
            <a:fillRect/>
          </a:stretch>
        </p:blipFill>
        <p:spPr bwMode="auto">
          <a:xfrm>
            <a:off x="5395736" y="1835631"/>
            <a:ext cx="2743200" cy="2743200"/>
          </a:xfrm>
          <a:prstGeom prst="rect">
            <a:avLst/>
          </a:prstGeom>
          <a:noFill/>
          <a:ln>
            <a:noFill/>
          </a:ln>
          <a:scene3d>
            <a:camera prst="isometricOffAxis2Top">
              <a:rot lat="17850000" lon="2964000" rev="18840000"/>
            </a:camera>
            <a:lightRig rig="threePt" dir="t"/>
          </a:scene3d>
        </p:spPr>
      </p:pic>
      <p:pic>
        <p:nvPicPr>
          <p:cNvPr id="39" name="Picture 4" descr="I:\Chao Ma\Dropbox\Project\cnn_tracking\mannuscript\fig_rawfile\08.jpg">
            <a:extLst>
              <a:ext uri="{FF2B5EF4-FFF2-40B4-BE49-F238E27FC236}">
                <a16:creationId xmlns:a16="http://schemas.microsoft.com/office/drawing/2014/main" id="{5F44C06F-2F44-1348-8271-95695FC86A62}"/>
              </a:ext>
            </a:extLst>
          </p:cNvPr>
          <p:cNvPicPr>
            <a:picLocks noChangeArrowheads="1"/>
          </p:cNvPicPr>
          <p:nvPr/>
        </p:nvPicPr>
        <p:blipFill>
          <a:blip r:embed="rId5" cstate="print"/>
          <a:srcRect l="37500" t="10000" r="22500" b="30000"/>
          <a:stretch>
            <a:fillRect/>
          </a:stretch>
        </p:blipFill>
        <p:spPr bwMode="auto">
          <a:xfrm>
            <a:off x="5395736" y="705331"/>
            <a:ext cx="2743200" cy="2743200"/>
          </a:xfrm>
          <a:prstGeom prst="rect">
            <a:avLst/>
          </a:prstGeom>
          <a:noFill/>
          <a:ln>
            <a:noFill/>
          </a:ln>
          <a:scene3d>
            <a:camera prst="isometricOffAxis2Top">
              <a:rot lat="17850000" lon="2964000" rev="18840000"/>
            </a:camera>
            <a:lightRig rig="threePt" dir="t"/>
          </a:scene3d>
        </p:spPr>
      </p:pic>
      <p:sp>
        <p:nvSpPr>
          <p:cNvPr id="41" name="TextBox 40">
            <a:extLst>
              <a:ext uri="{FF2B5EF4-FFF2-40B4-BE49-F238E27FC236}">
                <a16:creationId xmlns:a16="http://schemas.microsoft.com/office/drawing/2014/main" id="{F753C486-C25A-7F4C-8B79-94F2B4E257FD}"/>
              </a:ext>
            </a:extLst>
          </p:cNvPr>
          <p:cNvSpPr txBox="1"/>
          <p:nvPr/>
        </p:nvSpPr>
        <p:spPr>
          <a:xfrm>
            <a:off x="7406202" y="3856932"/>
            <a:ext cx="1143000" cy="369332"/>
          </a:xfrm>
          <a:prstGeom prst="rect">
            <a:avLst/>
          </a:prstGeom>
          <a:noFill/>
        </p:spPr>
        <p:txBody>
          <a:bodyPr wrap="square" rtlCol="0">
            <a:spAutoFit/>
          </a:bodyPr>
          <a:lstStyle/>
          <a:p>
            <a:r>
              <a:rPr lang="en-US" b="1" i="1" dirty="0">
                <a:latin typeface="Arial" pitchFamily="34" charset="0"/>
                <a:cs typeface="Arial" pitchFamily="34" charset="0"/>
              </a:rPr>
              <a:t>Conv3</a:t>
            </a:r>
          </a:p>
        </p:txBody>
      </p:sp>
      <p:sp>
        <p:nvSpPr>
          <p:cNvPr id="42" name="TextBox 41">
            <a:extLst>
              <a:ext uri="{FF2B5EF4-FFF2-40B4-BE49-F238E27FC236}">
                <a16:creationId xmlns:a16="http://schemas.microsoft.com/office/drawing/2014/main" id="{FF3E1678-E44A-304A-9F7F-3BB02FB453DE}"/>
              </a:ext>
            </a:extLst>
          </p:cNvPr>
          <p:cNvSpPr txBox="1"/>
          <p:nvPr/>
        </p:nvSpPr>
        <p:spPr>
          <a:xfrm>
            <a:off x="7380802" y="2772114"/>
            <a:ext cx="1143000" cy="369332"/>
          </a:xfrm>
          <a:prstGeom prst="rect">
            <a:avLst/>
          </a:prstGeom>
          <a:noFill/>
        </p:spPr>
        <p:txBody>
          <a:bodyPr wrap="square" rtlCol="0">
            <a:spAutoFit/>
          </a:bodyPr>
          <a:lstStyle/>
          <a:p>
            <a:r>
              <a:rPr lang="en-US" b="1" i="1" dirty="0">
                <a:latin typeface="Arial" pitchFamily="34" charset="0"/>
                <a:cs typeface="Arial" pitchFamily="34" charset="0"/>
              </a:rPr>
              <a:t>Conv4</a:t>
            </a:r>
          </a:p>
        </p:txBody>
      </p:sp>
      <p:sp>
        <p:nvSpPr>
          <p:cNvPr id="43" name="TextBox 42">
            <a:extLst>
              <a:ext uri="{FF2B5EF4-FFF2-40B4-BE49-F238E27FC236}">
                <a16:creationId xmlns:a16="http://schemas.microsoft.com/office/drawing/2014/main" id="{E0B70396-DE44-AD47-82F4-F34EB0AC287A}"/>
              </a:ext>
            </a:extLst>
          </p:cNvPr>
          <p:cNvSpPr txBox="1"/>
          <p:nvPr/>
        </p:nvSpPr>
        <p:spPr>
          <a:xfrm>
            <a:off x="7360924" y="1631740"/>
            <a:ext cx="1143000" cy="369332"/>
          </a:xfrm>
          <a:prstGeom prst="rect">
            <a:avLst/>
          </a:prstGeom>
          <a:noFill/>
        </p:spPr>
        <p:txBody>
          <a:bodyPr wrap="square" rtlCol="0">
            <a:spAutoFit/>
          </a:bodyPr>
          <a:lstStyle/>
          <a:p>
            <a:r>
              <a:rPr lang="en-US" b="1" i="1" dirty="0">
                <a:latin typeface="Arial" pitchFamily="34" charset="0"/>
                <a:cs typeface="Arial" pitchFamily="34" charset="0"/>
              </a:rPr>
              <a:t>Conv5</a:t>
            </a:r>
          </a:p>
        </p:txBody>
      </p:sp>
      <p:sp>
        <p:nvSpPr>
          <p:cNvPr id="55" name="TextBox 54">
            <a:extLst>
              <a:ext uri="{FF2B5EF4-FFF2-40B4-BE49-F238E27FC236}">
                <a16:creationId xmlns:a16="http://schemas.microsoft.com/office/drawing/2014/main" id="{B20ADCC9-3CE8-244F-9745-02AA371AF124}"/>
              </a:ext>
            </a:extLst>
          </p:cNvPr>
          <p:cNvSpPr txBox="1"/>
          <p:nvPr/>
        </p:nvSpPr>
        <p:spPr>
          <a:xfrm>
            <a:off x="4142934" y="1745284"/>
            <a:ext cx="887814" cy="370851"/>
          </a:xfrm>
          <a:prstGeom prst="rect">
            <a:avLst/>
          </a:prstGeom>
          <a:noFill/>
        </p:spPr>
        <p:txBody>
          <a:bodyPr wrap="square" rtlCol="0">
            <a:spAutoFit/>
          </a:bodyPr>
          <a:lstStyle/>
          <a:p>
            <a:r>
              <a:rPr lang="en-US" b="1" i="1" dirty="0">
                <a:latin typeface="Arial" pitchFamily="34" charset="0"/>
                <a:cs typeface="Arial" pitchFamily="34" charset="0"/>
              </a:rPr>
              <a:t>resize</a:t>
            </a:r>
          </a:p>
        </p:txBody>
      </p:sp>
      <p:sp>
        <p:nvSpPr>
          <p:cNvPr id="56" name="TextBox 55">
            <a:extLst>
              <a:ext uri="{FF2B5EF4-FFF2-40B4-BE49-F238E27FC236}">
                <a16:creationId xmlns:a16="http://schemas.microsoft.com/office/drawing/2014/main" id="{6803647B-D84C-0B4B-8481-0F3266C75B55}"/>
              </a:ext>
            </a:extLst>
          </p:cNvPr>
          <p:cNvSpPr txBox="1"/>
          <p:nvPr/>
        </p:nvSpPr>
        <p:spPr>
          <a:xfrm>
            <a:off x="4118338" y="2782787"/>
            <a:ext cx="892532" cy="369332"/>
          </a:xfrm>
          <a:prstGeom prst="rect">
            <a:avLst/>
          </a:prstGeom>
          <a:noFill/>
        </p:spPr>
        <p:txBody>
          <a:bodyPr wrap="square" rtlCol="0">
            <a:spAutoFit/>
          </a:bodyPr>
          <a:lstStyle/>
          <a:p>
            <a:r>
              <a:rPr lang="en-US" b="1" i="1" dirty="0">
                <a:latin typeface="Arial" pitchFamily="34" charset="0"/>
                <a:cs typeface="Arial" pitchFamily="34" charset="0"/>
              </a:rPr>
              <a:t>resize</a:t>
            </a:r>
          </a:p>
        </p:txBody>
      </p:sp>
      <p:sp>
        <p:nvSpPr>
          <p:cNvPr id="57" name="TextBox 56">
            <a:extLst>
              <a:ext uri="{FF2B5EF4-FFF2-40B4-BE49-F238E27FC236}">
                <a16:creationId xmlns:a16="http://schemas.microsoft.com/office/drawing/2014/main" id="{62BCF7B2-9C86-CF49-AE55-BA74926344B4}"/>
              </a:ext>
            </a:extLst>
          </p:cNvPr>
          <p:cNvSpPr txBox="1"/>
          <p:nvPr/>
        </p:nvSpPr>
        <p:spPr>
          <a:xfrm>
            <a:off x="4142934" y="3854689"/>
            <a:ext cx="899281" cy="379758"/>
          </a:xfrm>
          <a:prstGeom prst="rect">
            <a:avLst/>
          </a:prstGeom>
          <a:noFill/>
        </p:spPr>
        <p:txBody>
          <a:bodyPr wrap="square" rtlCol="0">
            <a:spAutoFit/>
          </a:bodyPr>
          <a:lstStyle/>
          <a:p>
            <a:r>
              <a:rPr lang="en-US" b="1" i="1" dirty="0">
                <a:latin typeface="Arial" pitchFamily="34" charset="0"/>
                <a:cs typeface="Arial" pitchFamily="34" charset="0"/>
              </a:rPr>
              <a:t>resize</a:t>
            </a:r>
          </a:p>
        </p:txBody>
      </p:sp>
    </p:spTree>
    <p:extLst>
      <p:ext uri="{BB962C8B-B14F-4D97-AF65-F5344CB8AC3E}">
        <p14:creationId xmlns:p14="http://schemas.microsoft.com/office/powerpoint/2010/main" val="3187126246"/>
      </p:ext>
    </p:extLst>
  </p:cSld>
  <p:clrMapOvr>
    <a:masterClrMapping/>
  </p:clrMapOvr>
  <mc:AlternateContent xmlns:mc="http://schemas.openxmlformats.org/markup-compatibility/2006" xmlns:p14="http://schemas.microsoft.com/office/powerpoint/2010/main">
    <mc:Choice Requires="p14">
      <p:transition spd="slow" p14:dur="2000" advTm="100428"/>
    </mc:Choice>
    <mc:Fallback xmlns="">
      <p:transition spd="slow" advTm="10042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Correlation Filters</a:t>
            </a:r>
            <a:endParaRPr lang="zh-CN" altLang="en-US" dirty="0"/>
          </a:p>
        </p:txBody>
      </p:sp>
      <p:sp>
        <p:nvSpPr>
          <p:cNvPr id="3" name="Content Placeholder 2"/>
          <p:cNvSpPr>
            <a:spLocks noGrp="1"/>
          </p:cNvSpPr>
          <p:nvPr>
            <p:ph idx="1"/>
          </p:nvPr>
        </p:nvSpPr>
        <p:spPr/>
        <p:txBody>
          <a:bodyPr>
            <a:normAutofit fontScale="92500" lnSpcReduction="10000"/>
          </a:bodyPr>
          <a:lstStyle/>
          <a:p>
            <a:r>
              <a:rPr lang="en-US" altLang="zh-CN" dirty="0"/>
              <a:t>Correlation filters learning in the spatial domain:  </a:t>
            </a:r>
          </a:p>
          <a:p>
            <a:endParaRPr lang="en-US" altLang="zh-CN" dirty="0"/>
          </a:p>
          <a:p>
            <a:endParaRPr lang="en-US" altLang="zh-CN" dirty="0"/>
          </a:p>
          <a:p>
            <a:pPr marL="0" indent="0">
              <a:buNone/>
            </a:pPr>
            <a:endParaRPr lang="en-US" altLang="zh-CN" dirty="0"/>
          </a:p>
          <a:p>
            <a:pPr marL="0" indent="0">
              <a:buNone/>
            </a:pPr>
            <a:endParaRPr lang="en-US" altLang="zh-CN" dirty="0"/>
          </a:p>
          <a:p>
            <a:r>
              <a:rPr lang="en-US" altLang="zh-CN" dirty="0"/>
              <a:t>Use FFT to learn correlation filter in the frequency domain as </a:t>
            </a:r>
          </a:p>
        </p:txBody>
      </p:sp>
      <p:graphicFrame>
        <p:nvGraphicFramePr>
          <p:cNvPr id="8" name="Object 7"/>
          <p:cNvGraphicFramePr>
            <a:graphicFrameLocks noChangeAspect="1"/>
          </p:cNvGraphicFramePr>
          <p:nvPr>
            <p:extLst>
              <p:ext uri="{D42A27DB-BD31-4B8C-83A1-F6EECF244321}">
                <p14:modId xmlns:p14="http://schemas.microsoft.com/office/powerpoint/2010/main" val="3845192153"/>
              </p:ext>
            </p:extLst>
          </p:nvPr>
        </p:nvGraphicFramePr>
        <p:xfrm>
          <a:off x="1649413" y="2247901"/>
          <a:ext cx="5298723" cy="647700"/>
        </p:xfrm>
        <a:graphic>
          <a:graphicData uri="http://schemas.openxmlformats.org/presentationml/2006/ole">
            <mc:AlternateContent xmlns:mc="http://schemas.openxmlformats.org/markup-compatibility/2006">
              <mc:Choice xmlns:v="urn:schemas-microsoft-com:vml" Requires="v">
                <p:oleObj spid="_x0000_s4144" name="Formula" r:id="rId3" imgW="4756320" imgH="583200" progId="Equation.Ribbit">
                  <p:embed/>
                </p:oleObj>
              </mc:Choice>
              <mc:Fallback>
                <p:oleObj name="Formula" r:id="rId3" imgW="4756320" imgH="583200" progId="Equation.Ribbit">
                  <p:embed/>
                  <p:pic>
                    <p:nvPicPr>
                      <p:cNvPr id="8" name="Object 7"/>
                      <p:cNvPicPr/>
                      <p:nvPr/>
                    </p:nvPicPr>
                    <p:blipFill>
                      <a:blip r:embed="rId4"/>
                      <a:stretch>
                        <a:fillRect/>
                      </a:stretch>
                    </p:blipFill>
                    <p:spPr>
                      <a:xfrm>
                        <a:off x="1649413" y="2247901"/>
                        <a:ext cx="5298723" cy="647700"/>
                      </a:xfrm>
                      <a:prstGeom prst="rect">
                        <a:avLst/>
                      </a:prstGeom>
                    </p:spPr>
                  </p:pic>
                </p:oleObj>
              </mc:Fallback>
            </mc:AlternateContent>
          </a:graphicData>
        </a:graphic>
      </p:graphicFrame>
      <p:pic>
        <p:nvPicPr>
          <p:cNvPr id="11" name="Picture 10"/>
          <p:cNvPicPr>
            <a:picLocks noChangeAspect="1"/>
          </p:cNvPicPr>
          <p:nvPr/>
        </p:nvPicPr>
        <p:blipFill>
          <a:blip r:embed="rId5"/>
          <a:stretch>
            <a:fillRect/>
          </a:stretch>
        </p:blipFill>
        <p:spPr>
          <a:xfrm>
            <a:off x="838200" y="3024032"/>
            <a:ext cx="6781800" cy="1153003"/>
          </a:xfrm>
          <a:prstGeom prst="rect">
            <a:avLst/>
          </a:prstGeom>
        </p:spPr>
      </p:pic>
      <p:graphicFrame>
        <p:nvGraphicFramePr>
          <p:cNvPr id="12" name="Object 11"/>
          <p:cNvGraphicFramePr>
            <a:graphicFrameLocks noChangeAspect="1"/>
          </p:cNvGraphicFramePr>
          <p:nvPr>
            <p:extLst>
              <p:ext uri="{D42A27DB-BD31-4B8C-83A1-F6EECF244321}">
                <p14:modId xmlns:p14="http://schemas.microsoft.com/office/powerpoint/2010/main" val="4066996390"/>
              </p:ext>
            </p:extLst>
          </p:nvPr>
        </p:nvGraphicFramePr>
        <p:xfrm>
          <a:off x="4716647" y="5455465"/>
          <a:ext cx="1843087" cy="574675"/>
        </p:xfrm>
        <a:graphic>
          <a:graphicData uri="http://schemas.openxmlformats.org/presentationml/2006/ole">
            <mc:AlternateContent xmlns:mc="http://schemas.openxmlformats.org/markup-compatibility/2006">
              <mc:Choice xmlns:v="urn:schemas-microsoft-com:vml" Requires="v">
                <p:oleObj spid="_x0000_s4145" name="Formula" r:id="rId6" imgW="1957320" imgH="610920" progId="Equation.Ribbit">
                  <p:embed/>
                </p:oleObj>
              </mc:Choice>
              <mc:Fallback>
                <p:oleObj name="Formula" r:id="rId6" imgW="1957320" imgH="610920" progId="Equation.Ribbit">
                  <p:embed/>
                  <p:pic>
                    <p:nvPicPr>
                      <p:cNvPr id="12" name="Object 11"/>
                      <p:cNvPicPr/>
                      <p:nvPr/>
                    </p:nvPicPr>
                    <p:blipFill>
                      <a:blip r:embed="rId7"/>
                      <a:stretch>
                        <a:fillRect/>
                      </a:stretch>
                    </p:blipFill>
                    <p:spPr>
                      <a:xfrm>
                        <a:off x="4716647" y="5455465"/>
                        <a:ext cx="1843087" cy="574675"/>
                      </a:xfrm>
                      <a:prstGeom prst="rect">
                        <a:avLst/>
                      </a:prstGeom>
                    </p:spPr>
                  </p:pic>
                </p:oleObj>
              </mc:Fallback>
            </mc:AlternateContent>
          </a:graphicData>
        </a:graphic>
      </p:graphicFrame>
      <p:sp>
        <p:nvSpPr>
          <p:cNvPr id="13" name="TextBox 12"/>
          <p:cNvSpPr txBox="1"/>
          <p:nvPr/>
        </p:nvSpPr>
        <p:spPr>
          <a:xfrm>
            <a:off x="796184" y="4230469"/>
            <a:ext cx="6823816" cy="646331"/>
          </a:xfrm>
          <a:prstGeom prst="rect">
            <a:avLst/>
          </a:prstGeom>
          <a:noFill/>
        </p:spPr>
        <p:txBody>
          <a:bodyPr wrap="square" rtlCol="0">
            <a:spAutoFit/>
          </a:bodyPr>
          <a:lstStyle/>
          <a:p>
            <a:pPr marL="0" lvl="2"/>
            <a:r>
              <a:rPr lang="en-US" altLang="zh-CN" sz="1200" dirty="0"/>
              <a:t>Vertical circular shifts of input x with corresponding soft labels generated by a Gaussian function. The first five figures credit to the KCF tracker by </a:t>
            </a:r>
            <a:r>
              <a:rPr lang="en-US" altLang="zh-CN" sz="1200" dirty="0" err="1"/>
              <a:t>Henrisque</a:t>
            </a:r>
            <a:r>
              <a:rPr lang="en-US" altLang="zh-CN" sz="1200" dirty="0"/>
              <a:t> et al.</a:t>
            </a:r>
          </a:p>
          <a:p>
            <a:endParaRPr lang="zh-CN" altLang="en-US" sz="1200" dirty="0"/>
          </a:p>
        </p:txBody>
      </p:sp>
      <p:sp>
        <p:nvSpPr>
          <p:cNvPr id="7" name="Date Placeholder 6"/>
          <p:cNvSpPr>
            <a:spLocks noGrp="1"/>
          </p:cNvSpPr>
          <p:nvPr>
            <p:ph type="dt" sz="half" idx="10"/>
          </p:nvPr>
        </p:nvSpPr>
        <p:spPr/>
        <p:txBody>
          <a:bodyPr/>
          <a:lstStyle/>
          <a:p>
            <a:fld id="{030057AE-B30C-F247-A569-CBAB2054AEE7}" type="datetime1">
              <a:rPr lang="en-AU" altLang="zh-CN" smtClean="0"/>
              <a:t>15/04/2019</a:t>
            </a:fld>
            <a:endParaRPr lang="en-US" dirty="0"/>
          </a:p>
        </p:txBody>
      </p:sp>
      <p:sp>
        <p:nvSpPr>
          <p:cNvPr id="9" name="Footer Placeholder 8"/>
          <p:cNvSpPr>
            <a:spLocks noGrp="1"/>
          </p:cNvSpPr>
          <p:nvPr>
            <p:ph type="ftr" sz="quarter" idx="11"/>
          </p:nvPr>
        </p:nvSpPr>
        <p:spPr/>
        <p:txBody>
          <a:bodyPr/>
          <a:lstStyle/>
          <a:p>
            <a:r>
              <a:rPr lang="zh-CN" altLang="en-US"/>
              <a:t>上海交通大学人工智能研究院</a:t>
            </a:r>
            <a:endParaRPr lang="en-US" dirty="0"/>
          </a:p>
        </p:txBody>
      </p:sp>
      <p:sp>
        <p:nvSpPr>
          <p:cNvPr id="10" name="Slide Number Placeholder 9"/>
          <p:cNvSpPr>
            <a:spLocks noGrp="1"/>
          </p:cNvSpPr>
          <p:nvPr>
            <p:ph type="sldNum" sz="quarter" idx="12"/>
          </p:nvPr>
        </p:nvSpPr>
        <p:spPr/>
        <p:txBody>
          <a:bodyPr/>
          <a:lstStyle/>
          <a:p>
            <a:fld id="{B75D218E-6EF2-4582-B6A3-CE467C14555D}" type="slidenum">
              <a:rPr lang="en-US" smtClean="0"/>
              <a:t>22</a:t>
            </a:fld>
            <a:endParaRPr lang="en-US" dirty="0"/>
          </a:p>
        </p:txBody>
      </p:sp>
    </p:spTree>
    <p:extLst>
      <p:ext uri="{BB962C8B-B14F-4D97-AF65-F5344CB8AC3E}">
        <p14:creationId xmlns:p14="http://schemas.microsoft.com/office/powerpoint/2010/main" val="23738141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Coarse-to-Fine Inference</a:t>
            </a:r>
            <a:endParaRPr lang="zh-CN" altLang="en-US"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r>
                  <a:rPr lang="en-US" altLang="zh-CN" sz="2100" dirty="0"/>
                  <a:t>For the </a:t>
                </a:r>
                <a:r>
                  <a:rPr lang="en-US" altLang="zh-CN" sz="2100" i="1" dirty="0"/>
                  <a:t>l-</a:t>
                </a:r>
                <a:r>
                  <a:rPr lang="en-US" altLang="zh-CN" sz="2100" i="1" dirty="0" err="1"/>
                  <a:t>th</a:t>
                </a:r>
                <a:r>
                  <a:rPr lang="en-US" altLang="zh-CN" sz="2100" dirty="0"/>
                  <a:t> CNN layer with channel </a:t>
                </a:r>
                <a:r>
                  <a:rPr lang="en-US" altLang="zh-CN" sz="2100" i="1" dirty="0"/>
                  <a:t>D</a:t>
                </a:r>
                <a:r>
                  <a:rPr lang="en-US" altLang="zh-CN" sz="2100" dirty="0"/>
                  <a:t>, the response map is:</a:t>
                </a:r>
              </a:p>
              <a:p>
                <a:pPr marL="0" indent="0">
                  <a:buNone/>
                </a:pPr>
                <a14:m>
                  <m:oMathPara xmlns:m="http://schemas.openxmlformats.org/officeDocument/2006/math">
                    <m:oMathParaPr>
                      <m:jc m:val="centerGroup"/>
                    </m:oMathParaPr>
                    <m:oMath xmlns:m="http://schemas.openxmlformats.org/officeDocument/2006/math">
                      <m:sSub>
                        <m:sSubPr>
                          <m:ctrlPr>
                            <a:rPr lang="en-US" altLang="zh-CN" sz="2800" i="1">
                              <a:latin typeface="Cambria Math" panose="02040503050406030204" pitchFamily="18" charset="0"/>
                            </a:rPr>
                          </m:ctrlPr>
                        </m:sSubPr>
                        <m:e>
                          <m:r>
                            <a:rPr lang="en-US" altLang="zh-CN" sz="2800" i="1">
                              <a:latin typeface="Cambria Math" panose="02040503050406030204" pitchFamily="18" charset="0"/>
                            </a:rPr>
                            <m:t>𝑓</m:t>
                          </m:r>
                        </m:e>
                        <m:sub>
                          <m:r>
                            <a:rPr lang="en-US" altLang="zh-CN" sz="2800" i="1">
                              <a:latin typeface="Cambria Math" panose="02040503050406030204" pitchFamily="18" charset="0"/>
                            </a:rPr>
                            <m:t>𝑙</m:t>
                          </m:r>
                        </m:sub>
                      </m:sSub>
                      <m:r>
                        <a:rPr lang="en-US" altLang="zh-CN" sz="2800" i="1">
                          <a:latin typeface="Cambria Math" panose="02040503050406030204" pitchFamily="18" charset="0"/>
                        </a:rPr>
                        <m:t>=</m:t>
                      </m:r>
                      <m:sSup>
                        <m:sSupPr>
                          <m:ctrlPr>
                            <a:rPr lang="en-US" altLang="zh-CN" sz="2800" i="1">
                              <a:latin typeface="Cambria Math" panose="02040503050406030204" pitchFamily="18" charset="0"/>
                            </a:rPr>
                          </m:ctrlPr>
                        </m:sSupPr>
                        <m:e>
                          <m:r>
                            <a:rPr lang="en-US" altLang="zh-CN" sz="2800" i="1">
                              <a:latin typeface="Cambria Math" panose="02040503050406030204" pitchFamily="18" charset="0"/>
                            </a:rPr>
                            <m:t>ℱ</m:t>
                          </m:r>
                        </m:e>
                        <m:sup>
                          <m:r>
                            <a:rPr lang="en-US" altLang="zh-CN" sz="2800" i="1">
                              <a:latin typeface="Cambria Math" panose="02040503050406030204" pitchFamily="18" charset="0"/>
                            </a:rPr>
                            <m:t>−1</m:t>
                          </m:r>
                        </m:sup>
                      </m:sSup>
                      <m:r>
                        <a:rPr lang="en-US" altLang="zh-CN" sz="2800" i="1">
                          <a:latin typeface="Cambria Math" panose="02040503050406030204" pitchFamily="18" charset="0"/>
                        </a:rPr>
                        <m:t>(</m:t>
                      </m:r>
                      <m:nary>
                        <m:naryPr>
                          <m:chr m:val="∑"/>
                          <m:ctrlPr>
                            <a:rPr lang="en-US" altLang="zh-CN" sz="2800" i="1">
                              <a:latin typeface="Cambria Math" panose="02040503050406030204" pitchFamily="18" charset="0"/>
                            </a:rPr>
                          </m:ctrlPr>
                        </m:naryPr>
                        <m:sub>
                          <m:r>
                            <a:rPr lang="en-US" altLang="zh-CN" sz="2800" i="1">
                              <a:latin typeface="Cambria Math" panose="02040503050406030204" pitchFamily="18" charset="0"/>
                            </a:rPr>
                            <m:t>𝑑</m:t>
                          </m:r>
                          <m:r>
                            <a:rPr lang="en-US" altLang="zh-CN" sz="2800" i="1">
                              <a:latin typeface="Cambria Math" panose="02040503050406030204" pitchFamily="18" charset="0"/>
                            </a:rPr>
                            <m:t>=1</m:t>
                          </m:r>
                        </m:sub>
                        <m:sup>
                          <m:r>
                            <a:rPr lang="en-US" altLang="zh-CN" sz="2800" i="1">
                              <a:latin typeface="Cambria Math" panose="02040503050406030204" pitchFamily="18" charset="0"/>
                            </a:rPr>
                            <m:t>𝐷</m:t>
                          </m:r>
                        </m:sup>
                        <m:e>
                          <m:sSup>
                            <m:sSupPr>
                              <m:ctrlPr>
                                <a:rPr lang="en-US" altLang="zh-CN" sz="2800" i="1">
                                  <a:latin typeface="Cambria Math" panose="02040503050406030204" pitchFamily="18" charset="0"/>
                                </a:rPr>
                              </m:ctrlPr>
                            </m:sSupPr>
                            <m:e>
                              <m:r>
                                <a:rPr lang="en-US" altLang="zh-CN" sz="2800" b="1">
                                  <a:latin typeface="Cambria Math" panose="02040503050406030204" pitchFamily="18" charset="0"/>
                                </a:rPr>
                                <m:t>𝐖</m:t>
                              </m:r>
                            </m:e>
                            <m:sup>
                              <m:r>
                                <a:rPr lang="en-US" altLang="zh-CN" sz="2800" i="1">
                                  <a:latin typeface="Cambria Math" panose="02040503050406030204" pitchFamily="18" charset="0"/>
                                </a:rPr>
                                <m:t>𝑑</m:t>
                              </m:r>
                            </m:sup>
                          </m:sSup>
                          <m:r>
                            <a:rPr lang="en-US" altLang="zh-CN" sz="2800" i="1">
                              <a:latin typeface="Cambria Math" panose="02040503050406030204" pitchFamily="18" charset="0"/>
                            </a:rPr>
                            <m:t>⊙</m:t>
                          </m:r>
                          <m:sSup>
                            <m:sSupPr>
                              <m:ctrlPr>
                                <a:rPr lang="en-US" altLang="zh-CN" sz="2800" i="1">
                                  <a:latin typeface="Cambria Math" panose="02040503050406030204" pitchFamily="18" charset="0"/>
                                </a:rPr>
                              </m:ctrlPr>
                            </m:sSupPr>
                            <m:e>
                              <m:r>
                                <a:rPr lang="en-US" altLang="zh-CN" sz="2800" b="1">
                                  <a:latin typeface="Cambria Math" panose="02040503050406030204" pitchFamily="18" charset="0"/>
                                </a:rPr>
                                <m:t>𝐙</m:t>
                              </m:r>
                            </m:e>
                            <m:sup>
                              <m:r>
                                <a:rPr lang="en-US" altLang="zh-CN" sz="2800" i="1">
                                  <a:latin typeface="Cambria Math" panose="02040503050406030204" pitchFamily="18" charset="0"/>
                                </a:rPr>
                                <m:t>𝑑</m:t>
                              </m:r>
                            </m:sup>
                          </m:sSup>
                        </m:e>
                      </m:nary>
                      <m:r>
                        <a:rPr lang="en-US" altLang="zh-CN" sz="2800" i="1">
                          <a:latin typeface="Cambria Math" panose="02040503050406030204" pitchFamily="18" charset="0"/>
                        </a:rPr>
                        <m:t>)</m:t>
                      </m:r>
                    </m:oMath>
                  </m:oMathPara>
                </a14:m>
                <a:endParaRPr lang="en-US" altLang="zh-CN" sz="2100" dirty="0"/>
              </a:p>
              <a:p>
                <a:endParaRPr lang="en-US" altLang="zh-CN" sz="2100" dirty="0"/>
              </a:p>
              <a:p>
                <a:r>
                  <a:rPr lang="en-US" altLang="zh-CN" sz="2100" dirty="0"/>
                  <a:t>Taking into account all response maps to locate the target:</a:t>
                </a:r>
              </a:p>
              <a:p>
                <a:pPr marL="0" indent="0" algn="ctr">
                  <a:lnSpc>
                    <a:spcPct val="150000"/>
                  </a:lnSpc>
                  <a:buNone/>
                </a:pPr>
                <a14:m>
                  <m:oMathPara xmlns:m="http://schemas.openxmlformats.org/officeDocument/2006/math">
                    <m:oMathParaPr>
                      <m:jc m:val="centerGroup"/>
                    </m:oMathParaPr>
                    <m:oMath xmlns:m="http://schemas.openxmlformats.org/officeDocument/2006/math">
                      <m:r>
                        <m:rPr>
                          <m:sty m:val="p"/>
                        </m:rPr>
                        <a:rPr lang="en-US" altLang="zh-CN">
                          <a:latin typeface="Cambria Math" panose="02040503050406030204" pitchFamily="18" charset="0"/>
                        </a:rPr>
                        <m:t>a</m:t>
                      </m:r>
                      <m:sSub>
                        <m:sSubPr>
                          <m:ctrlPr>
                            <a:rPr lang="en-US" altLang="zh-CN" i="1">
                              <a:latin typeface="Cambria Math" panose="02040503050406030204" pitchFamily="18" charset="0"/>
                            </a:rPr>
                          </m:ctrlPr>
                        </m:sSubPr>
                        <m:e>
                          <m:r>
                            <m:rPr>
                              <m:nor/>
                            </m:rPr>
                            <a:rPr lang="en-US" altLang="zh-CN">
                              <a:latin typeface="Cambria Math" panose="02040503050406030204" pitchFamily="18" charset="0"/>
                            </a:rPr>
                            <m:t>rgmax</m:t>
                          </m:r>
                        </m:e>
                        <m:sub>
                          <m:r>
                            <a:rPr lang="en-US" altLang="zh-CN" i="1">
                              <a:latin typeface="Cambria Math" panose="02040503050406030204" pitchFamily="18" charset="0"/>
                            </a:rPr>
                            <m:t>𝑚</m:t>
                          </m:r>
                          <m:r>
                            <a:rPr lang="en-US" altLang="zh-CN" i="1">
                              <a:latin typeface="Cambria Math" panose="02040503050406030204" pitchFamily="18" charset="0"/>
                            </a:rPr>
                            <m:t>,</m:t>
                          </m:r>
                          <m:r>
                            <a:rPr lang="en-US" altLang="zh-CN" i="1">
                              <a:latin typeface="Cambria Math" panose="02040503050406030204" pitchFamily="18" charset="0"/>
                            </a:rPr>
                            <m:t>𝑛</m:t>
                          </m:r>
                        </m:sub>
                      </m:sSub>
                      <m:r>
                        <a:rPr lang="en-US" altLang="zh-CN" i="1">
                          <a:latin typeface="Cambria Math" panose="02040503050406030204" pitchFamily="18" charset="0"/>
                        </a:rPr>
                        <m:t> </m:t>
                      </m:r>
                      <m:sSub>
                        <m:sSubPr>
                          <m:ctrlPr>
                            <a:rPr lang="en-US" altLang="zh-CN" i="1">
                              <a:latin typeface="Cambria Math" panose="02040503050406030204" pitchFamily="18" charset="0"/>
                            </a:rPr>
                          </m:ctrlPr>
                        </m:sSubPr>
                        <m:e>
                          <m:r>
                            <a:rPr lang="en-US" altLang="zh-CN" i="1">
                              <a:latin typeface="Cambria Math" panose="02040503050406030204" pitchFamily="18" charset="0"/>
                            </a:rPr>
                            <m:t>𝜇</m:t>
                          </m:r>
                        </m:e>
                        <m:sub>
                          <m:r>
                            <a:rPr lang="en-US" altLang="zh-CN" i="1">
                              <a:latin typeface="Cambria Math" panose="02040503050406030204" pitchFamily="18" charset="0"/>
                            </a:rPr>
                            <m:t>𝑙</m:t>
                          </m:r>
                        </m:sub>
                      </m:sSub>
                      <m:sSub>
                        <m:sSubPr>
                          <m:ctrlPr>
                            <a:rPr lang="en-US" altLang="zh-CN" i="1">
                              <a:latin typeface="Cambria Math" panose="02040503050406030204" pitchFamily="18" charset="0"/>
                            </a:rPr>
                          </m:ctrlPr>
                        </m:sSubPr>
                        <m:e>
                          <m:r>
                            <a:rPr lang="en-US" altLang="zh-CN" i="1">
                              <a:latin typeface="Cambria Math" panose="02040503050406030204" pitchFamily="18" charset="0"/>
                            </a:rPr>
                            <m:t>𝑓</m:t>
                          </m:r>
                        </m:e>
                        <m:sub>
                          <m:r>
                            <a:rPr lang="en-US" altLang="zh-CN" i="1">
                              <a:latin typeface="Cambria Math" panose="02040503050406030204" pitchFamily="18" charset="0"/>
                            </a:rPr>
                            <m:t>𝑙</m:t>
                          </m:r>
                        </m:sub>
                      </m:sSub>
                      <m:r>
                        <a:rPr lang="en-US" altLang="zh-CN" i="1">
                          <a:latin typeface="Cambria Math" panose="02040503050406030204" pitchFamily="18" charset="0"/>
                        </a:rPr>
                        <m:t>(</m:t>
                      </m:r>
                      <m:r>
                        <a:rPr lang="en-US" altLang="zh-CN" i="1">
                          <a:latin typeface="Cambria Math" panose="02040503050406030204" pitchFamily="18" charset="0"/>
                        </a:rPr>
                        <m:t>𝑚</m:t>
                      </m:r>
                      <m:r>
                        <a:rPr lang="en-US" altLang="zh-CN" i="1">
                          <a:latin typeface="Cambria Math" panose="02040503050406030204" pitchFamily="18" charset="0"/>
                        </a:rPr>
                        <m:t>,</m:t>
                      </m:r>
                      <m:r>
                        <a:rPr lang="en-US" altLang="zh-CN" i="1">
                          <a:latin typeface="Cambria Math" panose="02040503050406030204" pitchFamily="18" charset="0"/>
                        </a:rPr>
                        <m:t>𝑛</m:t>
                      </m:r>
                      <m:r>
                        <a:rPr lang="en-US" altLang="zh-CN" i="1">
                          <a:latin typeface="Cambria Math" panose="02040503050406030204" pitchFamily="18" charset="0"/>
                        </a:rPr>
                        <m:t>)</m:t>
                      </m:r>
                    </m:oMath>
                  </m:oMathPara>
                </a14:m>
                <a:endParaRPr lang="en-US" altLang="zh-CN" dirty="0"/>
              </a:p>
              <a:p>
                <a:pPr marL="0" indent="0" algn="ctr">
                  <a:lnSpc>
                    <a:spcPct val="150000"/>
                  </a:lnSpc>
                  <a:buNone/>
                </a:pPr>
                <a14:m>
                  <m:oMathPara xmlns:m="http://schemas.openxmlformats.org/officeDocument/2006/math">
                    <m:oMathParaPr>
                      <m:jc m:val="centerGroup"/>
                    </m:oMathParaPr>
                    <m:oMath xmlns:m="http://schemas.openxmlformats.org/officeDocument/2006/math">
                      <m:sSub>
                        <m:sSubPr>
                          <m:ctrlPr>
                            <a:rPr lang="en-US" altLang="zh-CN" i="1">
                              <a:latin typeface="Cambria Math" panose="02040503050406030204" pitchFamily="18" charset="0"/>
                            </a:rPr>
                          </m:ctrlPr>
                        </m:sSubPr>
                        <m:e>
                          <m:r>
                            <a:rPr lang="en-US" altLang="zh-CN" i="1">
                              <a:latin typeface="Cambria Math" panose="02040503050406030204" pitchFamily="18" charset="0"/>
                            </a:rPr>
                            <m:t>𝜇</m:t>
                          </m:r>
                        </m:e>
                        <m:sub>
                          <m:r>
                            <a:rPr lang="en-US" altLang="zh-CN" i="1">
                              <a:latin typeface="Cambria Math" panose="02040503050406030204" pitchFamily="18" charset="0"/>
                            </a:rPr>
                            <m:t>𝑙</m:t>
                          </m:r>
                        </m:sub>
                      </m:sSub>
                      <m:r>
                        <a:rPr lang="en-US" altLang="zh-CN" i="1">
                          <a:latin typeface="Cambria Math" panose="02040503050406030204" pitchFamily="18" charset="0"/>
                        </a:rPr>
                        <m:t>=</m:t>
                      </m:r>
                      <m:sSup>
                        <m:sSupPr>
                          <m:ctrlPr>
                            <a:rPr lang="en-US" altLang="zh-CN" i="1">
                              <a:latin typeface="Cambria Math" panose="02040503050406030204" pitchFamily="18" charset="0"/>
                            </a:rPr>
                          </m:ctrlPr>
                        </m:sSupPr>
                        <m:e>
                          <m:r>
                            <a:rPr lang="en-US" altLang="zh-CN" i="1">
                              <a:latin typeface="Cambria Math" panose="02040503050406030204" pitchFamily="18" charset="0"/>
                            </a:rPr>
                            <m:t>2</m:t>
                          </m:r>
                        </m:e>
                        <m:sup>
                          <m:r>
                            <a:rPr lang="en-US" altLang="zh-CN" i="1">
                              <a:latin typeface="Cambria Math" panose="02040503050406030204" pitchFamily="18" charset="0"/>
                            </a:rPr>
                            <m:t>𝑙</m:t>
                          </m:r>
                          <m:r>
                            <a:rPr lang="en-US" altLang="zh-CN" i="1">
                              <a:latin typeface="Cambria Math" panose="02040503050406030204" pitchFamily="18" charset="0"/>
                            </a:rPr>
                            <m:t>−5</m:t>
                          </m:r>
                        </m:sup>
                      </m:sSup>
                    </m:oMath>
                  </m:oMathPara>
                </a14:m>
                <a:endParaRPr lang="zh-CN" alt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736" t="-247"/>
                </a:stretch>
              </a:blipFill>
            </p:spPr>
            <p:txBody>
              <a:bodyPr/>
              <a:lstStyle/>
              <a:p>
                <a:r>
                  <a:rPr lang="zh-CN" altLang="en-US">
                    <a:noFill/>
                  </a:rPr>
                  <a:t> </a:t>
                </a:r>
              </a:p>
            </p:txBody>
          </p:sp>
        </mc:Fallback>
      </mc:AlternateContent>
      <p:sp>
        <p:nvSpPr>
          <p:cNvPr id="4" name="日期占位符 3">
            <a:extLst>
              <a:ext uri="{FF2B5EF4-FFF2-40B4-BE49-F238E27FC236}">
                <a16:creationId xmlns:a16="http://schemas.microsoft.com/office/drawing/2014/main" id="{933E6FB7-65B7-4EC0-9E42-E4333F97F878}"/>
              </a:ext>
            </a:extLst>
          </p:cNvPr>
          <p:cNvSpPr>
            <a:spLocks noGrp="1"/>
          </p:cNvSpPr>
          <p:nvPr>
            <p:ph type="dt" sz="half" idx="10"/>
          </p:nvPr>
        </p:nvSpPr>
        <p:spPr/>
        <p:txBody>
          <a:bodyPr/>
          <a:lstStyle/>
          <a:p>
            <a:fld id="{60393C2D-0C8E-6F4B-A688-197C72FE0334}" type="datetime1">
              <a:rPr lang="en-AU" altLang="zh-CN" smtClean="0"/>
              <a:t>15/04/2019</a:t>
            </a:fld>
            <a:endParaRPr lang="en-US" dirty="0"/>
          </a:p>
        </p:txBody>
      </p:sp>
      <p:sp>
        <p:nvSpPr>
          <p:cNvPr id="5" name="页脚占位符 4">
            <a:extLst>
              <a:ext uri="{FF2B5EF4-FFF2-40B4-BE49-F238E27FC236}">
                <a16:creationId xmlns:a16="http://schemas.microsoft.com/office/drawing/2014/main" id="{A11167C7-2418-4A2A-B7C6-1B7906AD2918}"/>
              </a:ext>
            </a:extLst>
          </p:cNvPr>
          <p:cNvSpPr>
            <a:spLocks noGrp="1"/>
          </p:cNvSpPr>
          <p:nvPr>
            <p:ph type="ftr" sz="quarter" idx="11"/>
          </p:nvPr>
        </p:nvSpPr>
        <p:spPr/>
        <p:txBody>
          <a:bodyPr/>
          <a:lstStyle/>
          <a:p>
            <a:r>
              <a:rPr lang="zh-CN" altLang="en-US"/>
              <a:t>上海交通大学人工智能研究院</a:t>
            </a:r>
            <a:endParaRPr lang="en-US" dirty="0"/>
          </a:p>
        </p:txBody>
      </p:sp>
      <p:sp>
        <p:nvSpPr>
          <p:cNvPr id="6" name="灯片编号占位符 5">
            <a:extLst>
              <a:ext uri="{FF2B5EF4-FFF2-40B4-BE49-F238E27FC236}">
                <a16:creationId xmlns:a16="http://schemas.microsoft.com/office/drawing/2014/main" id="{5374AE2F-F030-487E-8FD1-31469120C095}"/>
              </a:ext>
            </a:extLst>
          </p:cNvPr>
          <p:cNvSpPr>
            <a:spLocks noGrp="1"/>
          </p:cNvSpPr>
          <p:nvPr>
            <p:ph type="sldNum" sz="quarter" idx="12"/>
          </p:nvPr>
        </p:nvSpPr>
        <p:spPr/>
        <p:txBody>
          <a:bodyPr/>
          <a:lstStyle/>
          <a:p>
            <a:fld id="{B75D218E-6EF2-4582-B6A3-CE467C14555D}" type="slidenum">
              <a:rPr lang="en-US" smtClean="0"/>
              <a:t>23</a:t>
            </a:fld>
            <a:endParaRPr lang="en-US" dirty="0"/>
          </a:p>
        </p:txBody>
      </p:sp>
    </p:spTree>
    <p:extLst>
      <p:ext uri="{BB962C8B-B14F-4D97-AF65-F5344CB8AC3E}">
        <p14:creationId xmlns:p14="http://schemas.microsoft.com/office/powerpoint/2010/main" val="461105032"/>
      </p:ext>
    </p:extLst>
  </p:cSld>
  <p:clrMapOvr>
    <a:masterClrMapping/>
  </p:clrMapOvr>
  <mc:AlternateContent xmlns:mc="http://schemas.openxmlformats.org/markup-compatibility/2006" xmlns:p14="http://schemas.microsoft.com/office/powerpoint/2010/main">
    <mc:Choice Requires="p14">
      <p:transition spd="slow" p14:dur="2000" advTm="37263"/>
    </mc:Choice>
    <mc:Fallback xmlns="">
      <p:transition spd="slow" advTm="3726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DE878-EC26-EF48-B62B-BBBC1F855580}"/>
              </a:ext>
            </a:extLst>
          </p:cNvPr>
          <p:cNvSpPr>
            <a:spLocks noGrp="1"/>
          </p:cNvSpPr>
          <p:nvPr>
            <p:ph type="title"/>
          </p:nvPr>
        </p:nvSpPr>
        <p:spPr/>
        <p:txBody>
          <a:bodyPr/>
          <a:lstStyle/>
          <a:p>
            <a:r>
              <a:rPr lang="en-US" dirty="0"/>
              <a:t>Soft </a:t>
            </a:r>
            <a:r>
              <a:rPr lang="en-US" altLang="zh-CN" dirty="0"/>
              <a:t>W</a:t>
            </a:r>
            <a:r>
              <a:rPr lang="en-US" dirty="0"/>
              <a:t>eight Scheme</a:t>
            </a:r>
          </a:p>
        </p:txBody>
      </p:sp>
      <p:pic>
        <p:nvPicPr>
          <p:cNvPr id="4" name="Content Placeholder 3">
            <a:extLst>
              <a:ext uri="{FF2B5EF4-FFF2-40B4-BE49-F238E27FC236}">
                <a16:creationId xmlns:a16="http://schemas.microsoft.com/office/drawing/2014/main" id="{85940C32-9DDB-9944-9C11-3B4CC0CE6A1F}"/>
              </a:ext>
            </a:extLst>
          </p:cNvPr>
          <p:cNvPicPr>
            <a:picLocks noGrp="1" noChangeAspect="1"/>
          </p:cNvPicPr>
          <p:nvPr>
            <p:ph idx="1"/>
          </p:nvPr>
        </p:nvPicPr>
        <p:blipFill rotWithShape="1">
          <a:blip r:embed="rId2"/>
          <a:srcRect t="3358"/>
          <a:stretch/>
        </p:blipFill>
        <p:spPr>
          <a:xfrm>
            <a:off x="1194809" y="1129021"/>
            <a:ext cx="7010399" cy="5227330"/>
          </a:xfrm>
          <a:prstGeom prst="rect">
            <a:avLst/>
          </a:prstGeom>
        </p:spPr>
      </p:pic>
      <p:sp>
        <p:nvSpPr>
          <p:cNvPr id="3" name="日期占位符 2">
            <a:extLst>
              <a:ext uri="{FF2B5EF4-FFF2-40B4-BE49-F238E27FC236}">
                <a16:creationId xmlns:a16="http://schemas.microsoft.com/office/drawing/2014/main" id="{17F7B2EF-75B4-4509-B4C2-8E4976AF6928}"/>
              </a:ext>
            </a:extLst>
          </p:cNvPr>
          <p:cNvSpPr>
            <a:spLocks noGrp="1"/>
          </p:cNvSpPr>
          <p:nvPr>
            <p:ph type="dt" sz="half" idx="10"/>
          </p:nvPr>
        </p:nvSpPr>
        <p:spPr/>
        <p:txBody>
          <a:bodyPr/>
          <a:lstStyle/>
          <a:p>
            <a:fld id="{D518D92F-5A68-A64A-A389-FAE89F0EF351}" type="datetime1">
              <a:rPr lang="en-AU" altLang="zh-CN" smtClean="0"/>
              <a:t>15/04/2019</a:t>
            </a:fld>
            <a:endParaRPr lang="en-US" dirty="0"/>
          </a:p>
        </p:txBody>
      </p:sp>
      <p:sp>
        <p:nvSpPr>
          <p:cNvPr id="5" name="页脚占位符 4">
            <a:extLst>
              <a:ext uri="{FF2B5EF4-FFF2-40B4-BE49-F238E27FC236}">
                <a16:creationId xmlns:a16="http://schemas.microsoft.com/office/drawing/2014/main" id="{90E1309B-81BF-4D80-ABE8-B323D321345F}"/>
              </a:ext>
            </a:extLst>
          </p:cNvPr>
          <p:cNvSpPr>
            <a:spLocks noGrp="1"/>
          </p:cNvSpPr>
          <p:nvPr>
            <p:ph type="ftr" sz="quarter" idx="11"/>
          </p:nvPr>
        </p:nvSpPr>
        <p:spPr/>
        <p:txBody>
          <a:bodyPr/>
          <a:lstStyle/>
          <a:p>
            <a:r>
              <a:rPr lang="zh-CN" altLang="en-US"/>
              <a:t>上海交通大学人工智能研究院</a:t>
            </a:r>
            <a:endParaRPr lang="en-US" dirty="0"/>
          </a:p>
        </p:txBody>
      </p:sp>
      <p:sp>
        <p:nvSpPr>
          <p:cNvPr id="6" name="灯片编号占位符 5">
            <a:extLst>
              <a:ext uri="{FF2B5EF4-FFF2-40B4-BE49-F238E27FC236}">
                <a16:creationId xmlns:a16="http://schemas.microsoft.com/office/drawing/2014/main" id="{F41363BC-73A9-4C14-BA40-998EA0CCED97}"/>
              </a:ext>
            </a:extLst>
          </p:cNvPr>
          <p:cNvSpPr>
            <a:spLocks noGrp="1"/>
          </p:cNvSpPr>
          <p:nvPr>
            <p:ph type="sldNum" sz="quarter" idx="12"/>
          </p:nvPr>
        </p:nvSpPr>
        <p:spPr/>
        <p:txBody>
          <a:bodyPr/>
          <a:lstStyle/>
          <a:p>
            <a:fld id="{B75D218E-6EF2-4582-B6A3-CE467C14555D}" type="slidenum">
              <a:rPr lang="en-US" smtClean="0"/>
              <a:t>24</a:t>
            </a:fld>
            <a:endParaRPr lang="en-US" dirty="0"/>
          </a:p>
        </p:txBody>
      </p:sp>
    </p:spTree>
    <p:extLst>
      <p:ext uri="{BB962C8B-B14F-4D97-AF65-F5344CB8AC3E}">
        <p14:creationId xmlns:p14="http://schemas.microsoft.com/office/powerpoint/2010/main" val="5340060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Model Update</a:t>
            </a:r>
            <a:endParaRPr lang="zh-CN" altLang="en-US" dirty="0"/>
          </a:p>
        </p:txBody>
      </p:sp>
      <mc:AlternateContent xmlns:mc="http://schemas.openxmlformats.org/markup-compatibility/2006" xmlns:a14="http://schemas.microsoft.com/office/drawing/2010/main">
        <mc:Choice Requires="a14">
          <p:sp>
            <p:nvSpPr>
              <p:cNvPr id="7" name="Content Placeholder 6"/>
              <p:cNvSpPr>
                <a:spLocks noGrp="1"/>
              </p:cNvSpPr>
              <p:nvPr>
                <p:ph idx="1"/>
              </p:nvPr>
            </p:nvSpPr>
            <p:spPr/>
            <p:txBody>
              <a:bodyPr>
                <a:normAutofit/>
              </a:bodyPr>
              <a:lstStyle/>
              <a:p>
                <a:r>
                  <a:rPr lang="en-US" altLang="zh-CN" sz="2800" dirty="0"/>
                  <a:t>Use a moving average scheme to update the numerator and denominator of </a:t>
                </a:r>
                <a14:m>
                  <m:oMath xmlns:m="http://schemas.openxmlformats.org/officeDocument/2006/math">
                    <m:sSup>
                      <m:sSupPr>
                        <m:ctrlPr>
                          <a:rPr lang="en-US" altLang="zh-CN" sz="2800" i="1">
                            <a:latin typeface="Cambria Math" panose="02040503050406030204" pitchFamily="18" charset="0"/>
                          </a:rPr>
                        </m:ctrlPr>
                      </m:sSupPr>
                      <m:e>
                        <m:r>
                          <a:rPr lang="en-US" altLang="zh-CN" sz="2800" b="1">
                            <a:latin typeface="Cambria Math" panose="02040503050406030204" pitchFamily="18" charset="0"/>
                          </a:rPr>
                          <m:t>𝐖</m:t>
                        </m:r>
                      </m:e>
                      <m:sup>
                        <m:r>
                          <a:rPr lang="en-US" altLang="zh-CN" sz="2800" i="1">
                            <a:latin typeface="Cambria Math" panose="02040503050406030204" pitchFamily="18" charset="0"/>
                          </a:rPr>
                          <m:t>𝑑</m:t>
                        </m:r>
                      </m:sup>
                    </m:sSup>
                  </m:oMath>
                </a14:m>
                <a:r>
                  <a:rPr lang="en-US" altLang="zh-CN" sz="2800" dirty="0"/>
                  <a:t> separately as: </a:t>
                </a:r>
              </a:p>
              <a:p>
                <a:pPr marL="0" indent="0">
                  <a:buNone/>
                </a:pPr>
                <a14:m>
                  <m:oMathPara xmlns:m="http://schemas.openxmlformats.org/officeDocument/2006/math">
                    <m:oMathParaPr>
                      <m:jc m:val="centerGroup"/>
                    </m:oMathParaPr>
                    <m:oMath xmlns:m="http://schemas.openxmlformats.org/officeDocument/2006/math">
                      <m:sSubSup>
                        <m:sSubSupPr>
                          <m:ctrlPr>
                            <a:rPr lang="en-US" altLang="zh-CN" sz="2800" i="1">
                              <a:latin typeface="Cambria Math" panose="02040503050406030204" pitchFamily="18" charset="0"/>
                            </a:rPr>
                          </m:ctrlPr>
                        </m:sSubSupPr>
                        <m:e>
                          <m:r>
                            <a:rPr lang="en-US" altLang="zh-CN" sz="2800" b="1">
                              <a:latin typeface="Cambria Math" panose="02040503050406030204" pitchFamily="18" charset="0"/>
                            </a:rPr>
                            <m:t>𝐀</m:t>
                          </m:r>
                        </m:e>
                        <m:sub>
                          <m:r>
                            <a:rPr lang="en-US" altLang="zh-CN" sz="2800" i="1">
                              <a:latin typeface="Cambria Math" panose="02040503050406030204" pitchFamily="18" charset="0"/>
                            </a:rPr>
                            <m:t>𝑡</m:t>
                          </m:r>
                        </m:sub>
                        <m:sup>
                          <m:r>
                            <a:rPr lang="en-US" altLang="zh-CN" sz="2800" i="1">
                              <a:latin typeface="Cambria Math" panose="02040503050406030204" pitchFamily="18" charset="0"/>
                            </a:rPr>
                            <m:t>𝑑</m:t>
                          </m:r>
                        </m:sup>
                      </m:sSubSup>
                      <m:r>
                        <a:rPr lang="en-US" altLang="zh-CN" sz="2800" i="1">
                          <a:latin typeface="Cambria Math" panose="02040503050406030204" pitchFamily="18" charset="0"/>
                        </a:rPr>
                        <m:t>=</m:t>
                      </m:r>
                      <m:d>
                        <m:dPr>
                          <m:ctrlPr>
                            <a:rPr lang="en-US" altLang="zh-CN" sz="2800" i="1">
                              <a:latin typeface="Cambria Math" panose="02040503050406030204" pitchFamily="18" charset="0"/>
                            </a:rPr>
                          </m:ctrlPr>
                        </m:dPr>
                        <m:e>
                          <m:r>
                            <a:rPr lang="en-US" altLang="zh-CN" sz="2800" i="1">
                              <a:latin typeface="Cambria Math" panose="02040503050406030204" pitchFamily="18" charset="0"/>
                            </a:rPr>
                            <m:t>1−</m:t>
                          </m:r>
                          <m:r>
                            <a:rPr lang="en-US" altLang="zh-CN" sz="2800" i="1">
                              <a:latin typeface="Cambria Math" panose="02040503050406030204" pitchFamily="18" charset="0"/>
                            </a:rPr>
                            <m:t>𝜂</m:t>
                          </m:r>
                        </m:e>
                      </m:d>
                      <m:sSubSup>
                        <m:sSubSupPr>
                          <m:ctrlPr>
                            <a:rPr lang="en-US" altLang="zh-CN" sz="2800" i="1">
                              <a:latin typeface="Cambria Math" panose="02040503050406030204" pitchFamily="18" charset="0"/>
                            </a:rPr>
                          </m:ctrlPr>
                        </m:sSubSupPr>
                        <m:e>
                          <m:r>
                            <a:rPr lang="en-US" altLang="zh-CN" sz="2800" b="1">
                              <a:latin typeface="Cambria Math" panose="02040503050406030204" pitchFamily="18" charset="0"/>
                            </a:rPr>
                            <m:t>𝐀</m:t>
                          </m:r>
                        </m:e>
                        <m:sub>
                          <m:r>
                            <a:rPr lang="en-US" altLang="zh-CN" sz="2800" i="1">
                              <a:latin typeface="Cambria Math" panose="02040503050406030204" pitchFamily="18" charset="0"/>
                            </a:rPr>
                            <m:t>𝑡</m:t>
                          </m:r>
                          <m:r>
                            <a:rPr lang="en-US" altLang="zh-CN" sz="2800" i="1">
                              <a:latin typeface="Cambria Math" panose="02040503050406030204" pitchFamily="18" charset="0"/>
                            </a:rPr>
                            <m:t>−1</m:t>
                          </m:r>
                        </m:sub>
                        <m:sup>
                          <m:r>
                            <a:rPr lang="en-US" altLang="zh-CN" sz="2800" i="1">
                              <a:latin typeface="Cambria Math" panose="02040503050406030204" pitchFamily="18" charset="0"/>
                            </a:rPr>
                            <m:t>𝑑</m:t>
                          </m:r>
                        </m:sup>
                      </m:sSubSup>
                      <m:r>
                        <a:rPr lang="en-US" altLang="zh-CN" sz="2800" i="1">
                          <a:latin typeface="Cambria Math" panose="02040503050406030204" pitchFamily="18" charset="0"/>
                        </a:rPr>
                        <m:t>+</m:t>
                      </m:r>
                      <m:r>
                        <a:rPr lang="en-US" altLang="zh-CN" sz="2800" i="1">
                          <a:latin typeface="Cambria Math" panose="02040503050406030204" pitchFamily="18" charset="0"/>
                        </a:rPr>
                        <m:t>𝜂</m:t>
                      </m:r>
                      <m:r>
                        <a:rPr lang="en-US" altLang="zh-CN" sz="2800" b="1">
                          <a:latin typeface="Cambria Math" panose="02040503050406030204" pitchFamily="18" charset="0"/>
                        </a:rPr>
                        <m:t>𝐘</m:t>
                      </m:r>
                      <m:r>
                        <a:rPr lang="en-US" altLang="zh-CN" sz="2800" i="1">
                          <a:latin typeface="Cambria Math" panose="02040503050406030204" pitchFamily="18" charset="0"/>
                        </a:rPr>
                        <m:t>⊙</m:t>
                      </m:r>
                      <m:sSubSup>
                        <m:sSubSupPr>
                          <m:ctrlPr>
                            <a:rPr lang="en-US" altLang="zh-CN" sz="2800" i="1">
                              <a:latin typeface="Cambria Math" panose="02040503050406030204" pitchFamily="18" charset="0"/>
                            </a:rPr>
                          </m:ctrlPr>
                        </m:sSubSupPr>
                        <m:e>
                          <m:acc>
                            <m:accPr>
                              <m:chr m:val="̅"/>
                              <m:ctrlPr>
                                <a:rPr lang="en-US" altLang="zh-CN" sz="2800" b="1" i="1">
                                  <a:latin typeface="Cambria Math" panose="02040503050406030204" pitchFamily="18" charset="0"/>
                                </a:rPr>
                              </m:ctrlPr>
                            </m:accPr>
                            <m:e>
                              <m:r>
                                <a:rPr lang="en-US" altLang="zh-CN" sz="2800" b="1">
                                  <a:latin typeface="Cambria Math" panose="02040503050406030204" pitchFamily="18" charset="0"/>
                                </a:rPr>
                                <m:t>𝐗</m:t>
                              </m:r>
                            </m:e>
                          </m:acc>
                        </m:e>
                        <m:sub>
                          <m:r>
                            <a:rPr lang="en-US" altLang="zh-CN" sz="2800" i="1">
                              <a:latin typeface="Cambria Math" panose="02040503050406030204" pitchFamily="18" charset="0"/>
                            </a:rPr>
                            <m:t>𝑡</m:t>
                          </m:r>
                        </m:sub>
                        <m:sup>
                          <m:r>
                            <a:rPr lang="en-US" altLang="zh-CN" sz="2800" i="1">
                              <a:latin typeface="Cambria Math" panose="02040503050406030204" pitchFamily="18" charset="0"/>
                            </a:rPr>
                            <m:t>𝑑</m:t>
                          </m:r>
                        </m:sup>
                      </m:sSubSup>
                    </m:oMath>
                    <m:oMath xmlns:m="http://schemas.openxmlformats.org/officeDocument/2006/math">
                      <m:sSubSup>
                        <m:sSubSupPr>
                          <m:ctrlPr>
                            <a:rPr lang="en-US" altLang="zh-CN" sz="2800" i="1">
                              <a:latin typeface="Cambria Math" panose="02040503050406030204" pitchFamily="18" charset="0"/>
                            </a:rPr>
                          </m:ctrlPr>
                        </m:sSubSupPr>
                        <m:e>
                          <m:r>
                            <a:rPr lang="en-US" altLang="zh-CN" sz="2800" b="1">
                              <a:latin typeface="Cambria Math" panose="02040503050406030204" pitchFamily="18" charset="0"/>
                            </a:rPr>
                            <m:t>𝐁</m:t>
                          </m:r>
                        </m:e>
                        <m:sub>
                          <m:r>
                            <a:rPr lang="en-US" altLang="zh-CN" sz="2800" i="1">
                              <a:latin typeface="Cambria Math" panose="02040503050406030204" pitchFamily="18" charset="0"/>
                            </a:rPr>
                            <m:t>𝑡</m:t>
                          </m:r>
                        </m:sub>
                        <m:sup>
                          <m:r>
                            <a:rPr lang="en-US" altLang="zh-CN" sz="2800" i="1">
                              <a:latin typeface="Cambria Math" panose="02040503050406030204" pitchFamily="18" charset="0"/>
                            </a:rPr>
                            <m:t>𝑑</m:t>
                          </m:r>
                        </m:sup>
                      </m:sSubSup>
                      <m:r>
                        <a:rPr lang="en-US" altLang="zh-CN" sz="2800" i="1">
                          <a:latin typeface="Cambria Math" panose="02040503050406030204" pitchFamily="18" charset="0"/>
                        </a:rPr>
                        <m:t>=</m:t>
                      </m:r>
                      <m:d>
                        <m:dPr>
                          <m:ctrlPr>
                            <a:rPr lang="en-US" altLang="zh-CN" sz="2800" i="1">
                              <a:latin typeface="Cambria Math" panose="02040503050406030204" pitchFamily="18" charset="0"/>
                            </a:rPr>
                          </m:ctrlPr>
                        </m:dPr>
                        <m:e>
                          <m:r>
                            <a:rPr lang="en-US" altLang="zh-CN" sz="2800" i="1">
                              <a:latin typeface="Cambria Math" panose="02040503050406030204" pitchFamily="18" charset="0"/>
                            </a:rPr>
                            <m:t>1−</m:t>
                          </m:r>
                          <m:r>
                            <a:rPr lang="en-US" altLang="zh-CN" sz="2800" i="1">
                              <a:latin typeface="Cambria Math" panose="02040503050406030204" pitchFamily="18" charset="0"/>
                            </a:rPr>
                            <m:t>𝜂</m:t>
                          </m:r>
                        </m:e>
                      </m:d>
                      <m:sSubSup>
                        <m:sSubSupPr>
                          <m:ctrlPr>
                            <a:rPr lang="en-US" altLang="zh-CN" sz="2800" i="1">
                              <a:latin typeface="Cambria Math" panose="02040503050406030204" pitchFamily="18" charset="0"/>
                            </a:rPr>
                          </m:ctrlPr>
                        </m:sSubSupPr>
                        <m:e>
                          <m:r>
                            <a:rPr lang="en-US" altLang="zh-CN" sz="2800" b="1">
                              <a:latin typeface="Cambria Math" panose="02040503050406030204" pitchFamily="18" charset="0"/>
                            </a:rPr>
                            <m:t>𝐁</m:t>
                          </m:r>
                        </m:e>
                        <m:sub>
                          <m:r>
                            <a:rPr lang="en-US" altLang="zh-CN" sz="2800" i="1">
                              <a:latin typeface="Cambria Math" panose="02040503050406030204" pitchFamily="18" charset="0"/>
                            </a:rPr>
                            <m:t>𝑡</m:t>
                          </m:r>
                          <m:r>
                            <a:rPr lang="en-US" altLang="zh-CN" sz="2800" i="1">
                              <a:latin typeface="Cambria Math" panose="02040503050406030204" pitchFamily="18" charset="0"/>
                            </a:rPr>
                            <m:t>−1</m:t>
                          </m:r>
                        </m:sub>
                        <m:sup>
                          <m:r>
                            <a:rPr lang="en-US" altLang="zh-CN" sz="2800" i="1">
                              <a:latin typeface="Cambria Math" panose="02040503050406030204" pitchFamily="18" charset="0"/>
                            </a:rPr>
                            <m:t>𝑑</m:t>
                          </m:r>
                        </m:sup>
                      </m:sSubSup>
                      <m:r>
                        <a:rPr lang="en-US" altLang="zh-CN" sz="2800" i="1">
                          <a:latin typeface="Cambria Math" panose="02040503050406030204" pitchFamily="18" charset="0"/>
                        </a:rPr>
                        <m:t>+</m:t>
                      </m:r>
                      <m:r>
                        <a:rPr lang="en-US" altLang="zh-CN" sz="2800" i="1">
                          <a:latin typeface="Cambria Math" panose="02040503050406030204" pitchFamily="18" charset="0"/>
                        </a:rPr>
                        <m:t>𝜂</m:t>
                      </m:r>
                      <m:nary>
                        <m:naryPr>
                          <m:chr m:val="∑"/>
                          <m:ctrlPr>
                            <a:rPr lang="en-US" altLang="zh-CN" sz="2800" i="1">
                              <a:latin typeface="Cambria Math" panose="02040503050406030204" pitchFamily="18" charset="0"/>
                            </a:rPr>
                          </m:ctrlPr>
                        </m:naryPr>
                        <m:sub>
                          <m:r>
                            <a:rPr lang="en-US" altLang="zh-CN" sz="2800" i="1">
                              <a:latin typeface="Cambria Math" panose="02040503050406030204" pitchFamily="18" charset="0"/>
                            </a:rPr>
                            <m:t>𝑖</m:t>
                          </m:r>
                          <m:r>
                            <a:rPr lang="en-US" altLang="zh-CN" sz="2800" i="1">
                              <a:latin typeface="Cambria Math" panose="02040503050406030204" pitchFamily="18" charset="0"/>
                            </a:rPr>
                            <m:t>=1</m:t>
                          </m:r>
                        </m:sub>
                        <m:sup>
                          <m:r>
                            <a:rPr lang="en-US" altLang="zh-CN" sz="2800" i="1">
                              <a:latin typeface="Cambria Math" panose="02040503050406030204" pitchFamily="18" charset="0"/>
                            </a:rPr>
                            <m:t>𝐷</m:t>
                          </m:r>
                        </m:sup>
                        <m:e>
                          <m:sSubSup>
                            <m:sSubSupPr>
                              <m:ctrlPr>
                                <a:rPr lang="en-US" altLang="zh-CN" sz="2800" i="1">
                                  <a:latin typeface="Cambria Math" panose="02040503050406030204" pitchFamily="18" charset="0"/>
                                </a:rPr>
                              </m:ctrlPr>
                            </m:sSubSupPr>
                            <m:e>
                              <m:r>
                                <a:rPr lang="en-US" altLang="zh-CN" sz="2800" b="1">
                                  <a:latin typeface="Cambria Math" panose="02040503050406030204" pitchFamily="18" charset="0"/>
                                </a:rPr>
                                <m:t>𝐗</m:t>
                              </m:r>
                            </m:e>
                            <m:sub>
                              <m:r>
                                <a:rPr lang="en-US" altLang="zh-CN" sz="2800" i="1">
                                  <a:latin typeface="Cambria Math" panose="02040503050406030204" pitchFamily="18" charset="0"/>
                                </a:rPr>
                                <m:t>𝑡</m:t>
                              </m:r>
                            </m:sub>
                            <m:sup>
                              <m:r>
                                <a:rPr lang="en-US" altLang="zh-CN" sz="2800" i="1">
                                  <a:latin typeface="Cambria Math" panose="02040503050406030204" pitchFamily="18" charset="0"/>
                                </a:rPr>
                                <m:t>𝑖</m:t>
                              </m:r>
                            </m:sup>
                          </m:sSubSup>
                          <m:r>
                            <a:rPr lang="en-US" altLang="zh-CN" sz="2800" i="1">
                              <a:latin typeface="Cambria Math" panose="02040503050406030204" pitchFamily="18" charset="0"/>
                            </a:rPr>
                            <m:t>⊙</m:t>
                          </m:r>
                          <m:sSubSup>
                            <m:sSubSupPr>
                              <m:ctrlPr>
                                <a:rPr lang="en-US" altLang="zh-CN" sz="2800" i="1">
                                  <a:latin typeface="Cambria Math" panose="02040503050406030204" pitchFamily="18" charset="0"/>
                                </a:rPr>
                              </m:ctrlPr>
                            </m:sSubSupPr>
                            <m:e>
                              <m:acc>
                                <m:accPr>
                                  <m:chr m:val="̅"/>
                                  <m:ctrlPr>
                                    <a:rPr lang="en-US" altLang="zh-CN" sz="2800" b="1" i="1">
                                      <a:latin typeface="Cambria Math" panose="02040503050406030204" pitchFamily="18" charset="0"/>
                                    </a:rPr>
                                  </m:ctrlPr>
                                </m:accPr>
                                <m:e>
                                  <m:r>
                                    <a:rPr lang="en-US" altLang="zh-CN" sz="2800" b="1">
                                      <a:latin typeface="Cambria Math" panose="02040503050406030204" pitchFamily="18" charset="0"/>
                                    </a:rPr>
                                    <m:t>𝐗</m:t>
                                  </m:r>
                                </m:e>
                              </m:acc>
                            </m:e>
                            <m:sub>
                              <m:r>
                                <a:rPr lang="en-US" altLang="zh-CN" sz="2800" i="1">
                                  <a:latin typeface="Cambria Math" panose="02040503050406030204" pitchFamily="18" charset="0"/>
                                </a:rPr>
                                <m:t>𝑡</m:t>
                              </m:r>
                            </m:sub>
                            <m:sup>
                              <m:r>
                                <a:rPr lang="en-US" altLang="zh-CN" sz="2800" i="1">
                                  <a:latin typeface="Cambria Math" panose="02040503050406030204" pitchFamily="18" charset="0"/>
                                </a:rPr>
                                <m:t>𝑖</m:t>
                              </m:r>
                            </m:sup>
                          </m:sSubSup>
                        </m:e>
                      </m:nary>
                    </m:oMath>
                    <m:oMath xmlns:m="http://schemas.openxmlformats.org/officeDocument/2006/math">
                      <m:sSubSup>
                        <m:sSubSupPr>
                          <m:ctrlPr>
                            <a:rPr lang="en-US" altLang="zh-CN" sz="2800" i="1">
                              <a:latin typeface="Cambria Math" panose="02040503050406030204" pitchFamily="18" charset="0"/>
                            </a:rPr>
                          </m:ctrlPr>
                        </m:sSubSupPr>
                        <m:e>
                          <m:r>
                            <a:rPr lang="en-US" altLang="zh-CN" sz="2800" b="1">
                              <a:latin typeface="Cambria Math" panose="02040503050406030204" pitchFamily="18" charset="0"/>
                            </a:rPr>
                            <m:t>𝐖</m:t>
                          </m:r>
                        </m:e>
                        <m:sub>
                          <m:r>
                            <a:rPr lang="en-US" altLang="zh-CN" sz="2800" i="1">
                              <a:latin typeface="Cambria Math" panose="02040503050406030204" pitchFamily="18" charset="0"/>
                            </a:rPr>
                            <m:t>𝑡</m:t>
                          </m:r>
                        </m:sub>
                        <m:sup>
                          <m:r>
                            <a:rPr lang="en-US" altLang="zh-CN" sz="2800" i="1">
                              <a:latin typeface="Cambria Math" panose="02040503050406030204" pitchFamily="18" charset="0"/>
                            </a:rPr>
                            <m:t>𝑑</m:t>
                          </m:r>
                        </m:sup>
                      </m:sSubSup>
                      <m:r>
                        <a:rPr lang="en-US" altLang="zh-CN" sz="2800" i="1">
                          <a:latin typeface="Cambria Math" panose="02040503050406030204" pitchFamily="18" charset="0"/>
                        </a:rPr>
                        <m:t>=</m:t>
                      </m:r>
                      <m:f>
                        <m:fPr>
                          <m:ctrlPr>
                            <a:rPr lang="en-US" altLang="zh-CN" sz="2800" i="1">
                              <a:latin typeface="Cambria Math" panose="02040503050406030204" pitchFamily="18" charset="0"/>
                            </a:rPr>
                          </m:ctrlPr>
                        </m:fPr>
                        <m:num>
                          <m:sSubSup>
                            <m:sSubSupPr>
                              <m:ctrlPr>
                                <a:rPr lang="en-US" altLang="zh-CN" sz="2800" i="1">
                                  <a:latin typeface="Cambria Math" panose="02040503050406030204" pitchFamily="18" charset="0"/>
                                </a:rPr>
                              </m:ctrlPr>
                            </m:sSubSupPr>
                            <m:e>
                              <m:r>
                                <a:rPr lang="en-US" altLang="zh-CN" sz="2800" b="1">
                                  <a:latin typeface="Cambria Math" panose="02040503050406030204" pitchFamily="18" charset="0"/>
                                </a:rPr>
                                <m:t>𝐀</m:t>
                              </m:r>
                            </m:e>
                            <m:sub>
                              <m:r>
                                <a:rPr lang="en-US" altLang="zh-CN" sz="2800" i="1">
                                  <a:latin typeface="Cambria Math" panose="02040503050406030204" pitchFamily="18" charset="0"/>
                                </a:rPr>
                                <m:t>𝑡</m:t>
                              </m:r>
                            </m:sub>
                            <m:sup>
                              <m:r>
                                <a:rPr lang="en-US" altLang="zh-CN" sz="2800" i="1">
                                  <a:latin typeface="Cambria Math" panose="02040503050406030204" pitchFamily="18" charset="0"/>
                                </a:rPr>
                                <m:t>𝑑</m:t>
                              </m:r>
                            </m:sup>
                          </m:sSubSup>
                        </m:num>
                        <m:den>
                          <m:sSubSup>
                            <m:sSubSupPr>
                              <m:ctrlPr>
                                <a:rPr lang="en-US" altLang="zh-CN" sz="2800" i="1">
                                  <a:latin typeface="Cambria Math" panose="02040503050406030204" pitchFamily="18" charset="0"/>
                                </a:rPr>
                              </m:ctrlPr>
                            </m:sSubSupPr>
                            <m:e>
                              <m:r>
                                <a:rPr lang="en-US" altLang="zh-CN" sz="2800" b="1">
                                  <a:latin typeface="Cambria Math" panose="02040503050406030204" pitchFamily="18" charset="0"/>
                                </a:rPr>
                                <m:t>𝐁</m:t>
                              </m:r>
                            </m:e>
                            <m:sub>
                              <m:r>
                                <a:rPr lang="en-US" altLang="zh-CN" sz="2800" i="1">
                                  <a:latin typeface="Cambria Math" panose="02040503050406030204" pitchFamily="18" charset="0"/>
                                </a:rPr>
                                <m:t>𝑡</m:t>
                              </m:r>
                            </m:sub>
                            <m:sup>
                              <m:r>
                                <a:rPr lang="en-US" altLang="zh-CN" sz="2800" i="1">
                                  <a:latin typeface="Cambria Math" panose="02040503050406030204" pitchFamily="18" charset="0"/>
                                </a:rPr>
                                <m:t>𝑑</m:t>
                              </m:r>
                            </m:sup>
                          </m:sSubSup>
                          <m:r>
                            <a:rPr lang="en-US" altLang="zh-CN" sz="2800" i="1">
                              <a:latin typeface="Cambria Math" panose="02040503050406030204" pitchFamily="18" charset="0"/>
                            </a:rPr>
                            <m:t>+</m:t>
                          </m:r>
                          <m:r>
                            <a:rPr lang="en-US" altLang="zh-CN" sz="2800" i="1">
                              <a:latin typeface="Cambria Math" panose="02040503050406030204" pitchFamily="18" charset="0"/>
                            </a:rPr>
                            <m:t>𝜆</m:t>
                          </m:r>
                        </m:den>
                      </m:f>
                    </m:oMath>
                  </m:oMathPara>
                </a14:m>
                <a:endParaRPr lang="en-US" altLang="zh-CN" sz="2800" dirty="0"/>
              </a:p>
              <a:p>
                <a:pPr marL="0" indent="0">
                  <a:buNone/>
                </a:pPr>
                <a:endParaRPr lang="en-US" altLang="zh-CN" sz="2800" dirty="0"/>
              </a:p>
            </p:txBody>
          </p:sp>
        </mc:Choice>
        <mc:Fallback xmlns="">
          <p:sp>
            <p:nvSpPr>
              <p:cNvPr id="7" name="Content Placeholder 6"/>
              <p:cNvSpPr>
                <a:spLocks noGrp="1" noRot="1" noChangeAspect="1" noMove="1" noResize="1" noEditPoints="1" noAdjustHandles="1" noChangeArrowheads="1" noChangeShapeType="1" noTextEdit="1"/>
              </p:cNvSpPr>
              <p:nvPr>
                <p:ph idx="1"/>
              </p:nvPr>
            </p:nvSpPr>
            <p:spPr>
              <a:blipFill>
                <a:blip r:embed="rId2"/>
                <a:stretch>
                  <a:fillRect l="-1325" t="-494" r="-1913"/>
                </a:stretch>
              </a:blipFill>
            </p:spPr>
            <p:txBody>
              <a:bodyPr/>
              <a:lstStyle/>
              <a:p>
                <a:r>
                  <a:rPr lang="zh-CN" altLang="en-US">
                    <a:noFill/>
                  </a:rPr>
                  <a:t> </a:t>
                </a:r>
              </a:p>
            </p:txBody>
          </p:sp>
        </mc:Fallback>
      </mc:AlternateContent>
      <p:sp>
        <p:nvSpPr>
          <p:cNvPr id="3" name="日期占位符 2">
            <a:extLst>
              <a:ext uri="{FF2B5EF4-FFF2-40B4-BE49-F238E27FC236}">
                <a16:creationId xmlns:a16="http://schemas.microsoft.com/office/drawing/2014/main" id="{D2418F51-CF71-40C5-B402-7519F9A3A3FF}"/>
              </a:ext>
            </a:extLst>
          </p:cNvPr>
          <p:cNvSpPr>
            <a:spLocks noGrp="1"/>
          </p:cNvSpPr>
          <p:nvPr>
            <p:ph type="dt" sz="half" idx="10"/>
          </p:nvPr>
        </p:nvSpPr>
        <p:spPr/>
        <p:txBody>
          <a:bodyPr/>
          <a:lstStyle/>
          <a:p>
            <a:fld id="{D3ABA46F-F585-D742-8713-E3DBA2333D0E}" type="datetime1">
              <a:rPr lang="en-AU" altLang="zh-CN" smtClean="0"/>
              <a:t>15/04/2019</a:t>
            </a:fld>
            <a:endParaRPr lang="en-US" dirty="0"/>
          </a:p>
        </p:txBody>
      </p:sp>
      <p:sp>
        <p:nvSpPr>
          <p:cNvPr id="4" name="页脚占位符 3">
            <a:extLst>
              <a:ext uri="{FF2B5EF4-FFF2-40B4-BE49-F238E27FC236}">
                <a16:creationId xmlns:a16="http://schemas.microsoft.com/office/drawing/2014/main" id="{FDB30483-786A-49DE-931F-2003E8FAE861}"/>
              </a:ext>
            </a:extLst>
          </p:cNvPr>
          <p:cNvSpPr>
            <a:spLocks noGrp="1"/>
          </p:cNvSpPr>
          <p:nvPr>
            <p:ph type="ftr" sz="quarter" idx="11"/>
          </p:nvPr>
        </p:nvSpPr>
        <p:spPr/>
        <p:txBody>
          <a:bodyPr/>
          <a:lstStyle/>
          <a:p>
            <a:r>
              <a:rPr lang="zh-CN" altLang="en-US"/>
              <a:t>上海交通大学人工智能研究院</a:t>
            </a:r>
            <a:endParaRPr lang="en-US" dirty="0"/>
          </a:p>
        </p:txBody>
      </p:sp>
      <p:sp>
        <p:nvSpPr>
          <p:cNvPr id="5" name="灯片编号占位符 4">
            <a:extLst>
              <a:ext uri="{FF2B5EF4-FFF2-40B4-BE49-F238E27FC236}">
                <a16:creationId xmlns:a16="http://schemas.microsoft.com/office/drawing/2014/main" id="{860DAB70-2E40-4862-9D37-7D9967846628}"/>
              </a:ext>
            </a:extLst>
          </p:cNvPr>
          <p:cNvSpPr>
            <a:spLocks noGrp="1"/>
          </p:cNvSpPr>
          <p:nvPr>
            <p:ph type="sldNum" sz="quarter" idx="12"/>
          </p:nvPr>
        </p:nvSpPr>
        <p:spPr/>
        <p:txBody>
          <a:bodyPr/>
          <a:lstStyle/>
          <a:p>
            <a:fld id="{B75D218E-6EF2-4582-B6A3-CE467C14555D}" type="slidenum">
              <a:rPr lang="en-US" smtClean="0"/>
              <a:t>25</a:t>
            </a:fld>
            <a:endParaRPr lang="en-US" dirty="0"/>
          </a:p>
        </p:txBody>
      </p:sp>
    </p:spTree>
    <p:extLst>
      <p:ext uri="{BB962C8B-B14F-4D97-AF65-F5344CB8AC3E}">
        <p14:creationId xmlns:p14="http://schemas.microsoft.com/office/powerpoint/2010/main" val="3606612694"/>
      </p:ext>
    </p:extLst>
  </p:cSld>
  <p:clrMapOvr>
    <a:masterClrMapping/>
  </p:clrMapOvr>
  <mc:AlternateContent xmlns:mc="http://schemas.openxmlformats.org/markup-compatibility/2006" xmlns:p14="http://schemas.microsoft.com/office/powerpoint/2010/main">
    <mc:Choice Requires="p14">
      <p:transition spd="slow" p14:dur="2000" advTm="656"/>
    </mc:Choice>
    <mc:Fallback xmlns="">
      <p:transition spd="slow" advTm="65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9882B-51D0-8947-9141-F70C56DF0029}"/>
              </a:ext>
            </a:extLst>
          </p:cNvPr>
          <p:cNvSpPr>
            <a:spLocks noGrp="1"/>
          </p:cNvSpPr>
          <p:nvPr>
            <p:ph type="title"/>
          </p:nvPr>
        </p:nvSpPr>
        <p:spPr/>
        <p:txBody>
          <a:bodyPr/>
          <a:lstStyle/>
          <a:p>
            <a:r>
              <a:rPr lang="en-US" dirty="0"/>
              <a:t>Results on OTB 2013</a:t>
            </a:r>
          </a:p>
        </p:txBody>
      </p:sp>
      <p:pic>
        <p:nvPicPr>
          <p:cNvPr id="8" name="Content Placeholder 7">
            <a:extLst>
              <a:ext uri="{FF2B5EF4-FFF2-40B4-BE49-F238E27FC236}">
                <a16:creationId xmlns:a16="http://schemas.microsoft.com/office/drawing/2014/main" id="{20FA6D61-7583-374A-BF9D-5A802E15CED1}"/>
              </a:ext>
            </a:extLst>
          </p:cNvPr>
          <p:cNvPicPr>
            <a:picLocks noGrp="1" noChangeAspect="1"/>
          </p:cNvPicPr>
          <p:nvPr>
            <p:ph idx="1"/>
          </p:nvPr>
        </p:nvPicPr>
        <p:blipFill>
          <a:blip r:embed="rId2"/>
          <a:stretch>
            <a:fillRect/>
          </a:stretch>
        </p:blipFill>
        <p:spPr>
          <a:xfrm>
            <a:off x="482520" y="1295400"/>
            <a:ext cx="8347822" cy="4784616"/>
          </a:xfrm>
          <a:prstGeom prst="rect">
            <a:avLst/>
          </a:prstGeom>
        </p:spPr>
      </p:pic>
      <p:sp>
        <p:nvSpPr>
          <p:cNvPr id="3" name="日期占位符 2">
            <a:extLst>
              <a:ext uri="{FF2B5EF4-FFF2-40B4-BE49-F238E27FC236}">
                <a16:creationId xmlns:a16="http://schemas.microsoft.com/office/drawing/2014/main" id="{79001102-5AFB-4794-810F-9D50D0E8DEF6}"/>
              </a:ext>
            </a:extLst>
          </p:cNvPr>
          <p:cNvSpPr>
            <a:spLocks noGrp="1"/>
          </p:cNvSpPr>
          <p:nvPr>
            <p:ph type="dt" sz="half" idx="10"/>
          </p:nvPr>
        </p:nvSpPr>
        <p:spPr/>
        <p:txBody>
          <a:bodyPr/>
          <a:lstStyle/>
          <a:p>
            <a:fld id="{204B4CF7-B41C-334B-9363-E86DE891EEA0}" type="datetime1">
              <a:rPr lang="en-AU" altLang="zh-CN" smtClean="0"/>
              <a:t>15/04/2019</a:t>
            </a:fld>
            <a:endParaRPr lang="en-US" dirty="0"/>
          </a:p>
        </p:txBody>
      </p:sp>
      <p:sp>
        <p:nvSpPr>
          <p:cNvPr id="4" name="页脚占位符 3">
            <a:extLst>
              <a:ext uri="{FF2B5EF4-FFF2-40B4-BE49-F238E27FC236}">
                <a16:creationId xmlns:a16="http://schemas.microsoft.com/office/drawing/2014/main" id="{467BF9CA-8F45-4D03-A6DB-045AFB172D4B}"/>
              </a:ext>
            </a:extLst>
          </p:cNvPr>
          <p:cNvSpPr>
            <a:spLocks noGrp="1"/>
          </p:cNvSpPr>
          <p:nvPr>
            <p:ph type="ftr" sz="quarter" idx="11"/>
          </p:nvPr>
        </p:nvSpPr>
        <p:spPr/>
        <p:txBody>
          <a:bodyPr/>
          <a:lstStyle/>
          <a:p>
            <a:r>
              <a:rPr lang="zh-CN" altLang="en-US"/>
              <a:t>上海交通大学人工智能研究院</a:t>
            </a:r>
            <a:endParaRPr lang="en-US" dirty="0"/>
          </a:p>
        </p:txBody>
      </p:sp>
      <p:sp>
        <p:nvSpPr>
          <p:cNvPr id="5" name="灯片编号占位符 4">
            <a:extLst>
              <a:ext uri="{FF2B5EF4-FFF2-40B4-BE49-F238E27FC236}">
                <a16:creationId xmlns:a16="http://schemas.microsoft.com/office/drawing/2014/main" id="{F8BA392A-BC51-4C20-A349-CB0C3F26553D}"/>
              </a:ext>
            </a:extLst>
          </p:cNvPr>
          <p:cNvSpPr>
            <a:spLocks noGrp="1"/>
          </p:cNvSpPr>
          <p:nvPr>
            <p:ph type="sldNum" sz="quarter" idx="12"/>
          </p:nvPr>
        </p:nvSpPr>
        <p:spPr/>
        <p:txBody>
          <a:bodyPr/>
          <a:lstStyle/>
          <a:p>
            <a:fld id="{B75D218E-6EF2-4582-B6A3-CE467C14555D}" type="slidenum">
              <a:rPr lang="en-US" smtClean="0"/>
              <a:t>26</a:t>
            </a:fld>
            <a:endParaRPr lang="en-US" dirty="0"/>
          </a:p>
        </p:txBody>
      </p:sp>
    </p:spTree>
    <p:extLst>
      <p:ext uri="{BB962C8B-B14F-4D97-AF65-F5344CB8AC3E}">
        <p14:creationId xmlns:p14="http://schemas.microsoft.com/office/powerpoint/2010/main" val="17234106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6ED65-6451-D14F-A081-5980937EFD60}"/>
              </a:ext>
            </a:extLst>
          </p:cNvPr>
          <p:cNvSpPr>
            <a:spLocks noGrp="1"/>
          </p:cNvSpPr>
          <p:nvPr>
            <p:ph type="title"/>
          </p:nvPr>
        </p:nvSpPr>
        <p:spPr/>
        <p:txBody>
          <a:bodyPr>
            <a:normAutofit/>
          </a:bodyPr>
          <a:lstStyle/>
          <a:p>
            <a:r>
              <a:rPr lang="en-US" dirty="0"/>
              <a:t>Results on OTB 2015</a:t>
            </a:r>
          </a:p>
        </p:txBody>
      </p:sp>
      <p:pic>
        <p:nvPicPr>
          <p:cNvPr id="7" name="Content Placeholder 6">
            <a:extLst>
              <a:ext uri="{FF2B5EF4-FFF2-40B4-BE49-F238E27FC236}">
                <a16:creationId xmlns:a16="http://schemas.microsoft.com/office/drawing/2014/main" id="{4C142818-65F4-4C4F-8EC6-32E4F1B372F6}"/>
              </a:ext>
            </a:extLst>
          </p:cNvPr>
          <p:cNvPicPr>
            <a:picLocks noGrp="1" noChangeAspect="1"/>
          </p:cNvPicPr>
          <p:nvPr>
            <p:ph idx="1"/>
          </p:nvPr>
        </p:nvPicPr>
        <p:blipFill>
          <a:blip r:embed="rId2"/>
          <a:stretch>
            <a:fillRect/>
          </a:stretch>
        </p:blipFill>
        <p:spPr>
          <a:xfrm>
            <a:off x="245393" y="1171575"/>
            <a:ext cx="8653213" cy="4891772"/>
          </a:xfrm>
          <a:prstGeom prst="rect">
            <a:avLst/>
          </a:prstGeom>
        </p:spPr>
      </p:pic>
      <p:sp>
        <p:nvSpPr>
          <p:cNvPr id="3" name="日期占位符 2">
            <a:extLst>
              <a:ext uri="{FF2B5EF4-FFF2-40B4-BE49-F238E27FC236}">
                <a16:creationId xmlns:a16="http://schemas.microsoft.com/office/drawing/2014/main" id="{79B6BD10-C188-47B5-AD96-98612676635C}"/>
              </a:ext>
            </a:extLst>
          </p:cNvPr>
          <p:cNvSpPr>
            <a:spLocks noGrp="1"/>
          </p:cNvSpPr>
          <p:nvPr>
            <p:ph type="dt" sz="half" idx="10"/>
          </p:nvPr>
        </p:nvSpPr>
        <p:spPr/>
        <p:txBody>
          <a:bodyPr/>
          <a:lstStyle/>
          <a:p>
            <a:fld id="{1DE9C0E6-D295-B345-9BAC-BC4B39044FE0}" type="datetime1">
              <a:rPr lang="en-AU" altLang="zh-CN" smtClean="0"/>
              <a:t>15/04/2019</a:t>
            </a:fld>
            <a:endParaRPr lang="en-US" dirty="0"/>
          </a:p>
        </p:txBody>
      </p:sp>
      <p:sp>
        <p:nvSpPr>
          <p:cNvPr id="4" name="页脚占位符 3">
            <a:extLst>
              <a:ext uri="{FF2B5EF4-FFF2-40B4-BE49-F238E27FC236}">
                <a16:creationId xmlns:a16="http://schemas.microsoft.com/office/drawing/2014/main" id="{9F6EBA87-4B69-4BE4-9A88-BFB2179C9079}"/>
              </a:ext>
            </a:extLst>
          </p:cNvPr>
          <p:cNvSpPr>
            <a:spLocks noGrp="1"/>
          </p:cNvSpPr>
          <p:nvPr>
            <p:ph type="ftr" sz="quarter" idx="11"/>
          </p:nvPr>
        </p:nvSpPr>
        <p:spPr/>
        <p:txBody>
          <a:bodyPr/>
          <a:lstStyle/>
          <a:p>
            <a:r>
              <a:rPr lang="zh-CN" altLang="en-US"/>
              <a:t>上海交通大学人工智能研究院</a:t>
            </a:r>
            <a:endParaRPr lang="en-US" dirty="0"/>
          </a:p>
        </p:txBody>
      </p:sp>
      <p:sp>
        <p:nvSpPr>
          <p:cNvPr id="5" name="灯片编号占位符 4">
            <a:extLst>
              <a:ext uri="{FF2B5EF4-FFF2-40B4-BE49-F238E27FC236}">
                <a16:creationId xmlns:a16="http://schemas.microsoft.com/office/drawing/2014/main" id="{B42095EE-C1A2-4690-B303-5CD19A99FC68}"/>
              </a:ext>
            </a:extLst>
          </p:cNvPr>
          <p:cNvSpPr>
            <a:spLocks noGrp="1"/>
          </p:cNvSpPr>
          <p:nvPr>
            <p:ph type="sldNum" sz="quarter" idx="12"/>
          </p:nvPr>
        </p:nvSpPr>
        <p:spPr/>
        <p:txBody>
          <a:bodyPr/>
          <a:lstStyle/>
          <a:p>
            <a:fld id="{B75D218E-6EF2-4582-B6A3-CE467C14555D}" type="slidenum">
              <a:rPr lang="en-US" smtClean="0"/>
              <a:t>27</a:t>
            </a:fld>
            <a:endParaRPr lang="en-US" dirty="0"/>
          </a:p>
        </p:txBody>
      </p:sp>
    </p:spTree>
    <p:extLst>
      <p:ext uri="{BB962C8B-B14F-4D97-AF65-F5344CB8AC3E}">
        <p14:creationId xmlns:p14="http://schemas.microsoft.com/office/powerpoint/2010/main" val="35476658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C81BB-8DFC-2841-96E7-032BFBCCDA34}"/>
              </a:ext>
            </a:extLst>
          </p:cNvPr>
          <p:cNvSpPr>
            <a:spLocks noGrp="1"/>
          </p:cNvSpPr>
          <p:nvPr>
            <p:ph type="title"/>
          </p:nvPr>
        </p:nvSpPr>
        <p:spPr/>
        <p:txBody>
          <a:bodyPr/>
          <a:lstStyle/>
          <a:p>
            <a:r>
              <a:rPr lang="en-US" dirty="0"/>
              <a:t>Attribute Analysis</a:t>
            </a:r>
          </a:p>
        </p:txBody>
      </p:sp>
      <p:pic>
        <p:nvPicPr>
          <p:cNvPr id="7" name="Picture 4">
            <a:extLst>
              <a:ext uri="{FF2B5EF4-FFF2-40B4-BE49-F238E27FC236}">
                <a16:creationId xmlns:a16="http://schemas.microsoft.com/office/drawing/2014/main" id="{83A5395D-FE45-44ED-B1DA-4D55AB21443E}"/>
              </a:ext>
            </a:extLst>
          </p:cNvPr>
          <p:cNvPicPr>
            <a:picLocks noGrp="1" noChangeAspect="1"/>
          </p:cNvPicPr>
          <p:nvPr>
            <p:ph idx="1"/>
          </p:nvPr>
        </p:nvPicPr>
        <p:blipFill>
          <a:blip r:embed="rId2"/>
          <a:stretch>
            <a:fillRect/>
          </a:stretch>
        </p:blipFill>
        <p:spPr>
          <a:xfrm>
            <a:off x="1233472" y="1447800"/>
            <a:ext cx="6677055" cy="4284742"/>
          </a:xfrm>
          <a:prstGeom prst="rect">
            <a:avLst/>
          </a:prstGeom>
        </p:spPr>
      </p:pic>
      <p:sp>
        <p:nvSpPr>
          <p:cNvPr id="8" name="日期占位符 7">
            <a:extLst>
              <a:ext uri="{FF2B5EF4-FFF2-40B4-BE49-F238E27FC236}">
                <a16:creationId xmlns:a16="http://schemas.microsoft.com/office/drawing/2014/main" id="{1524B373-7219-496E-A292-857BE70F6DBD}"/>
              </a:ext>
            </a:extLst>
          </p:cNvPr>
          <p:cNvSpPr>
            <a:spLocks noGrp="1"/>
          </p:cNvSpPr>
          <p:nvPr>
            <p:ph type="dt" sz="half" idx="10"/>
          </p:nvPr>
        </p:nvSpPr>
        <p:spPr/>
        <p:txBody>
          <a:bodyPr/>
          <a:lstStyle/>
          <a:p>
            <a:fld id="{562CE30F-64C2-E84E-ABF0-5983FD7CE0F8}" type="datetime1">
              <a:rPr lang="en-AU" altLang="zh-CN" smtClean="0"/>
              <a:t>15/04/2019</a:t>
            </a:fld>
            <a:endParaRPr lang="en-US" dirty="0"/>
          </a:p>
        </p:txBody>
      </p:sp>
      <p:sp>
        <p:nvSpPr>
          <p:cNvPr id="9" name="页脚占位符 8">
            <a:extLst>
              <a:ext uri="{FF2B5EF4-FFF2-40B4-BE49-F238E27FC236}">
                <a16:creationId xmlns:a16="http://schemas.microsoft.com/office/drawing/2014/main" id="{4F575D36-AEDE-4D1C-829C-575A35D9BE8B}"/>
              </a:ext>
            </a:extLst>
          </p:cNvPr>
          <p:cNvSpPr>
            <a:spLocks noGrp="1"/>
          </p:cNvSpPr>
          <p:nvPr>
            <p:ph type="ftr" sz="quarter" idx="11"/>
          </p:nvPr>
        </p:nvSpPr>
        <p:spPr/>
        <p:txBody>
          <a:bodyPr/>
          <a:lstStyle/>
          <a:p>
            <a:r>
              <a:rPr lang="zh-CN" altLang="en-US"/>
              <a:t>上海交通大学人工智能研究院</a:t>
            </a:r>
            <a:endParaRPr lang="en-US" dirty="0"/>
          </a:p>
        </p:txBody>
      </p:sp>
      <p:sp>
        <p:nvSpPr>
          <p:cNvPr id="10" name="灯片编号占位符 9">
            <a:extLst>
              <a:ext uri="{FF2B5EF4-FFF2-40B4-BE49-F238E27FC236}">
                <a16:creationId xmlns:a16="http://schemas.microsoft.com/office/drawing/2014/main" id="{E2E13086-2549-47F8-8BE0-198792893AE4}"/>
              </a:ext>
            </a:extLst>
          </p:cNvPr>
          <p:cNvSpPr>
            <a:spLocks noGrp="1"/>
          </p:cNvSpPr>
          <p:nvPr>
            <p:ph type="sldNum" sz="quarter" idx="12"/>
          </p:nvPr>
        </p:nvSpPr>
        <p:spPr/>
        <p:txBody>
          <a:bodyPr/>
          <a:lstStyle/>
          <a:p>
            <a:fld id="{B75D218E-6EF2-4582-B6A3-CE467C14555D}" type="slidenum">
              <a:rPr lang="en-US" smtClean="0"/>
              <a:t>28</a:t>
            </a:fld>
            <a:endParaRPr lang="en-US" dirty="0"/>
          </a:p>
        </p:txBody>
      </p:sp>
    </p:spTree>
    <p:extLst>
      <p:ext uri="{BB962C8B-B14F-4D97-AF65-F5344CB8AC3E}">
        <p14:creationId xmlns:p14="http://schemas.microsoft.com/office/powerpoint/2010/main" val="32980027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0B6F7-A427-904C-B644-682C14461DAD}"/>
              </a:ext>
            </a:extLst>
          </p:cNvPr>
          <p:cNvSpPr>
            <a:spLocks noGrp="1"/>
          </p:cNvSpPr>
          <p:nvPr>
            <p:ph type="title"/>
          </p:nvPr>
        </p:nvSpPr>
        <p:spPr/>
        <p:txBody>
          <a:bodyPr/>
          <a:lstStyle/>
          <a:p>
            <a:r>
              <a:rPr lang="en-US" dirty="0"/>
              <a:t>Ablation Studies</a:t>
            </a:r>
          </a:p>
        </p:txBody>
      </p:sp>
      <p:pic>
        <p:nvPicPr>
          <p:cNvPr id="4" name="Content Placeholder 3">
            <a:extLst>
              <a:ext uri="{FF2B5EF4-FFF2-40B4-BE49-F238E27FC236}">
                <a16:creationId xmlns:a16="http://schemas.microsoft.com/office/drawing/2014/main" id="{564E1CE8-2063-8D40-A93B-3A93D046B5F8}"/>
              </a:ext>
            </a:extLst>
          </p:cNvPr>
          <p:cNvPicPr>
            <a:picLocks noGrp="1" noChangeAspect="1"/>
          </p:cNvPicPr>
          <p:nvPr>
            <p:ph idx="1"/>
          </p:nvPr>
        </p:nvPicPr>
        <p:blipFill rotWithShape="1">
          <a:blip r:embed="rId2"/>
          <a:srcRect t="3891" b="3113"/>
          <a:stretch/>
        </p:blipFill>
        <p:spPr>
          <a:xfrm>
            <a:off x="19068" y="1613577"/>
            <a:ext cx="9124932" cy="3764196"/>
          </a:xfrm>
          <a:prstGeom prst="rect">
            <a:avLst/>
          </a:prstGeom>
        </p:spPr>
      </p:pic>
      <p:sp>
        <p:nvSpPr>
          <p:cNvPr id="3" name="日期占位符 2">
            <a:extLst>
              <a:ext uri="{FF2B5EF4-FFF2-40B4-BE49-F238E27FC236}">
                <a16:creationId xmlns:a16="http://schemas.microsoft.com/office/drawing/2014/main" id="{B2536DD3-555A-4D5D-B4CB-B2009D93CF8F}"/>
              </a:ext>
            </a:extLst>
          </p:cNvPr>
          <p:cNvSpPr>
            <a:spLocks noGrp="1"/>
          </p:cNvSpPr>
          <p:nvPr>
            <p:ph type="dt" sz="half" idx="10"/>
          </p:nvPr>
        </p:nvSpPr>
        <p:spPr/>
        <p:txBody>
          <a:bodyPr/>
          <a:lstStyle/>
          <a:p>
            <a:fld id="{939B7EFB-1DD7-9742-BA47-10292C833326}" type="datetime1">
              <a:rPr lang="en-AU" altLang="zh-CN" smtClean="0"/>
              <a:t>15/04/2019</a:t>
            </a:fld>
            <a:endParaRPr lang="en-US" dirty="0"/>
          </a:p>
        </p:txBody>
      </p:sp>
      <p:sp>
        <p:nvSpPr>
          <p:cNvPr id="5" name="页脚占位符 4">
            <a:extLst>
              <a:ext uri="{FF2B5EF4-FFF2-40B4-BE49-F238E27FC236}">
                <a16:creationId xmlns:a16="http://schemas.microsoft.com/office/drawing/2014/main" id="{7C15AEF9-5C86-49E6-B1F3-D75EA0EF3B96}"/>
              </a:ext>
            </a:extLst>
          </p:cNvPr>
          <p:cNvSpPr>
            <a:spLocks noGrp="1"/>
          </p:cNvSpPr>
          <p:nvPr>
            <p:ph type="ftr" sz="quarter" idx="11"/>
          </p:nvPr>
        </p:nvSpPr>
        <p:spPr/>
        <p:txBody>
          <a:bodyPr/>
          <a:lstStyle/>
          <a:p>
            <a:r>
              <a:rPr lang="zh-CN" altLang="en-US"/>
              <a:t>上海交通大学人工智能研究院</a:t>
            </a:r>
            <a:endParaRPr lang="en-US" dirty="0"/>
          </a:p>
        </p:txBody>
      </p:sp>
      <p:sp>
        <p:nvSpPr>
          <p:cNvPr id="6" name="灯片编号占位符 5">
            <a:extLst>
              <a:ext uri="{FF2B5EF4-FFF2-40B4-BE49-F238E27FC236}">
                <a16:creationId xmlns:a16="http://schemas.microsoft.com/office/drawing/2014/main" id="{E6931EDF-0234-4001-B94E-3CBF26F8A011}"/>
              </a:ext>
            </a:extLst>
          </p:cNvPr>
          <p:cNvSpPr>
            <a:spLocks noGrp="1"/>
          </p:cNvSpPr>
          <p:nvPr>
            <p:ph type="sldNum" sz="quarter" idx="12"/>
          </p:nvPr>
        </p:nvSpPr>
        <p:spPr/>
        <p:txBody>
          <a:bodyPr/>
          <a:lstStyle/>
          <a:p>
            <a:fld id="{B75D218E-6EF2-4582-B6A3-CE467C14555D}" type="slidenum">
              <a:rPr lang="en-US" smtClean="0"/>
              <a:t>29</a:t>
            </a:fld>
            <a:endParaRPr lang="en-US" dirty="0"/>
          </a:p>
        </p:txBody>
      </p:sp>
    </p:spTree>
    <p:extLst>
      <p:ext uri="{BB962C8B-B14F-4D97-AF65-F5344CB8AC3E}">
        <p14:creationId xmlns:p14="http://schemas.microsoft.com/office/powerpoint/2010/main" val="24070159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9A1C9-FAAA-C547-9929-19002D6A66D6}"/>
              </a:ext>
            </a:extLst>
          </p:cNvPr>
          <p:cNvSpPr>
            <a:spLocks noGrp="1"/>
          </p:cNvSpPr>
          <p:nvPr>
            <p:ph type="title"/>
          </p:nvPr>
        </p:nvSpPr>
        <p:spPr/>
        <p:txBody>
          <a:bodyPr/>
          <a:lstStyle/>
          <a:p>
            <a:r>
              <a:rPr lang="en-US" dirty="0"/>
              <a:t>Feature Analysis</a:t>
            </a:r>
          </a:p>
        </p:txBody>
      </p:sp>
      <p:pic>
        <p:nvPicPr>
          <p:cNvPr id="4" name="Content Placeholder 3">
            <a:extLst>
              <a:ext uri="{FF2B5EF4-FFF2-40B4-BE49-F238E27FC236}">
                <a16:creationId xmlns:a16="http://schemas.microsoft.com/office/drawing/2014/main" id="{D16EB080-8792-364F-B3E7-2FB33D7C11BF}"/>
              </a:ext>
            </a:extLst>
          </p:cNvPr>
          <p:cNvPicPr>
            <a:picLocks noGrp="1" noChangeAspect="1"/>
          </p:cNvPicPr>
          <p:nvPr>
            <p:ph idx="1"/>
          </p:nvPr>
        </p:nvPicPr>
        <p:blipFill>
          <a:blip r:embed="rId2"/>
          <a:stretch>
            <a:fillRect/>
          </a:stretch>
        </p:blipFill>
        <p:spPr>
          <a:xfrm>
            <a:off x="66500" y="1469086"/>
            <a:ext cx="9077500" cy="3919828"/>
          </a:xfrm>
          <a:prstGeom prst="rect">
            <a:avLst/>
          </a:prstGeom>
        </p:spPr>
      </p:pic>
      <p:sp>
        <p:nvSpPr>
          <p:cNvPr id="3" name="日期占位符 2">
            <a:extLst>
              <a:ext uri="{FF2B5EF4-FFF2-40B4-BE49-F238E27FC236}">
                <a16:creationId xmlns:a16="http://schemas.microsoft.com/office/drawing/2014/main" id="{58B888DD-62D0-43A0-957B-4BFD9666622F}"/>
              </a:ext>
            </a:extLst>
          </p:cNvPr>
          <p:cNvSpPr>
            <a:spLocks noGrp="1"/>
          </p:cNvSpPr>
          <p:nvPr>
            <p:ph type="dt" sz="half" idx="10"/>
          </p:nvPr>
        </p:nvSpPr>
        <p:spPr/>
        <p:txBody>
          <a:bodyPr/>
          <a:lstStyle/>
          <a:p>
            <a:fld id="{0213852D-8063-7745-A234-FA44B7668350}" type="datetime1">
              <a:rPr lang="en-AU" altLang="zh-CN" smtClean="0"/>
              <a:t>15/04/2019</a:t>
            </a:fld>
            <a:endParaRPr lang="en-US" dirty="0"/>
          </a:p>
        </p:txBody>
      </p:sp>
      <p:sp>
        <p:nvSpPr>
          <p:cNvPr id="5" name="页脚占位符 4">
            <a:extLst>
              <a:ext uri="{FF2B5EF4-FFF2-40B4-BE49-F238E27FC236}">
                <a16:creationId xmlns:a16="http://schemas.microsoft.com/office/drawing/2014/main" id="{8B9374C6-D107-4B18-A326-44203824A800}"/>
              </a:ext>
            </a:extLst>
          </p:cNvPr>
          <p:cNvSpPr>
            <a:spLocks noGrp="1"/>
          </p:cNvSpPr>
          <p:nvPr>
            <p:ph type="ftr" sz="quarter" idx="11"/>
          </p:nvPr>
        </p:nvSpPr>
        <p:spPr/>
        <p:txBody>
          <a:bodyPr/>
          <a:lstStyle/>
          <a:p>
            <a:r>
              <a:rPr lang="zh-CN" altLang="en-US"/>
              <a:t>上海交通大学人工智能研究院</a:t>
            </a:r>
            <a:endParaRPr lang="en-US" dirty="0"/>
          </a:p>
        </p:txBody>
      </p:sp>
      <p:sp>
        <p:nvSpPr>
          <p:cNvPr id="6" name="灯片编号占位符 5">
            <a:extLst>
              <a:ext uri="{FF2B5EF4-FFF2-40B4-BE49-F238E27FC236}">
                <a16:creationId xmlns:a16="http://schemas.microsoft.com/office/drawing/2014/main" id="{4E6D02AB-4C01-4218-A48F-51F39BA75BA6}"/>
              </a:ext>
            </a:extLst>
          </p:cNvPr>
          <p:cNvSpPr>
            <a:spLocks noGrp="1"/>
          </p:cNvSpPr>
          <p:nvPr>
            <p:ph type="sldNum" sz="quarter" idx="12"/>
          </p:nvPr>
        </p:nvSpPr>
        <p:spPr/>
        <p:txBody>
          <a:bodyPr/>
          <a:lstStyle/>
          <a:p>
            <a:fld id="{B75D218E-6EF2-4582-B6A3-CE467C14555D}" type="slidenum">
              <a:rPr lang="en-US" smtClean="0"/>
              <a:t>30</a:t>
            </a:fld>
            <a:endParaRPr lang="en-US" dirty="0"/>
          </a:p>
        </p:txBody>
      </p:sp>
    </p:spTree>
    <p:extLst>
      <p:ext uri="{BB962C8B-B14F-4D97-AF65-F5344CB8AC3E}">
        <p14:creationId xmlns:p14="http://schemas.microsoft.com/office/powerpoint/2010/main" val="34153361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FF20C-201B-F143-84CD-DAAB54DA8ED1}"/>
              </a:ext>
            </a:extLst>
          </p:cNvPr>
          <p:cNvSpPr>
            <a:spLocks noGrp="1"/>
          </p:cNvSpPr>
          <p:nvPr>
            <p:ph type="title"/>
          </p:nvPr>
        </p:nvSpPr>
        <p:spPr/>
        <p:txBody>
          <a:bodyPr/>
          <a:lstStyle/>
          <a:p>
            <a:r>
              <a:rPr lang="en-US" dirty="0"/>
              <a:t>Visualization</a:t>
            </a:r>
          </a:p>
        </p:txBody>
      </p:sp>
      <p:pic>
        <p:nvPicPr>
          <p:cNvPr id="4" name="Content Placeholder 3">
            <a:extLst>
              <a:ext uri="{FF2B5EF4-FFF2-40B4-BE49-F238E27FC236}">
                <a16:creationId xmlns:a16="http://schemas.microsoft.com/office/drawing/2014/main" id="{4DFF1DF2-8F6C-1E4D-9F04-8EB8054250F5}"/>
              </a:ext>
            </a:extLst>
          </p:cNvPr>
          <p:cNvPicPr>
            <a:picLocks noGrp="1" noChangeAspect="1"/>
          </p:cNvPicPr>
          <p:nvPr>
            <p:ph idx="1"/>
          </p:nvPr>
        </p:nvPicPr>
        <p:blipFill>
          <a:blip r:embed="rId2"/>
          <a:stretch>
            <a:fillRect/>
          </a:stretch>
        </p:blipFill>
        <p:spPr>
          <a:xfrm>
            <a:off x="495000" y="5981219"/>
            <a:ext cx="8154000" cy="101289"/>
          </a:xfrm>
          <a:prstGeom prst="rect">
            <a:avLst/>
          </a:prstGeom>
        </p:spPr>
      </p:pic>
      <p:pic>
        <p:nvPicPr>
          <p:cNvPr id="6" name="Picture 5">
            <a:extLst>
              <a:ext uri="{FF2B5EF4-FFF2-40B4-BE49-F238E27FC236}">
                <a16:creationId xmlns:a16="http://schemas.microsoft.com/office/drawing/2014/main" id="{109E8D43-A957-3E47-A576-DD2E11E28E6E}"/>
              </a:ext>
            </a:extLst>
          </p:cNvPr>
          <p:cNvPicPr>
            <a:picLocks noChangeAspect="1"/>
          </p:cNvPicPr>
          <p:nvPr/>
        </p:nvPicPr>
        <p:blipFill>
          <a:blip r:embed="rId3"/>
          <a:stretch>
            <a:fillRect/>
          </a:stretch>
        </p:blipFill>
        <p:spPr>
          <a:xfrm>
            <a:off x="521652" y="1247717"/>
            <a:ext cx="8153999" cy="4575441"/>
          </a:xfrm>
          <a:prstGeom prst="rect">
            <a:avLst/>
          </a:prstGeom>
        </p:spPr>
      </p:pic>
      <p:sp>
        <p:nvSpPr>
          <p:cNvPr id="3" name="日期占位符 2">
            <a:extLst>
              <a:ext uri="{FF2B5EF4-FFF2-40B4-BE49-F238E27FC236}">
                <a16:creationId xmlns:a16="http://schemas.microsoft.com/office/drawing/2014/main" id="{D6304C42-C4E1-4A7E-98A7-83182938E06C}"/>
              </a:ext>
            </a:extLst>
          </p:cNvPr>
          <p:cNvSpPr>
            <a:spLocks noGrp="1"/>
          </p:cNvSpPr>
          <p:nvPr>
            <p:ph type="dt" sz="half" idx="10"/>
          </p:nvPr>
        </p:nvSpPr>
        <p:spPr/>
        <p:txBody>
          <a:bodyPr/>
          <a:lstStyle/>
          <a:p>
            <a:fld id="{323CFD7E-8B91-BE4B-B644-A022E5E28D4A}" type="datetime1">
              <a:rPr lang="en-AU" altLang="zh-CN" smtClean="0"/>
              <a:t>15/04/2019</a:t>
            </a:fld>
            <a:endParaRPr lang="en-US" dirty="0"/>
          </a:p>
        </p:txBody>
      </p:sp>
      <p:sp>
        <p:nvSpPr>
          <p:cNvPr id="5" name="页脚占位符 4">
            <a:extLst>
              <a:ext uri="{FF2B5EF4-FFF2-40B4-BE49-F238E27FC236}">
                <a16:creationId xmlns:a16="http://schemas.microsoft.com/office/drawing/2014/main" id="{4591EC55-23EC-4183-972F-BA04BDCE4879}"/>
              </a:ext>
            </a:extLst>
          </p:cNvPr>
          <p:cNvSpPr>
            <a:spLocks noGrp="1"/>
          </p:cNvSpPr>
          <p:nvPr>
            <p:ph type="ftr" sz="quarter" idx="11"/>
          </p:nvPr>
        </p:nvSpPr>
        <p:spPr/>
        <p:txBody>
          <a:bodyPr/>
          <a:lstStyle/>
          <a:p>
            <a:r>
              <a:rPr lang="zh-CN" altLang="en-US"/>
              <a:t>上海交通大学人工智能研究院</a:t>
            </a:r>
            <a:endParaRPr lang="en-US" dirty="0"/>
          </a:p>
        </p:txBody>
      </p:sp>
      <p:sp>
        <p:nvSpPr>
          <p:cNvPr id="7" name="灯片编号占位符 6">
            <a:extLst>
              <a:ext uri="{FF2B5EF4-FFF2-40B4-BE49-F238E27FC236}">
                <a16:creationId xmlns:a16="http://schemas.microsoft.com/office/drawing/2014/main" id="{2EBE2505-FAB2-48C2-B926-EFA4CF166167}"/>
              </a:ext>
            </a:extLst>
          </p:cNvPr>
          <p:cNvSpPr>
            <a:spLocks noGrp="1"/>
          </p:cNvSpPr>
          <p:nvPr>
            <p:ph type="sldNum" sz="quarter" idx="12"/>
          </p:nvPr>
        </p:nvSpPr>
        <p:spPr/>
        <p:txBody>
          <a:bodyPr/>
          <a:lstStyle/>
          <a:p>
            <a:fld id="{B75D218E-6EF2-4582-B6A3-CE467C14555D}" type="slidenum">
              <a:rPr lang="en-US" smtClean="0"/>
              <a:t>31</a:t>
            </a:fld>
            <a:endParaRPr lang="en-US" dirty="0"/>
          </a:p>
        </p:txBody>
      </p:sp>
    </p:spTree>
    <p:extLst>
      <p:ext uri="{BB962C8B-B14F-4D97-AF65-F5344CB8AC3E}">
        <p14:creationId xmlns:p14="http://schemas.microsoft.com/office/powerpoint/2010/main" val="27098053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FF20C-201B-F143-84CD-DAAB54DA8ED1}"/>
              </a:ext>
            </a:extLst>
          </p:cNvPr>
          <p:cNvSpPr>
            <a:spLocks noGrp="1"/>
          </p:cNvSpPr>
          <p:nvPr>
            <p:ph type="title"/>
          </p:nvPr>
        </p:nvSpPr>
        <p:spPr/>
        <p:txBody>
          <a:bodyPr/>
          <a:lstStyle/>
          <a:p>
            <a:r>
              <a:rPr lang="en-US" dirty="0"/>
              <a:t>Visualization</a:t>
            </a:r>
          </a:p>
        </p:txBody>
      </p:sp>
      <p:pic>
        <p:nvPicPr>
          <p:cNvPr id="4" name="Content Placeholder 3">
            <a:extLst>
              <a:ext uri="{FF2B5EF4-FFF2-40B4-BE49-F238E27FC236}">
                <a16:creationId xmlns:a16="http://schemas.microsoft.com/office/drawing/2014/main" id="{4DFF1DF2-8F6C-1E4D-9F04-8EB8054250F5}"/>
              </a:ext>
            </a:extLst>
          </p:cNvPr>
          <p:cNvPicPr>
            <a:picLocks noGrp="1" noChangeAspect="1"/>
          </p:cNvPicPr>
          <p:nvPr>
            <p:ph idx="1"/>
          </p:nvPr>
        </p:nvPicPr>
        <p:blipFill>
          <a:blip r:embed="rId2"/>
          <a:stretch>
            <a:fillRect/>
          </a:stretch>
        </p:blipFill>
        <p:spPr>
          <a:xfrm>
            <a:off x="521651" y="6028844"/>
            <a:ext cx="8154000" cy="101289"/>
          </a:xfrm>
          <a:prstGeom prst="rect">
            <a:avLst/>
          </a:prstGeom>
        </p:spPr>
      </p:pic>
      <p:pic>
        <p:nvPicPr>
          <p:cNvPr id="8" name="Picture 7">
            <a:extLst>
              <a:ext uri="{FF2B5EF4-FFF2-40B4-BE49-F238E27FC236}">
                <a16:creationId xmlns:a16="http://schemas.microsoft.com/office/drawing/2014/main" id="{3FA510B4-D2D3-7F42-9C73-1B91225AF244}"/>
              </a:ext>
            </a:extLst>
          </p:cNvPr>
          <p:cNvPicPr>
            <a:picLocks noChangeAspect="1"/>
          </p:cNvPicPr>
          <p:nvPr/>
        </p:nvPicPr>
        <p:blipFill>
          <a:blip r:embed="rId3"/>
          <a:stretch>
            <a:fillRect/>
          </a:stretch>
        </p:blipFill>
        <p:spPr>
          <a:xfrm>
            <a:off x="469780" y="1211047"/>
            <a:ext cx="8257741" cy="4633654"/>
          </a:xfrm>
          <a:prstGeom prst="rect">
            <a:avLst/>
          </a:prstGeom>
        </p:spPr>
      </p:pic>
      <p:sp>
        <p:nvSpPr>
          <p:cNvPr id="3" name="日期占位符 2">
            <a:extLst>
              <a:ext uri="{FF2B5EF4-FFF2-40B4-BE49-F238E27FC236}">
                <a16:creationId xmlns:a16="http://schemas.microsoft.com/office/drawing/2014/main" id="{69AAA625-A72E-4390-BD3B-C885A3AB9E7E}"/>
              </a:ext>
            </a:extLst>
          </p:cNvPr>
          <p:cNvSpPr>
            <a:spLocks noGrp="1"/>
          </p:cNvSpPr>
          <p:nvPr>
            <p:ph type="dt" sz="half" idx="10"/>
          </p:nvPr>
        </p:nvSpPr>
        <p:spPr/>
        <p:txBody>
          <a:bodyPr/>
          <a:lstStyle/>
          <a:p>
            <a:fld id="{41D041F3-780F-F94B-A789-C4710AECA9DE}" type="datetime1">
              <a:rPr lang="en-AU" altLang="zh-CN" smtClean="0"/>
              <a:t>15/04/2019</a:t>
            </a:fld>
            <a:endParaRPr lang="en-US" dirty="0"/>
          </a:p>
        </p:txBody>
      </p:sp>
      <p:sp>
        <p:nvSpPr>
          <p:cNvPr id="5" name="页脚占位符 4">
            <a:extLst>
              <a:ext uri="{FF2B5EF4-FFF2-40B4-BE49-F238E27FC236}">
                <a16:creationId xmlns:a16="http://schemas.microsoft.com/office/drawing/2014/main" id="{86845091-65B7-45AC-8933-7FA63ADFDA71}"/>
              </a:ext>
            </a:extLst>
          </p:cNvPr>
          <p:cNvSpPr>
            <a:spLocks noGrp="1"/>
          </p:cNvSpPr>
          <p:nvPr>
            <p:ph type="ftr" sz="quarter" idx="11"/>
          </p:nvPr>
        </p:nvSpPr>
        <p:spPr/>
        <p:txBody>
          <a:bodyPr/>
          <a:lstStyle/>
          <a:p>
            <a:r>
              <a:rPr lang="zh-CN" altLang="en-US"/>
              <a:t>上海交通大学人工智能研究院</a:t>
            </a:r>
            <a:endParaRPr lang="en-US" dirty="0"/>
          </a:p>
        </p:txBody>
      </p:sp>
      <p:sp>
        <p:nvSpPr>
          <p:cNvPr id="7" name="灯片编号占位符 6">
            <a:extLst>
              <a:ext uri="{FF2B5EF4-FFF2-40B4-BE49-F238E27FC236}">
                <a16:creationId xmlns:a16="http://schemas.microsoft.com/office/drawing/2014/main" id="{B5F74B52-2146-4640-8574-053E1C6801AB}"/>
              </a:ext>
            </a:extLst>
          </p:cNvPr>
          <p:cNvSpPr>
            <a:spLocks noGrp="1"/>
          </p:cNvSpPr>
          <p:nvPr>
            <p:ph type="sldNum" sz="quarter" idx="12"/>
          </p:nvPr>
        </p:nvSpPr>
        <p:spPr/>
        <p:txBody>
          <a:bodyPr/>
          <a:lstStyle/>
          <a:p>
            <a:fld id="{B75D218E-6EF2-4582-B6A3-CE467C14555D}" type="slidenum">
              <a:rPr lang="en-US" smtClean="0"/>
              <a:t>32</a:t>
            </a:fld>
            <a:endParaRPr lang="en-US" dirty="0"/>
          </a:p>
        </p:txBody>
      </p:sp>
    </p:spTree>
    <p:extLst>
      <p:ext uri="{BB962C8B-B14F-4D97-AF65-F5344CB8AC3E}">
        <p14:creationId xmlns:p14="http://schemas.microsoft.com/office/powerpoint/2010/main" val="25311615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DE311-9078-E84F-8375-31A3D31AC9EB}"/>
              </a:ext>
            </a:extLst>
          </p:cNvPr>
          <p:cNvSpPr>
            <a:spLocks noGrp="1"/>
          </p:cNvSpPr>
          <p:nvPr>
            <p:ph type="title"/>
          </p:nvPr>
        </p:nvSpPr>
        <p:spPr/>
        <p:txBody>
          <a:bodyPr/>
          <a:lstStyle/>
          <a:p>
            <a:r>
              <a:rPr lang="zh-CN" altLang="en-US" dirty="0"/>
              <a:t>同行引用</a:t>
            </a:r>
            <a:endParaRPr lang="en-US" dirty="0"/>
          </a:p>
        </p:txBody>
      </p:sp>
      <p:sp>
        <p:nvSpPr>
          <p:cNvPr id="3" name="Content Placeholder 2">
            <a:extLst>
              <a:ext uri="{FF2B5EF4-FFF2-40B4-BE49-F238E27FC236}">
                <a16:creationId xmlns:a16="http://schemas.microsoft.com/office/drawing/2014/main" id="{860C54EC-95D5-6A48-818C-E5C172BD7909}"/>
              </a:ext>
            </a:extLst>
          </p:cNvPr>
          <p:cNvSpPr>
            <a:spLocks noGrp="1"/>
          </p:cNvSpPr>
          <p:nvPr>
            <p:ph idx="1"/>
          </p:nvPr>
        </p:nvSpPr>
        <p:spPr>
          <a:xfrm>
            <a:off x="379142" y="1172761"/>
            <a:ext cx="8285358" cy="570165"/>
          </a:xfrm>
        </p:spPr>
        <p:txBody>
          <a:bodyPr>
            <a:normAutofit lnSpcReduction="10000"/>
          </a:bodyPr>
          <a:lstStyle/>
          <a:p>
            <a:r>
              <a:rPr lang="zh-CN" altLang="en-AU" sz="2800" dirty="0"/>
              <a:t>谷歌</a:t>
            </a:r>
            <a:r>
              <a:rPr lang="zh-CN" altLang="en-US" sz="2800" dirty="0"/>
              <a:t>学术</a:t>
            </a:r>
            <a:r>
              <a:rPr lang="en-US" altLang="zh-CN" sz="2800" dirty="0"/>
              <a:t>ICCV 2015</a:t>
            </a:r>
            <a:r>
              <a:rPr lang="zh-CN" altLang="en-US" sz="2800" dirty="0"/>
              <a:t>论文单篇引用</a:t>
            </a:r>
            <a:r>
              <a:rPr lang="en-US" altLang="zh-CN" sz="2800" dirty="0">
                <a:solidFill>
                  <a:srgbClr val="C00000"/>
                </a:solidFill>
              </a:rPr>
              <a:t>726</a:t>
            </a:r>
            <a:r>
              <a:rPr lang="zh-CN" altLang="en-US" sz="2800" dirty="0"/>
              <a:t>次</a:t>
            </a:r>
            <a:endParaRPr lang="en-AU" altLang="zh-CN" sz="2800" dirty="0"/>
          </a:p>
          <a:p>
            <a:endParaRPr lang="en-AU" altLang="zh-CN" sz="2800" dirty="0"/>
          </a:p>
        </p:txBody>
      </p:sp>
      <p:sp>
        <p:nvSpPr>
          <p:cNvPr id="6" name="Slide Number Placeholder 5">
            <a:extLst>
              <a:ext uri="{FF2B5EF4-FFF2-40B4-BE49-F238E27FC236}">
                <a16:creationId xmlns:a16="http://schemas.microsoft.com/office/drawing/2014/main" id="{46CB1E0F-8E02-1444-8001-DEEF57BB6455}"/>
              </a:ext>
            </a:extLst>
          </p:cNvPr>
          <p:cNvSpPr>
            <a:spLocks noGrp="1"/>
          </p:cNvSpPr>
          <p:nvPr>
            <p:ph type="sldNum" sz="quarter" idx="12"/>
          </p:nvPr>
        </p:nvSpPr>
        <p:spPr/>
        <p:txBody>
          <a:bodyPr/>
          <a:lstStyle/>
          <a:p>
            <a:fld id="{B75D218E-6EF2-4582-B6A3-CE467C14555D}" type="slidenum">
              <a:rPr lang="en-US" smtClean="0"/>
              <a:t>33</a:t>
            </a:fld>
            <a:endParaRPr lang="en-US" dirty="0"/>
          </a:p>
        </p:txBody>
      </p:sp>
      <p:pic>
        <p:nvPicPr>
          <p:cNvPr id="91" name="Picture 90">
            <a:extLst>
              <a:ext uri="{FF2B5EF4-FFF2-40B4-BE49-F238E27FC236}">
                <a16:creationId xmlns:a16="http://schemas.microsoft.com/office/drawing/2014/main" id="{E6C8C73C-637F-8345-8828-92F2511EB952}"/>
              </a:ext>
            </a:extLst>
          </p:cNvPr>
          <p:cNvPicPr>
            <a:picLocks noChangeAspect="1"/>
          </p:cNvPicPr>
          <p:nvPr/>
        </p:nvPicPr>
        <p:blipFill>
          <a:blip r:embed="rId2"/>
          <a:stretch>
            <a:fillRect/>
          </a:stretch>
        </p:blipFill>
        <p:spPr>
          <a:xfrm>
            <a:off x="3347680" y="1884535"/>
            <a:ext cx="1237698" cy="1368000"/>
          </a:xfrm>
          <a:prstGeom prst="rect">
            <a:avLst/>
          </a:prstGeom>
        </p:spPr>
      </p:pic>
      <p:pic>
        <p:nvPicPr>
          <p:cNvPr id="92" name="Picture 91">
            <a:extLst>
              <a:ext uri="{FF2B5EF4-FFF2-40B4-BE49-F238E27FC236}">
                <a16:creationId xmlns:a16="http://schemas.microsoft.com/office/drawing/2014/main" id="{3B264455-4F96-A642-A89C-87EA69FD7F6C}"/>
              </a:ext>
            </a:extLst>
          </p:cNvPr>
          <p:cNvPicPr>
            <a:picLocks noChangeAspect="1"/>
          </p:cNvPicPr>
          <p:nvPr/>
        </p:nvPicPr>
        <p:blipFill>
          <a:blip r:embed="rId3"/>
          <a:stretch>
            <a:fillRect/>
          </a:stretch>
        </p:blipFill>
        <p:spPr>
          <a:xfrm>
            <a:off x="671844" y="1872178"/>
            <a:ext cx="1079428" cy="1368000"/>
          </a:xfrm>
          <a:prstGeom prst="rect">
            <a:avLst/>
          </a:prstGeom>
        </p:spPr>
      </p:pic>
      <p:pic>
        <p:nvPicPr>
          <p:cNvPr id="93" name="Picture 92">
            <a:extLst>
              <a:ext uri="{FF2B5EF4-FFF2-40B4-BE49-F238E27FC236}">
                <a16:creationId xmlns:a16="http://schemas.microsoft.com/office/drawing/2014/main" id="{7E28975F-BE4B-904C-AB16-1D88E2E90967}"/>
              </a:ext>
            </a:extLst>
          </p:cNvPr>
          <p:cNvPicPr>
            <a:picLocks noChangeAspect="1"/>
          </p:cNvPicPr>
          <p:nvPr/>
        </p:nvPicPr>
        <p:blipFill>
          <a:blip r:embed="rId4"/>
          <a:stretch>
            <a:fillRect/>
          </a:stretch>
        </p:blipFill>
        <p:spPr>
          <a:xfrm>
            <a:off x="4750109" y="1884535"/>
            <a:ext cx="1149120" cy="1368000"/>
          </a:xfrm>
          <a:prstGeom prst="rect">
            <a:avLst/>
          </a:prstGeom>
        </p:spPr>
      </p:pic>
      <p:pic>
        <p:nvPicPr>
          <p:cNvPr id="97" name="Picture 96">
            <a:extLst>
              <a:ext uri="{FF2B5EF4-FFF2-40B4-BE49-F238E27FC236}">
                <a16:creationId xmlns:a16="http://schemas.microsoft.com/office/drawing/2014/main" id="{6ACC1D1B-470B-0142-B0AC-4A8451EA1237}"/>
              </a:ext>
            </a:extLst>
          </p:cNvPr>
          <p:cNvPicPr>
            <a:picLocks noChangeAspect="1"/>
          </p:cNvPicPr>
          <p:nvPr/>
        </p:nvPicPr>
        <p:blipFill>
          <a:blip r:embed="rId5"/>
          <a:stretch>
            <a:fillRect/>
          </a:stretch>
        </p:blipFill>
        <p:spPr>
          <a:xfrm>
            <a:off x="7270970" y="1872178"/>
            <a:ext cx="1325250" cy="1368000"/>
          </a:xfrm>
          <a:prstGeom prst="rect">
            <a:avLst/>
          </a:prstGeom>
        </p:spPr>
      </p:pic>
      <p:pic>
        <p:nvPicPr>
          <p:cNvPr id="98" name="Picture 97">
            <a:extLst>
              <a:ext uri="{FF2B5EF4-FFF2-40B4-BE49-F238E27FC236}">
                <a16:creationId xmlns:a16="http://schemas.microsoft.com/office/drawing/2014/main" id="{7BA46387-16E2-3841-90B0-6A4E8B73B757}"/>
              </a:ext>
            </a:extLst>
          </p:cNvPr>
          <p:cNvPicPr>
            <a:picLocks noChangeAspect="1"/>
          </p:cNvPicPr>
          <p:nvPr/>
        </p:nvPicPr>
        <p:blipFill rotWithShape="1">
          <a:blip r:embed="rId6">
            <a:extLst>
              <a:ext uri="{28A0092B-C50C-407E-A947-70E740481C1C}">
                <a14:useLocalDpi xmlns:a14="http://schemas.microsoft.com/office/drawing/2010/main"/>
              </a:ext>
            </a:extLst>
          </a:blip>
          <a:srcRect/>
          <a:stretch/>
        </p:blipFill>
        <p:spPr>
          <a:xfrm>
            <a:off x="6051603" y="1884535"/>
            <a:ext cx="1108688" cy="1368000"/>
          </a:xfrm>
          <a:prstGeom prst="rect">
            <a:avLst/>
          </a:prstGeom>
        </p:spPr>
      </p:pic>
      <p:sp>
        <p:nvSpPr>
          <p:cNvPr id="99" name="TextBox 98">
            <a:extLst>
              <a:ext uri="{FF2B5EF4-FFF2-40B4-BE49-F238E27FC236}">
                <a16:creationId xmlns:a16="http://schemas.microsoft.com/office/drawing/2014/main" id="{02AEA3E0-C277-FC47-A302-A4C7AD576195}"/>
              </a:ext>
            </a:extLst>
          </p:cNvPr>
          <p:cNvSpPr txBox="1"/>
          <p:nvPr/>
        </p:nvSpPr>
        <p:spPr>
          <a:xfrm>
            <a:off x="558906" y="3237549"/>
            <a:ext cx="1289131" cy="646331"/>
          </a:xfrm>
          <a:prstGeom prst="rect">
            <a:avLst/>
          </a:prstGeom>
          <a:noFill/>
        </p:spPr>
        <p:txBody>
          <a:bodyPr wrap="square" rtlCol="0">
            <a:spAutoFit/>
          </a:bodyPr>
          <a:lstStyle/>
          <a:p>
            <a:r>
              <a:rPr lang="en-US" sz="1200" dirty="0">
                <a:latin typeface="Microsoft YaHei" panose="020B0503020204020204" pitchFamily="34" charset="-122"/>
                <a:ea typeface="Microsoft YaHei" panose="020B0503020204020204" pitchFamily="34" charset="-122"/>
              </a:rPr>
              <a:t>Bill Freeman</a:t>
            </a:r>
            <a:r>
              <a:rPr lang="zh-CN" altLang="en-US" sz="1200" dirty="0">
                <a:latin typeface="Microsoft YaHei" panose="020B0503020204020204" pitchFamily="34" charset="-122"/>
                <a:ea typeface="Microsoft YaHei" panose="020B0503020204020204" pitchFamily="34" charset="-122"/>
              </a:rPr>
              <a:t>教授，</a:t>
            </a:r>
            <a:r>
              <a:rPr lang="en-US" sz="1200" dirty="0">
                <a:latin typeface="Microsoft YaHei" panose="020B0503020204020204" pitchFamily="34" charset="-122"/>
                <a:ea typeface="Microsoft YaHei" panose="020B0503020204020204" pitchFamily="34" charset="-122"/>
              </a:rPr>
              <a:t>MIT</a:t>
            </a:r>
            <a:r>
              <a:rPr lang="zh-CN" altLang="en-US" sz="1200" dirty="0">
                <a:latin typeface="Microsoft YaHei" panose="020B0503020204020204" pitchFamily="34" charset="-122"/>
                <a:ea typeface="Microsoft YaHei" panose="020B0503020204020204" pitchFamily="34" charset="-122"/>
              </a:rPr>
              <a:t>计算机视觉实验室主任</a:t>
            </a:r>
            <a:endParaRPr lang="en-US" sz="1200" dirty="0">
              <a:latin typeface="Microsoft YaHei" panose="020B0503020204020204" pitchFamily="34" charset="-122"/>
              <a:ea typeface="Microsoft YaHei" panose="020B0503020204020204" pitchFamily="34" charset="-122"/>
            </a:endParaRPr>
          </a:p>
        </p:txBody>
      </p:sp>
      <p:sp>
        <p:nvSpPr>
          <p:cNvPr id="101" name="TextBox 100">
            <a:extLst>
              <a:ext uri="{FF2B5EF4-FFF2-40B4-BE49-F238E27FC236}">
                <a16:creationId xmlns:a16="http://schemas.microsoft.com/office/drawing/2014/main" id="{A61B5E59-6F04-2349-A438-9B8E09639F8F}"/>
              </a:ext>
            </a:extLst>
          </p:cNvPr>
          <p:cNvSpPr txBox="1"/>
          <p:nvPr/>
        </p:nvSpPr>
        <p:spPr>
          <a:xfrm>
            <a:off x="3246445" y="3249906"/>
            <a:ext cx="1388361" cy="646331"/>
          </a:xfrm>
          <a:prstGeom prst="rect">
            <a:avLst/>
          </a:prstGeom>
          <a:noFill/>
        </p:spPr>
        <p:txBody>
          <a:bodyPr wrap="square" rtlCol="0">
            <a:spAutoFit/>
          </a:bodyPr>
          <a:lstStyle/>
          <a:p>
            <a:r>
              <a:rPr lang="en-US" altLang="zh-CN" sz="1200" dirty="0">
                <a:latin typeface="Microsoft YaHei" panose="020B0503020204020204" pitchFamily="34" charset="-122"/>
                <a:ea typeface="Microsoft YaHei" panose="020B0503020204020204" pitchFamily="34" charset="-122"/>
              </a:rPr>
              <a:t>Phillips Torr</a:t>
            </a:r>
            <a:r>
              <a:rPr lang="zh-CN" altLang="en-US" sz="1200" dirty="0">
                <a:latin typeface="Microsoft YaHei" panose="020B0503020204020204" pitchFamily="34" charset="-122"/>
                <a:ea typeface="Microsoft YaHei" panose="020B0503020204020204" pitchFamily="34" charset="-122"/>
              </a:rPr>
              <a:t>教授，牛津大学计算机视觉实验室主任</a:t>
            </a:r>
            <a:endParaRPr lang="en-US" sz="1200" dirty="0">
              <a:latin typeface="Microsoft YaHei" panose="020B0503020204020204" pitchFamily="34" charset="-122"/>
              <a:ea typeface="Microsoft YaHei" panose="020B0503020204020204" pitchFamily="34" charset="-122"/>
            </a:endParaRPr>
          </a:p>
        </p:txBody>
      </p:sp>
      <p:sp>
        <p:nvSpPr>
          <p:cNvPr id="102" name="TextBox 101">
            <a:extLst>
              <a:ext uri="{FF2B5EF4-FFF2-40B4-BE49-F238E27FC236}">
                <a16:creationId xmlns:a16="http://schemas.microsoft.com/office/drawing/2014/main" id="{3C868AD3-0302-8246-81AF-DF615C9DBBDE}"/>
              </a:ext>
            </a:extLst>
          </p:cNvPr>
          <p:cNvSpPr txBox="1"/>
          <p:nvPr/>
        </p:nvSpPr>
        <p:spPr>
          <a:xfrm>
            <a:off x="5916270" y="3249906"/>
            <a:ext cx="1438001" cy="646331"/>
          </a:xfrm>
          <a:prstGeom prst="rect">
            <a:avLst/>
          </a:prstGeom>
          <a:noFill/>
        </p:spPr>
        <p:txBody>
          <a:bodyPr wrap="square" rtlCol="0">
            <a:spAutoFit/>
          </a:bodyPr>
          <a:lstStyle/>
          <a:p>
            <a:r>
              <a:rPr lang="en-US" altLang="zh-CN" sz="1200" dirty="0">
                <a:latin typeface="Microsoft YaHei" panose="020B0503020204020204" pitchFamily="34" charset="-122"/>
                <a:ea typeface="Microsoft YaHei" panose="020B0503020204020204" pitchFamily="34" charset="-122"/>
              </a:rPr>
              <a:t>Kristen </a:t>
            </a:r>
            <a:r>
              <a:rPr lang="en-US" altLang="zh-CN" sz="1200" dirty="0" err="1">
                <a:latin typeface="Microsoft YaHei" panose="020B0503020204020204" pitchFamily="34" charset="-122"/>
                <a:ea typeface="Microsoft YaHei" panose="020B0503020204020204" pitchFamily="34" charset="-122"/>
              </a:rPr>
              <a:t>Grauman</a:t>
            </a:r>
            <a:r>
              <a:rPr lang="zh-CN" altLang="en-US" sz="1200" dirty="0">
                <a:latin typeface="Microsoft YaHei" panose="020B0503020204020204" pitchFamily="34" charset="-122"/>
                <a:ea typeface="Microsoft YaHei" panose="020B0503020204020204" pitchFamily="34" charset="-122"/>
              </a:rPr>
              <a:t>教授，</a:t>
            </a:r>
            <a:r>
              <a:rPr lang="en-US" altLang="zh-CN" sz="1200" dirty="0">
                <a:latin typeface="Microsoft YaHei" panose="020B0503020204020204" pitchFamily="34" charset="-122"/>
                <a:ea typeface="Microsoft YaHei" panose="020B0503020204020204" pitchFamily="34" charset="-122"/>
              </a:rPr>
              <a:t>UT Austin</a:t>
            </a:r>
            <a:r>
              <a:rPr lang="zh-CN" altLang="en-US" sz="1200" dirty="0">
                <a:latin typeface="Microsoft YaHei" panose="020B0503020204020204" pitchFamily="34" charset="-122"/>
                <a:ea typeface="Microsoft YaHei" panose="020B0503020204020204" pitchFamily="34" charset="-122"/>
              </a:rPr>
              <a:t>，</a:t>
            </a:r>
            <a:r>
              <a:rPr lang="en-US" altLang="zh-CN" sz="1200" dirty="0">
                <a:latin typeface="Microsoft YaHei" panose="020B0503020204020204" pitchFamily="34" charset="-122"/>
                <a:ea typeface="Microsoft YaHei" panose="020B0503020204020204" pitchFamily="34" charset="-122"/>
              </a:rPr>
              <a:t>TPAMI</a:t>
            </a:r>
            <a:r>
              <a:rPr lang="zh-CN" altLang="en-US" sz="1200" dirty="0">
                <a:latin typeface="Microsoft YaHei" panose="020B0503020204020204" pitchFamily="34" charset="-122"/>
                <a:ea typeface="Microsoft YaHei" panose="020B0503020204020204" pitchFamily="34" charset="-122"/>
              </a:rPr>
              <a:t>副主编</a:t>
            </a:r>
            <a:endParaRPr lang="en-US" sz="1200" dirty="0">
              <a:latin typeface="Microsoft YaHei" panose="020B0503020204020204" pitchFamily="34" charset="-122"/>
              <a:ea typeface="Microsoft YaHei" panose="020B0503020204020204" pitchFamily="34" charset="-122"/>
            </a:endParaRPr>
          </a:p>
        </p:txBody>
      </p:sp>
      <p:sp>
        <p:nvSpPr>
          <p:cNvPr id="104" name="TextBox 103">
            <a:extLst>
              <a:ext uri="{FF2B5EF4-FFF2-40B4-BE49-F238E27FC236}">
                <a16:creationId xmlns:a16="http://schemas.microsoft.com/office/drawing/2014/main" id="{F1D1B18C-F76F-0043-8F06-6C73E84D59BA}"/>
              </a:ext>
            </a:extLst>
          </p:cNvPr>
          <p:cNvSpPr txBox="1"/>
          <p:nvPr/>
        </p:nvSpPr>
        <p:spPr>
          <a:xfrm>
            <a:off x="1780909" y="3231956"/>
            <a:ext cx="1573632" cy="646331"/>
          </a:xfrm>
          <a:prstGeom prst="rect">
            <a:avLst/>
          </a:prstGeom>
          <a:noFill/>
        </p:spPr>
        <p:txBody>
          <a:bodyPr wrap="square" rtlCol="0">
            <a:spAutoFit/>
          </a:bodyPr>
          <a:lstStyle/>
          <a:p>
            <a:r>
              <a:rPr lang="en-AU" sz="1200" dirty="0">
                <a:latin typeface="Microsoft YaHei" panose="020B0503020204020204" pitchFamily="34" charset="-122"/>
                <a:ea typeface="Microsoft YaHei" panose="020B0503020204020204" pitchFamily="34" charset="-122"/>
              </a:rPr>
              <a:t>Andrew</a:t>
            </a:r>
            <a:r>
              <a:rPr lang="zh-CN" altLang="en-US" sz="1200" dirty="0">
                <a:latin typeface="Microsoft YaHei" panose="020B0503020204020204" pitchFamily="34" charset="-122"/>
                <a:ea typeface="Microsoft YaHei" panose="020B0503020204020204" pitchFamily="34" charset="-122"/>
              </a:rPr>
              <a:t> </a:t>
            </a:r>
            <a:r>
              <a:rPr lang="en-AU" sz="1200" dirty="0">
                <a:latin typeface="Microsoft YaHei" panose="020B0503020204020204" pitchFamily="34" charset="-122"/>
                <a:ea typeface="Microsoft YaHei" panose="020B0503020204020204" pitchFamily="34" charset="-122"/>
              </a:rPr>
              <a:t>Zisserman</a:t>
            </a:r>
            <a:r>
              <a:rPr lang="zh-CN" altLang="en-US" sz="1200" dirty="0">
                <a:latin typeface="Microsoft YaHei" panose="020B0503020204020204" pitchFamily="34" charset="-122"/>
                <a:ea typeface="Microsoft YaHei" panose="020B0503020204020204" pitchFamily="34" charset="-122"/>
              </a:rPr>
              <a:t>教授，牛津大学视觉几何组</a:t>
            </a:r>
            <a:r>
              <a:rPr lang="en-US" altLang="zh-CN" sz="1200" dirty="0">
                <a:latin typeface="Microsoft YaHei" panose="020B0503020204020204" pitchFamily="34" charset="-122"/>
                <a:ea typeface="Microsoft YaHei" panose="020B0503020204020204" pitchFamily="34" charset="-122"/>
              </a:rPr>
              <a:t>(VGG)</a:t>
            </a:r>
            <a:r>
              <a:rPr lang="zh-CN" altLang="en-US" sz="1200" dirty="0">
                <a:latin typeface="Microsoft YaHei" panose="020B0503020204020204" pitchFamily="34" charset="-122"/>
                <a:ea typeface="Microsoft YaHei" panose="020B0503020204020204" pitchFamily="34" charset="-122"/>
              </a:rPr>
              <a:t>主任</a:t>
            </a:r>
            <a:endParaRPr lang="en-US" sz="1200" dirty="0">
              <a:latin typeface="Microsoft YaHei" panose="020B0503020204020204" pitchFamily="34" charset="-122"/>
              <a:ea typeface="Microsoft YaHei" panose="020B0503020204020204" pitchFamily="34" charset="-122"/>
            </a:endParaRPr>
          </a:p>
        </p:txBody>
      </p:sp>
      <p:sp>
        <p:nvSpPr>
          <p:cNvPr id="105" name="TextBox 104">
            <a:extLst>
              <a:ext uri="{FF2B5EF4-FFF2-40B4-BE49-F238E27FC236}">
                <a16:creationId xmlns:a16="http://schemas.microsoft.com/office/drawing/2014/main" id="{CC68F933-ADCB-064D-B8F5-13AD8BDFA8FC}"/>
              </a:ext>
            </a:extLst>
          </p:cNvPr>
          <p:cNvSpPr txBox="1"/>
          <p:nvPr/>
        </p:nvSpPr>
        <p:spPr>
          <a:xfrm>
            <a:off x="4648963" y="3249906"/>
            <a:ext cx="1405334" cy="646331"/>
          </a:xfrm>
          <a:prstGeom prst="rect">
            <a:avLst/>
          </a:prstGeom>
          <a:noFill/>
        </p:spPr>
        <p:txBody>
          <a:bodyPr wrap="square" rtlCol="0">
            <a:spAutoFit/>
          </a:bodyPr>
          <a:lstStyle/>
          <a:p>
            <a:r>
              <a:rPr lang="en-US" altLang="zh-CN" sz="1200" dirty="0">
                <a:latin typeface="Microsoft YaHei" panose="020B0503020204020204" pitchFamily="34" charset="-122"/>
                <a:ea typeface="Microsoft YaHei" panose="020B0503020204020204" pitchFamily="34" charset="-122"/>
              </a:rPr>
              <a:t>Deva Ramanan</a:t>
            </a:r>
            <a:r>
              <a:rPr lang="zh-CN" altLang="en-US" sz="1200" dirty="0">
                <a:latin typeface="Microsoft YaHei" panose="020B0503020204020204" pitchFamily="34" charset="-122"/>
                <a:ea typeface="Microsoft YaHei" panose="020B0503020204020204" pitchFamily="34" charset="-122"/>
              </a:rPr>
              <a:t>教授，</a:t>
            </a:r>
            <a:r>
              <a:rPr lang="en-US" altLang="zh-CN" sz="1200" dirty="0">
                <a:latin typeface="Microsoft YaHei" panose="020B0503020204020204" pitchFamily="34" charset="-122"/>
                <a:ea typeface="Microsoft YaHei" panose="020B0503020204020204" pitchFamily="34" charset="-122"/>
              </a:rPr>
              <a:t>CMU</a:t>
            </a:r>
            <a:r>
              <a:rPr lang="zh-CN" altLang="en-US" sz="1200" dirty="0">
                <a:latin typeface="Microsoft YaHei" panose="020B0503020204020204" pitchFamily="34" charset="-122"/>
                <a:ea typeface="Microsoft YaHei" panose="020B0503020204020204" pitchFamily="34" charset="-122"/>
              </a:rPr>
              <a:t>，</a:t>
            </a:r>
            <a:r>
              <a:rPr lang="en-US" altLang="zh-CN" sz="1200" dirty="0">
                <a:latin typeface="Microsoft YaHei" panose="020B0503020204020204" pitchFamily="34" charset="-122"/>
                <a:ea typeface="Microsoft YaHei" panose="020B0503020204020204" pitchFamily="34" charset="-122"/>
              </a:rPr>
              <a:t>TPAMI</a:t>
            </a:r>
            <a:r>
              <a:rPr lang="zh-CN" altLang="en-US" sz="1200" dirty="0">
                <a:latin typeface="Microsoft YaHei" panose="020B0503020204020204" pitchFamily="34" charset="-122"/>
                <a:ea typeface="Microsoft YaHei" panose="020B0503020204020204" pitchFamily="34" charset="-122"/>
              </a:rPr>
              <a:t>副主编</a:t>
            </a:r>
            <a:endParaRPr lang="en-US" sz="1200" dirty="0">
              <a:latin typeface="Microsoft YaHei" panose="020B0503020204020204" pitchFamily="34" charset="-122"/>
              <a:ea typeface="Microsoft YaHei" panose="020B0503020204020204" pitchFamily="34" charset="-122"/>
            </a:endParaRPr>
          </a:p>
        </p:txBody>
      </p:sp>
      <p:sp>
        <p:nvSpPr>
          <p:cNvPr id="106" name="TextBox 105">
            <a:extLst>
              <a:ext uri="{FF2B5EF4-FFF2-40B4-BE49-F238E27FC236}">
                <a16:creationId xmlns:a16="http://schemas.microsoft.com/office/drawing/2014/main" id="{E859859E-1519-4A47-9276-3BDDA362F1D2}"/>
              </a:ext>
            </a:extLst>
          </p:cNvPr>
          <p:cNvSpPr txBox="1"/>
          <p:nvPr/>
        </p:nvSpPr>
        <p:spPr>
          <a:xfrm>
            <a:off x="7262221" y="3237549"/>
            <a:ext cx="1421311" cy="646331"/>
          </a:xfrm>
          <a:prstGeom prst="rect">
            <a:avLst/>
          </a:prstGeom>
          <a:noFill/>
        </p:spPr>
        <p:txBody>
          <a:bodyPr wrap="square" rtlCol="0">
            <a:spAutoFit/>
          </a:bodyPr>
          <a:lstStyle/>
          <a:p>
            <a:r>
              <a:rPr lang="en-US" altLang="zh-CN" sz="1200" dirty="0">
                <a:latin typeface="Microsoft YaHei" panose="020B0503020204020204" pitchFamily="34" charset="-122"/>
                <a:ea typeface="Microsoft YaHei" panose="020B0503020204020204" pitchFamily="34" charset="-122"/>
              </a:rPr>
              <a:t>Mike Black</a:t>
            </a:r>
            <a:r>
              <a:rPr lang="zh-CN" altLang="en-US" sz="1200" dirty="0">
                <a:latin typeface="Microsoft YaHei" panose="020B0503020204020204" pitchFamily="34" charset="-122"/>
                <a:ea typeface="Microsoft YaHei" panose="020B0503020204020204" pitchFamily="34" charset="-122"/>
              </a:rPr>
              <a:t>教授，德国马普所计算机视觉主任</a:t>
            </a:r>
            <a:endParaRPr lang="en-US" sz="1200" dirty="0">
              <a:latin typeface="Microsoft YaHei" panose="020B0503020204020204" pitchFamily="34" charset="-122"/>
              <a:ea typeface="Microsoft YaHei" panose="020B0503020204020204" pitchFamily="34" charset="-122"/>
            </a:endParaRPr>
          </a:p>
        </p:txBody>
      </p:sp>
      <p:sp>
        <p:nvSpPr>
          <p:cNvPr id="108" name="Frame 107">
            <a:extLst>
              <a:ext uri="{FF2B5EF4-FFF2-40B4-BE49-F238E27FC236}">
                <a16:creationId xmlns:a16="http://schemas.microsoft.com/office/drawing/2014/main" id="{99C640A9-08F9-F94B-843D-7A28514E1F49}"/>
              </a:ext>
            </a:extLst>
          </p:cNvPr>
          <p:cNvSpPr/>
          <p:nvPr/>
        </p:nvSpPr>
        <p:spPr>
          <a:xfrm>
            <a:off x="758344" y="3977308"/>
            <a:ext cx="4430166" cy="2379043"/>
          </a:xfrm>
          <a:prstGeom prst="frame">
            <a:avLst>
              <a:gd name="adj1" fmla="val 552"/>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4" name="Frame 113">
            <a:extLst>
              <a:ext uri="{FF2B5EF4-FFF2-40B4-BE49-F238E27FC236}">
                <a16:creationId xmlns:a16="http://schemas.microsoft.com/office/drawing/2014/main" id="{6D376A3B-2908-A449-A46D-763B33CBC037}"/>
              </a:ext>
            </a:extLst>
          </p:cNvPr>
          <p:cNvSpPr/>
          <p:nvPr/>
        </p:nvSpPr>
        <p:spPr>
          <a:xfrm>
            <a:off x="5181421" y="3977308"/>
            <a:ext cx="3414799" cy="2379043"/>
          </a:xfrm>
          <a:prstGeom prst="frame">
            <a:avLst>
              <a:gd name="adj1" fmla="val 552"/>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5" name="TextBox 114">
            <a:extLst>
              <a:ext uri="{FF2B5EF4-FFF2-40B4-BE49-F238E27FC236}">
                <a16:creationId xmlns:a16="http://schemas.microsoft.com/office/drawing/2014/main" id="{CA70374C-1FBF-6647-8778-4547903CEB3A}"/>
              </a:ext>
            </a:extLst>
          </p:cNvPr>
          <p:cNvSpPr txBox="1"/>
          <p:nvPr/>
        </p:nvSpPr>
        <p:spPr>
          <a:xfrm>
            <a:off x="5320325" y="4076232"/>
            <a:ext cx="3210357" cy="2246769"/>
          </a:xfrm>
          <a:prstGeom prst="rect">
            <a:avLst/>
          </a:prstGeom>
          <a:noFill/>
        </p:spPr>
        <p:txBody>
          <a:bodyPr wrap="square" rtlCol="0">
            <a:spAutoFit/>
          </a:bodyPr>
          <a:lstStyle/>
          <a:p>
            <a:r>
              <a:rPr lang="zh-CN" altLang="en-US" sz="2000" dirty="0">
                <a:latin typeface="Microsoft YaHei" panose="020B0503020204020204" pitchFamily="34" charset="-122"/>
                <a:ea typeface="Microsoft YaHei" panose="020B0503020204020204" pitchFamily="34" charset="-122"/>
              </a:rPr>
              <a:t>卡内基梅隆大学（</a:t>
            </a:r>
            <a:r>
              <a:rPr lang="en-US" altLang="zh-CN" sz="2000" dirty="0">
                <a:latin typeface="Microsoft YaHei" panose="020B0503020204020204" pitchFamily="34" charset="-122"/>
                <a:ea typeface="Microsoft YaHei" panose="020B0503020204020204" pitchFamily="34" charset="-122"/>
              </a:rPr>
              <a:t>CMU</a:t>
            </a:r>
            <a:r>
              <a:rPr lang="zh-CN" altLang="en-US" sz="2000" dirty="0">
                <a:latin typeface="Microsoft YaHei" panose="020B0503020204020204" pitchFamily="34" charset="-122"/>
                <a:ea typeface="Microsoft YaHei" panose="020B0503020204020204" pitchFamily="34" charset="-122"/>
              </a:rPr>
              <a:t>）机器人研究中心</a:t>
            </a:r>
            <a:r>
              <a:rPr lang="en-US" altLang="zh-CN" sz="2000" dirty="0">
                <a:latin typeface="Microsoft YaHei" panose="020B0503020204020204" pitchFamily="34" charset="-122"/>
                <a:ea typeface="Microsoft YaHei" panose="020B0503020204020204" pitchFamily="34" charset="-122"/>
              </a:rPr>
              <a:t>(Robotics</a:t>
            </a:r>
            <a:r>
              <a:rPr lang="zh-CN" altLang="en-US" sz="2000" dirty="0">
                <a:latin typeface="Microsoft YaHei" panose="020B0503020204020204" pitchFamily="34" charset="-122"/>
                <a:ea typeface="Microsoft YaHei" panose="020B0503020204020204" pitchFamily="34" charset="-122"/>
              </a:rPr>
              <a:t> </a:t>
            </a:r>
            <a:r>
              <a:rPr lang="en-US" altLang="zh-CN" sz="2000" dirty="0">
                <a:latin typeface="Microsoft YaHei" panose="020B0503020204020204" pitchFamily="34" charset="-122"/>
                <a:ea typeface="Microsoft YaHei" panose="020B0503020204020204" pitchFamily="34" charset="-122"/>
              </a:rPr>
              <a:t>Institute)</a:t>
            </a:r>
            <a:r>
              <a:rPr lang="zh-CN" altLang="en-US" sz="2000" dirty="0">
                <a:latin typeface="Microsoft YaHei" panose="020B0503020204020204" pitchFamily="34" charset="-122"/>
                <a:ea typeface="Microsoft YaHei" panose="020B0503020204020204" pitchFamily="34" charset="-122"/>
              </a:rPr>
              <a:t> </a:t>
            </a:r>
            <a:r>
              <a:rPr lang="en-US" altLang="zh-CN" sz="2000" dirty="0">
                <a:latin typeface="Microsoft YaHei" panose="020B0503020204020204" pitchFamily="34" charset="-122"/>
                <a:ea typeface="Microsoft YaHei" panose="020B0503020204020204" pitchFamily="34" charset="-122"/>
              </a:rPr>
              <a:t>Deva</a:t>
            </a:r>
            <a:r>
              <a:rPr lang="zh-CN" altLang="en-US" sz="2000" dirty="0">
                <a:latin typeface="Microsoft YaHei" panose="020B0503020204020204" pitchFamily="34" charset="-122"/>
                <a:ea typeface="Microsoft YaHei" panose="020B0503020204020204" pitchFamily="34" charset="-122"/>
              </a:rPr>
              <a:t> </a:t>
            </a:r>
            <a:r>
              <a:rPr lang="en-US" altLang="zh-CN" sz="2000" dirty="0">
                <a:latin typeface="Microsoft YaHei" panose="020B0503020204020204" pitchFamily="34" charset="-122"/>
                <a:ea typeface="Microsoft YaHei" panose="020B0503020204020204" pitchFamily="34" charset="-122"/>
              </a:rPr>
              <a:t>Ramanan</a:t>
            </a:r>
            <a:r>
              <a:rPr lang="zh-CN" altLang="en-US" sz="2000" dirty="0">
                <a:latin typeface="Microsoft YaHei" panose="020B0503020204020204" pitchFamily="34" charset="-122"/>
                <a:ea typeface="Microsoft YaHei" panose="020B0503020204020204" pitchFamily="34" charset="-122"/>
              </a:rPr>
              <a:t>教授在其发表于</a:t>
            </a:r>
            <a:r>
              <a:rPr lang="en-US" altLang="zh-CN" sz="2000" dirty="0">
                <a:latin typeface="Microsoft YaHei" panose="020B0503020204020204" pitchFamily="34" charset="-122"/>
                <a:ea typeface="Microsoft YaHei" panose="020B0503020204020204" pitchFamily="34" charset="-122"/>
              </a:rPr>
              <a:t>2017</a:t>
            </a:r>
            <a:r>
              <a:rPr lang="zh-CN" altLang="en-US" sz="2000" dirty="0">
                <a:latin typeface="Microsoft YaHei" panose="020B0503020204020204" pitchFamily="34" charset="-122"/>
                <a:ea typeface="Microsoft YaHei" panose="020B0503020204020204" pitchFamily="34" charset="-122"/>
              </a:rPr>
              <a:t>年</a:t>
            </a:r>
            <a:r>
              <a:rPr lang="en-US" altLang="zh-CN" sz="2000" dirty="0">
                <a:latin typeface="Microsoft YaHei" panose="020B0503020204020204" pitchFamily="34" charset="-122"/>
                <a:ea typeface="Microsoft YaHei" panose="020B0503020204020204" pitchFamily="34" charset="-122"/>
              </a:rPr>
              <a:t>ICCV</a:t>
            </a:r>
            <a:r>
              <a:rPr lang="zh-CN" altLang="en-US" sz="2000" dirty="0">
                <a:latin typeface="Microsoft YaHei" panose="020B0503020204020204" pitchFamily="34" charset="-122"/>
                <a:ea typeface="Microsoft YaHei" panose="020B0503020204020204" pitchFamily="34" charset="-122"/>
              </a:rPr>
              <a:t>目标跟踪的论文中明确指出所提出的算法</a:t>
            </a:r>
            <a:r>
              <a:rPr lang="en-US" altLang="zh-CN" sz="2000" dirty="0">
                <a:solidFill>
                  <a:srgbClr val="C00000"/>
                </a:solidFill>
                <a:latin typeface="Microsoft YaHei" panose="020B0503020204020204" pitchFamily="34" charset="-122"/>
                <a:ea typeface="Microsoft YaHei" panose="020B0503020204020204" pitchFamily="34" charset="-122"/>
              </a:rPr>
              <a:t>HCF</a:t>
            </a:r>
            <a:r>
              <a:rPr lang="zh-CN" altLang="en-US" sz="2000" dirty="0">
                <a:latin typeface="Microsoft YaHei" panose="020B0503020204020204" pitchFamily="34" charset="-122"/>
                <a:ea typeface="Microsoft YaHei" panose="020B0503020204020204" pitchFamily="34" charset="-122"/>
              </a:rPr>
              <a:t>为</a:t>
            </a:r>
            <a:r>
              <a:rPr lang="en-US" altLang="zh-CN" sz="2000" dirty="0">
                <a:solidFill>
                  <a:srgbClr val="C00000"/>
                </a:solidFill>
                <a:latin typeface="Microsoft YaHei" panose="020B0503020204020204" pitchFamily="34" charset="-122"/>
                <a:ea typeface="Microsoft YaHei" panose="020B0503020204020204" pitchFamily="34" charset="-122"/>
              </a:rPr>
              <a:t>state-of-the-art</a:t>
            </a:r>
            <a:endParaRPr lang="en-US" sz="2000" dirty="0">
              <a:solidFill>
                <a:srgbClr val="C00000"/>
              </a:solidFill>
              <a:latin typeface="Microsoft YaHei" panose="020B0503020204020204" pitchFamily="34" charset="-122"/>
              <a:ea typeface="Microsoft YaHei" panose="020B0503020204020204" pitchFamily="34" charset="-122"/>
            </a:endParaRPr>
          </a:p>
        </p:txBody>
      </p:sp>
      <p:sp>
        <p:nvSpPr>
          <p:cNvPr id="7" name="Date Placeholder 6">
            <a:extLst>
              <a:ext uri="{FF2B5EF4-FFF2-40B4-BE49-F238E27FC236}">
                <a16:creationId xmlns:a16="http://schemas.microsoft.com/office/drawing/2014/main" id="{C2DD450C-3AEB-9049-A779-257F75BFE368}"/>
              </a:ext>
            </a:extLst>
          </p:cNvPr>
          <p:cNvSpPr>
            <a:spLocks noGrp="1"/>
          </p:cNvSpPr>
          <p:nvPr>
            <p:ph type="dt" sz="half" idx="10"/>
          </p:nvPr>
        </p:nvSpPr>
        <p:spPr/>
        <p:txBody>
          <a:bodyPr/>
          <a:lstStyle/>
          <a:p>
            <a:fld id="{27EC525D-584C-9641-AD36-8FDE6B914A69}" type="datetime1">
              <a:rPr lang="en-AU" altLang="zh-CN" smtClean="0"/>
              <a:t>15/04/2019</a:t>
            </a:fld>
            <a:endParaRPr lang="en-US" dirty="0"/>
          </a:p>
        </p:txBody>
      </p:sp>
      <p:sp>
        <p:nvSpPr>
          <p:cNvPr id="8" name="Footer Placeholder 7">
            <a:extLst>
              <a:ext uri="{FF2B5EF4-FFF2-40B4-BE49-F238E27FC236}">
                <a16:creationId xmlns:a16="http://schemas.microsoft.com/office/drawing/2014/main" id="{332E0286-5086-A445-8B4D-97844AC2C814}"/>
              </a:ext>
            </a:extLst>
          </p:cNvPr>
          <p:cNvSpPr>
            <a:spLocks noGrp="1"/>
          </p:cNvSpPr>
          <p:nvPr>
            <p:ph type="ftr" sz="quarter" idx="11"/>
          </p:nvPr>
        </p:nvSpPr>
        <p:spPr/>
        <p:txBody>
          <a:bodyPr/>
          <a:lstStyle/>
          <a:p>
            <a:r>
              <a:rPr lang="zh-CN" altLang="en-US"/>
              <a:t>上海交通大学人工智能研究院</a:t>
            </a:r>
            <a:endParaRPr lang="en-US" dirty="0"/>
          </a:p>
        </p:txBody>
      </p:sp>
      <p:pic>
        <p:nvPicPr>
          <p:cNvPr id="4" name="Picture 3">
            <a:extLst>
              <a:ext uri="{FF2B5EF4-FFF2-40B4-BE49-F238E27FC236}">
                <a16:creationId xmlns:a16="http://schemas.microsoft.com/office/drawing/2014/main" id="{A5D3FD3A-5F2A-5742-9596-802A4E1CFB44}"/>
              </a:ext>
            </a:extLst>
          </p:cNvPr>
          <p:cNvPicPr>
            <a:picLocks noChangeAspect="1"/>
          </p:cNvPicPr>
          <p:nvPr/>
        </p:nvPicPr>
        <p:blipFill rotWithShape="1">
          <a:blip r:embed="rId7">
            <a:extLst>
              <a:ext uri="{28A0092B-C50C-407E-A947-70E740481C1C}">
                <a14:useLocalDpi xmlns:a14="http://schemas.microsoft.com/office/drawing/2010/main"/>
              </a:ext>
            </a:extLst>
          </a:blip>
          <a:srcRect/>
          <a:stretch/>
        </p:blipFill>
        <p:spPr>
          <a:xfrm>
            <a:off x="1885670" y="1877733"/>
            <a:ext cx="1327611" cy="1368000"/>
          </a:xfrm>
          <a:prstGeom prst="rect">
            <a:avLst/>
          </a:prstGeom>
        </p:spPr>
      </p:pic>
      <p:pic>
        <p:nvPicPr>
          <p:cNvPr id="5" name="Picture 4">
            <a:extLst>
              <a:ext uri="{FF2B5EF4-FFF2-40B4-BE49-F238E27FC236}">
                <a16:creationId xmlns:a16="http://schemas.microsoft.com/office/drawing/2014/main" id="{9CCF259E-04D3-1F4B-9BE2-5FB76CA8B85C}"/>
              </a:ext>
            </a:extLst>
          </p:cNvPr>
          <p:cNvPicPr>
            <a:picLocks noChangeAspect="1"/>
          </p:cNvPicPr>
          <p:nvPr/>
        </p:nvPicPr>
        <p:blipFill rotWithShape="1">
          <a:blip r:embed="rId8" cstate="hqprint">
            <a:extLst>
              <a:ext uri="{28A0092B-C50C-407E-A947-70E740481C1C}">
                <a14:useLocalDpi xmlns:a14="http://schemas.microsoft.com/office/drawing/2010/main"/>
              </a:ext>
            </a:extLst>
          </a:blip>
          <a:srcRect/>
          <a:stretch/>
        </p:blipFill>
        <p:spPr>
          <a:xfrm>
            <a:off x="951049" y="4057670"/>
            <a:ext cx="3964671" cy="802655"/>
          </a:xfrm>
          <a:prstGeom prst="rect">
            <a:avLst/>
          </a:prstGeom>
        </p:spPr>
      </p:pic>
      <p:pic>
        <p:nvPicPr>
          <p:cNvPr id="9" name="Picture 8">
            <a:extLst>
              <a:ext uri="{FF2B5EF4-FFF2-40B4-BE49-F238E27FC236}">
                <a16:creationId xmlns:a16="http://schemas.microsoft.com/office/drawing/2014/main" id="{FC18B995-18C1-9243-B96E-FB52E12E29AE}"/>
              </a:ext>
            </a:extLst>
          </p:cNvPr>
          <p:cNvPicPr>
            <a:picLocks noChangeAspect="1"/>
          </p:cNvPicPr>
          <p:nvPr/>
        </p:nvPicPr>
        <p:blipFill>
          <a:blip r:embed="rId9"/>
          <a:stretch>
            <a:fillRect/>
          </a:stretch>
        </p:blipFill>
        <p:spPr>
          <a:xfrm>
            <a:off x="1551254" y="4886569"/>
            <a:ext cx="2791155" cy="876292"/>
          </a:xfrm>
          <a:prstGeom prst="rect">
            <a:avLst/>
          </a:prstGeom>
        </p:spPr>
      </p:pic>
      <p:pic>
        <p:nvPicPr>
          <p:cNvPr id="10" name="Picture 9">
            <a:extLst>
              <a:ext uri="{FF2B5EF4-FFF2-40B4-BE49-F238E27FC236}">
                <a16:creationId xmlns:a16="http://schemas.microsoft.com/office/drawing/2014/main" id="{5232D2AF-96F0-B842-A428-C307C3B0C432}"/>
              </a:ext>
            </a:extLst>
          </p:cNvPr>
          <p:cNvPicPr>
            <a:picLocks noChangeAspect="1"/>
          </p:cNvPicPr>
          <p:nvPr/>
        </p:nvPicPr>
        <p:blipFill>
          <a:blip r:embed="rId10"/>
          <a:stretch>
            <a:fillRect/>
          </a:stretch>
        </p:blipFill>
        <p:spPr>
          <a:xfrm>
            <a:off x="1537807" y="5789105"/>
            <a:ext cx="2762290" cy="541002"/>
          </a:xfrm>
          <a:prstGeom prst="rect">
            <a:avLst/>
          </a:prstGeom>
        </p:spPr>
      </p:pic>
    </p:spTree>
    <p:extLst>
      <p:ext uri="{BB962C8B-B14F-4D97-AF65-F5344CB8AC3E}">
        <p14:creationId xmlns:p14="http://schemas.microsoft.com/office/powerpoint/2010/main" val="40878245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DE311-9078-E84F-8375-31A3D31AC9EB}"/>
              </a:ext>
            </a:extLst>
          </p:cNvPr>
          <p:cNvSpPr>
            <a:spLocks noGrp="1"/>
          </p:cNvSpPr>
          <p:nvPr>
            <p:ph type="title"/>
          </p:nvPr>
        </p:nvSpPr>
        <p:spPr/>
        <p:txBody>
          <a:bodyPr/>
          <a:lstStyle/>
          <a:p>
            <a:r>
              <a:rPr lang="zh-CN" altLang="en-US" dirty="0"/>
              <a:t>同行引用</a:t>
            </a:r>
            <a:endParaRPr lang="en-US" dirty="0"/>
          </a:p>
        </p:txBody>
      </p:sp>
      <p:sp>
        <p:nvSpPr>
          <p:cNvPr id="7" name="Date Placeholder 6">
            <a:extLst>
              <a:ext uri="{FF2B5EF4-FFF2-40B4-BE49-F238E27FC236}">
                <a16:creationId xmlns:a16="http://schemas.microsoft.com/office/drawing/2014/main" id="{C2DD450C-3AEB-9049-A779-257F75BFE368}"/>
              </a:ext>
            </a:extLst>
          </p:cNvPr>
          <p:cNvSpPr>
            <a:spLocks noGrp="1"/>
          </p:cNvSpPr>
          <p:nvPr>
            <p:ph type="dt" sz="half" idx="10"/>
          </p:nvPr>
        </p:nvSpPr>
        <p:spPr/>
        <p:txBody>
          <a:bodyPr/>
          <a:lstStyle/>
          <a:p>
            <a:fld id="{1FFCC1DD-6638-5F44-887F-0366FDA14E0D}" type="datetime1">
              <a:rPr lang="en-AU" altLang="zh-CN" smtClean="0"/>
              <a:t>15/04/2019</a:t>
            </a:fld>
            <a:endParaRPr lang="en-US" dirty="0"/>
          </a:p>
        </p:txBody>
      </p:sp>
      <p:sp>
        <p:nvSpPr>
          <p:cNvPr id="8" name="Footer Placeholder 7">
            <a:extLst>
              <a:ext uri="{FF2B5EF4-FFF2-40B4-BE49-F238E27FC236}">
                <a16:creationId xmlns:a16="http://schemas.microsoft.com/office/drawing/2014/main" id="{332E0286-5086-A445-8B4D-97844AC2C814}"/>
              </a:ext>
            </a:extLst>
          </p:cNvPr>
          <p:cNvSpPr>
            <a:spLocks noGrp="1"/>
          </p:cNvSpPr>
          <p:nvPr>
            <p:ph type="ftr" sz="quarter" idx="11"/>
          </p:nvPr>
        </p:nvSpPr>
        <p:spPr/>
        <p:txBody>
          <a:bodyPr/>
          <a:lstStyle/>
          <a:p>
            <a:r>
              <a:rPr lang="zh-CN" altLang="en-US"/>
              <a:t>上海交通大学人工智能研究院</a:t>
            </a:r>
            <a:endParaRPr lang="en-US" dirty="0"/>
          </a:p>
        </p:txBody>
      </p:sp>
      <p:sp>
        <p:nvSpPr>
          <p:cNvPr id="6" name="Slide Number Placeholder 5">
            <a:extLst>
              <a:ext uri="{FF2B5EF4-FFF2-40B4-BE49-F238E27FC236}">
                <a16:creationId xmlns:a16="http://schemas.microsoft.com/office/drawing/2014/main" id="{46CB1E0F-8E02-1444-8001-DEEF57BB6455}"/>
              </a:ext>
            </a:extLst>
          </p:cNvPr>
          <p:cNvSpPr>
            <a:spLocks noGrp="1"/>
          </p:cNvSpPr>
          <p:nvPr>
            <p:ph type="sldNum" sz="quarter" idx="12"/>
          </p:nvPr>
        </p:nvSpPr>
        <p:spPr/>
        <p:txBody>
          <a:bodyPr/>
          <a:lstStyle/>
          <a:p>
            <a:fld id="{B75D218E-6EF2-4582-B6A3-CE467C14555D}" type="slidenum">
              <a:rPr lang="en-US" smtClean="0"/>
              <a:t>34</a:t>
            </a:fld>
            <a:endParaRPr lang="en-US" dirty="0"/>
          </a:p>
        </p:txBody>
      </p:sp>
      <p:pic>
        <p:nvPicPr>
          <p:cNvPr id="94" name="Picture 93">
            <a:extLst>
              <a:ext uri="{FF2B5EF4-FFF2-40B4-BE49-F238E27FC236}">
                <a16:creationId xmlns:a16="http://schemas.microsoft.com/office/drawing/2014/main" id="{4E1024F1-E609-A341-B8F9-430EA59EF2B9}"/>
              </a:ext>
            </a:extLst>
          </p:cNvPr>
          <p:cNvPicPr>
            <a:picLocks noChangeAspect="1"/>
          </p:cNvPicPr>
          <p:nvPr/>
        </p:nvPicPr>
        <p:blipFill>
          <a:blip r:embed="rId2"/>
          <a:stretch>
            <a:fillRect/>
          </a:stretch>
        </p:blipFill>
        <p:spPr>
          <a:xfrm>
            <a:off x="808744" y="1271597"/>
            <a:ext cx="3964538" cy="956078"/>
          </a:xfrm>
          <a:prstGeom prst="rect">
            <a:avLst/>
          </a:prstGeom>
        </p:spPr>
      </p:pic>
      <p:sp>
        <p:nvSpPr>
          <p:cNvPr id="108" name="Frame 107">
            <a:extLst>
              <a:ext uri="{FF2B5EF4-FFF2-40B4-BE49-F238E27FC236}">
                <a16:creationId xmlns:a16="http://schemas.microsoft.com/office/drawing/2014/main" id="{99C640A9-08F9-F94B-843D-7A28514E1F49}"/>
              </a:ext>
            </a:extLst>
          </p:cNvPr>
          <p:cNvSpPr/>
          <p:nvPr/>
        </p:nvSpPr>
        <p:spPr>
          <a:xfrm>
            <a:off x="512078" y="3628121"/>
            <a:ext cx="4657773" cy="2709944"/>
          </a:xfrm>
          <a:prstGeom prst="frame">
            <a:avLst>
              <a:gd name="adj1" fmla="val 552"/>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12" name="Picture 111">
            <a:extLst>
              <a:ext uri="{FF2B5EF4-FFF2-40B4-BE49-F238E27FC236}">
                <a16:creationId xmlns:a16="http://schemas.microsoft.com/office/drawing/2014/main" id="{7451F207-3D62-B04F-A08D-02E090DCA1CA}"/>
              </a:ext>
            </a:extLst>
          </p:cNvPr>
          <p:cNvPicPr>
            <a:picLocks noChangeAspect="1"/>
          </p:cNvPicPr>
          <p:nvPr/>
        </p:nvPicPr>
        <p:blipFill>
          <a:blip r:embed="rId3"/>
          <a:stretch>
            <a:fillRect/>
          </a:stretch>
        </p:blipFill>
        <p:spPr>
          <a:xfrm>
            <a:off x="808744" y="2147315"/>
            <a:ext cx="3863558" cy="865437"/>
          </a:xfrm>
          <a:prstGeom prst="rect">
            <a:avLst/>
          </a:prstGeom>
        </p:spPr>
      </p:pic>
      <p:pic>
        <p:nvPicPr>
          <p:cNvPr id="113" name="Picture 112">
            <a:extLst>
              <a:ext uri="{FF2B5EF4-FFF2-40B4-BE49-F238E27FC236}">
                <a16:creationId xmlns:a16="http://schemas.microsoft.com/office/drawing/2014/main" id="{C6AF780A-3942-E84C-B3A6-C0727C3858E7}"/>
              </a:ext>
            </a:extLst>
          </p:cNvPr>
          <p:cNvPicPr>
            <a:picLocks noChangeAspect="1"/>
          </p:cNvPicPr>
          <p:nvPr/>
        </p:nvPicPr>
        <p:blipFill>
          <a:blip r:embed="rId4"/>
          <a:stretch>
            <a:fillRect/>
          </a:stretch>
        </p:blipFill>
        <p:spPr>
          <a:xfrm>
            <a:off x="808744" y="3042054"/>
            <a:ext cx="3869600" cy="443797"/>
          </a:xfrm>
          <a:prstGeom prst="rect">
            <a:avLst/>
          </a:prstGeom>
        </p:spPr>
      </p:pic>
      <p:sp>
        <p:nvSpPr>
          <p:cNvPr id="114" name="Frame 113">
            <a:extLst>
              <a:ext uri="{FF2B5EF4-FFF2-40B4-BE49-F238E27FC236}">
                <a16:creationId xmlns:a16="http://schemas.microsoft.com/office/drawing/2014/main" id="{6D376A3B-2908-A449-A46D-763B33CBC037}"/>
              </a:ext>
            </a:extLst>
          </p:cNvPr>
          <p:cNvSpPr/>
          <p:nvPr/>
        </p:nvSpPr>
        <p:spPr>
          <a:xfrm>
            <a:off x="5155532" y="3628121"/>
            <a:ext cx="3388201" cy="2709944"/>
          </a:xfrm>
          <a:prstGeom prst="frame">
            <a:avLst>
              <a:gd name="adj1" fmla="val 552"/>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5" name="TextBox 114">
            <a:extLst>
              <a:ext uri="{FF2B5EF4-FFF2-40B4-BE49-F238E27FC236}">
                <a16:creationId xmlns:a16="http://schemas.microsoft.com/office/drawing/2014/main" id="{CA70374C-1FBF-6647-8778-4547903CEB3A}"/>
              </a:ext>
            </a:extLst>
          </p:cNvPr>
          <p:cNvSpPr txBox="1"/>
          <p:nvPr/>
        </p:nvSpPr>
        <p:spPr>
          <a:xfrm>
            <a:off x="6324364" y="1424000"/>
            <a:ext cx="2260935" cy="2031325"/>
          </a:xfrm>
          <a:prstGeom prst="rect">
            <a:avLst/>
          </a:prstGeom>
          <a:noFill/>
        </p:spPr>
        <p:txBody>
          <a:bodyPr wrap="square" rtlCol="0">
            <a:spAutoFit/>
          </a:bodyPr>
          <a:lstStyle/>
          <a:p>
            <a:r>
              <a:rPr lang="en-US" dirty="0">
                <a:latin typeface="Microsoft YaHei" panose="020B0503020204020204" pitchFamily="34" charset="-122"/>
                <a:ea typeface="Microsoft YaHei" panose="020B0503020204020204" pitchFamily="34" charset="-122"/>
              </a:rPr>
              <a:t>MIT</a:t>
            </a:r>
            <a:r>
              <a:rPr lang="zh-CN" altLang="en-US" dirty="0">
                <a:latin typeface="Microsoft YaHei" panose="020B0503020204020204" pitchFamily="34" charset="-122"/>
                <a:ea typeface="Microsoft YaHei" panose="020B0503020204020204" pitchFamily="34" charset="-122"/>
              </a:rPr>
              <a:t>计算机视觉实验室主任</a:t>
            </a:r>
            <a:r>
              <a:rPr lang="en-US" dirty="0">
                <a:latin typeface="Microsoft YaHei" panose="020B0503020204020204" pitchFamily="34" charset="-122"/>
                <a:ea typeface="Microsoft YaHei" panose="020B0503020204020204" pitchFamily="34" charset="-122"/>
              </a:rPr>
              <a:t>Bill</a:t>
            </a:r>
            <a:r>
              <a:rPr lang="zh-CN" altLang="en-US" dirty="0">
                <a:latin typeface="Microsoft YaHei" panose="020B0503020204020204" pitchFamily="34" charset="-122"/>
                <a:ea typeface="Microsoft YaHei" panose="020B0503020204020204" pitchFamily="34" charset="-122"/>
              </a:rPr>
              <a:t> </a:t>
            </a:r>
            <a:r>
              <a:rPr lang="en-US" altLang="zh-CN" dirty="0">
                <a:latin typeface="Microsoft YaHei" panose="020B0503020204020204" pitchFamily="34" charset="-122"/>
                <a:ea typeface="Microsoft YaHei" panose="020B0503020204020204" pitchFamily="34" charset="-122"/>
              </a:rPr>
              <a:t>Freeman</a:t>
            </a:r>
            <a:r>
              <a:rPr lang="zh-CN" altLang="en-US" dirty="0">
                <a:latin typeface="Microsoft YaHei" panose="020B0503020204020204" pitchFamily="34" charset="-122"/>
                <a:ea typeface="Microsoft YaHei" panose="020B0503020204020204" pitchFamily="34" charset="-122"/>
              </a:rPr>
              <a:t>教授在</a:t>
            </a:r>
            <a:r>
              <a:rPr lang="en-US" altLang="zh-CN" dirty="0">
                <a:latin typeface="Microsoft YaHei" panose="020B0503020204020204" pitchFamily="34" charset="-122"/>
                <a:ea typeface="Microsoft YaHei" panose="020B0503020204020204" pitchFamily="34" charset="-122"/>
              </a:rPr>
              <a:t>2018</a:t>
            </a:r>
            <a:r>
              <a:rPr lang="zh-CN" altLang="en-US" dirty="0">
                <a:latin typeface="Microsoft YaHei" panose="020B0503020204020204" pitchFamily="34" charset="-122"/>
                <a:ea typeface="Microsoft YaHei" panose="020B0503020204020204" pitchFamily="34" charset="-122"/>
              </a:rPr>
              <a:t>年发表于</a:t>
            </a:r>
            <a:r>
              <a:rPr lang="en-US" altLang="zh-CN" dirty="0">
                <a:latin typeface="Microsoft YaHei" panose="020B0503020204020204" pitchFamily="34" charset="-122"/>
                <a:ea typeface="Microsoft YaHei" panose="020B0503020204020204" pitchFamily="34" charset="-122"/>
              </a:rPr>
              <a:t>TPAMI</a:t>
            </a:r>
            <a:r>
              <a:rPr lang="zh-CN" altLang="en-US" dirty="0">
                <a:latin typeface="Microsoft YaHei" panose="020B0503020204020204" pitchFamily="34" charset="-122"/>
                <a:ea typeface="Microsoft YaHei" panose="020B0503020204020204" pitchFamily="34" charset="-122"/>
              </a:rPr>
              <a:t>上关于模板匹配的论文中明确指出其工作受到所提出的算法启发</a:t>
            </a:r>
            <a:endParaRPr lang="en-US" dirty="0">
              <a:latin typeface="Microsoft YaHei" panose="020B0503020204020204" pitchFamily="34" charset="-122"/>
              <a:ea typeface="Microsoft YaHei" panose="020B0503020204020204" pitchFamily="34" charset="-122"/>
            </a:endParaRPr>
          </a:p>
        </p:txBody>
      </p:sp>
      <p:pic>
        <p:nvPicPr>
          <p:cNvPr id="4" name="Picture 3">
            <a:extLst>
              <a:ext uri="{FF2B5EF4-FFF2-40B4-BE49-F238E27FC236}">
                <a16:creationId xmlns:a16="http://schemas.microsoft.com/office/drawing/2014/main" id="{A5D3FD3A-5F2A-5742-9596-802A4E1CFB44}"/>
              </a:ext>
            </a:extLst>
          </p:cNvPr>
          <p:cNvPicPr>
            <a:picLocks noChangeAspect="1"/>
          </p:cNvPicPr>
          <p:nvPr/>
        </p:nvPicPr>
        <p:blipFill>
          <a:blip r:embed="rId5"/>
          <a:stretch>
            <a:fillRect/>
          </a:stretch>
        </p:blipFill>
        <p:spPr>
          <a:xfrm>
            <a:off x="5199473" y="4180968"/>
            <a:ext cx="1168750" cy="1339788"/>
          </a:xfrm>
          <a:prstGeom prst="rect">
            <a:avLst/>
          </a:prstGeom>
        </p:spPr>
      </p:pic>
      <p:sp>
        <p:nvSpPr>
          <p:cNvPr id="25" name="Frame 24">
            <a:extLst>
              <a:ext uri="{FF2B5EF4-FFF2-40B4-BE49-F238E27FC236}">
                <a16:creationId xmlns:a16="http://schemas.microsoft.com/office/drawing/2014/main" id="{32D3382E-A490-2D40-910D-B87544C3FD55}"/>
              </a:ext>
            </a:extLst>
          </p:cNvPr>
          <p:cNvSpPr/>
          <p:nvPr/>
        </p:nvSpPr>
        <p:spPr>
          <a:xfrm>
            <a:off x="512078" y="1258221"/>
            <a:ext cx="4655478" cy="2379043"/>
          </a:xfrm>
          <a:prstGeom prst="frame">
            <a:avLst>
              <a:gd name="adj1" fmla="val 552"/>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 name="Frame 25">
            <a:extLst>
              <a:ext uri="{FF2B5EF4-FFF2-40B4-BE49-F238E27FC236}">
                <a16:creationId xmlns:a16="http://schemas.microsoft.com/office/drawing/2014/main" id="{D5D0D415-2127-2B4D-ADD6-9A8C3332E407}"/>
              </a:ext>
            </a:extLst>
          </p:cNvPr>
          <p:cNvSpPr/>
          <p:nvPr/>
        </p:nvSpPr>
        <p:spPr>
          <a:xfrm>
            <a:off x="5155533" y="1258220"/>
            <a:ext cx="3388201" cy="2379043"/>
          </a:xfrm>
          <a:prstGeom prst="frame">
            <a:avLst>
              <a:gd name="adj1" fmla="val 552"/>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5" name="Picture 4">
            <a:extLst>
              <a:ext uri="{FF2B5EF4-FFF2-40B4-BE49-F238E27FC236}">
                <a16:creationId xmlns:a16="http://schemas.microsoft.com/office/drawing/2014/main" id="{A318CA5D-4195-714A-895E-D3A5C164149C}"/>
              </a:ext>
            </a:extLst>
          </p:cNvPr>
          <p:cNvPicPr>
            <a:picLocks noChangeAspect="1"/>
          </p:cNvPicPr>
          <p:nvPr/>
        </p:nvPicPr>
        <p:blipFill rotWithShape="1">
          <a:blip r:embed="rId6" cstate="hqprint">
            <a:extLst>
              <a:ext uri="{28A0092B-C50C-407E-A947-70E740481C1C}">
                <a14:useLocalDpi xmlns:a14="http://schemas.microsoft.com/office/drawing/2010/main"/>
              </a:ext>
            </a:extLst>
          </a:blip>
          <a:srcRect/>
          <a:stretch/>
        </p:blipFill>
        <p:spPr>
          <a:xfrm>
            <a:off x="684378" y="3755469"/>
            <a:ext cx="4251420" cy="787972"/>
          </a:xfrm>
          <a:prstGeom prst="rect">
            <a:avLst/>
          </a:prstGeom>
        </p:spPr>
      </p:pic>
      <p:grpSp>
        <p:nvGrpSpPr>
          <p:cNvPr id="11" name="Group 10">
            <a:extLst>
              <a:ext uri="{FF2B5EF4-FFF2-40B4-BE49-F238E27FC236}">
                <a16:creationId xmlns:a16="http://schemas.microsoft.com/office/drawing/2014/main" id="{A1AFAAE1-9FB1-7546-A6F7-5B7126A8286F}"/>
              </a:ext>
            </a:extLst>
          </p:cNvPr>
          <p:cNvGrpSpPr/>
          <p:nvPr/>
        </p:nvGrpSpPr>
        <p:grpSpPr>
          <a:xfrm>
            <a:off x="993658" y="4634603"/>
            <a:ext cx="3446308" cy="1048261"/>
            <a:chOff x="1028676" y="4962243"/>
            <a:chExt cx="3809418" cy="1158708"/>
          </a:xfrm>
        </p:grpSpPr>
        <p:pic>
          <p:nvPicPr>
            <p:cNvPr id="9" name="Picture 8">
              <a:extLst>
                <a:ext uri="{FF2B5EF4-FFF2-40B4-BE49-F238E27FC236}">
                  <a16:creationId xmlns:a16="http://schemas.microsoft.com/office/drawing/2014/main" id="{E48239FC-6BE1-984D-839E-5FB94F853F11}"/>
                </a:ext>
              </a:extLst>
            </p:cNvPr>
            <p:cNvPicPr>
              <a:picLocks noChangeAspect="1"/>
            </p:cNvPicPr>
            <p:nvPr/>
          </p:nvPicPr>
          <p:blipFill>
            <a:blip r:embed="rId7"/>
            <a:stretch>
              <a:fillRect/>
            </a:stretch>
          </p:blipFill>
          <p:spPr>
            <a:xfrm>
              <a:off x="1028676" y="4962243"/>
              <a:ext cx="3809418" cy="432888"/>
            </a:xfrm>
            <a:prstGeom prst="rect">
              <a:avLst/>
            </a:prstGeom>
          </p:spPr>
        </p:pic>
        <p:pic>
          <p:nvPicPr>
            <p:cNvPr id="10" name="Picture 9">
              <a:extLst>
                <a:ext uri="{FF2B5EF4-FFF2-40B4-BE49-F238E27FC236}">
                  <a16:creationId xmlns:a16="http://schemas.microsoft.com/office/drawing/2014/main" id="{A96E5FC0-EA19-7044-A2F3-DAD2BB9EA866}"/>
                </a:ext>
              </a:extLst>
            </p:cNvPr>
            <p:cNvPicPr>
              <a:picLocks noChangeAspect="1"/>
            </p:cNvPicPr>
            <p:nvPr/>
          </p:nvPicPr>
          <p:blipFill rotWithShape="1">
            <a:blip r:embed="rId8">
              <a:extLst>
                <a:ext uri="{28A0092B-C50C-407E-A947-70E740481C1C}">
                  <a14:useLocalDpi xmlns:a14="http://schemas.microsoft.com/office/drawing/2010/main"/>
                </a:ext>
              </a:extLst>
            </a:blip>
            <a:srcRect/>
            <a:stretch/>
          </p:blipFill>
          <p:spPr>
            <a:xfrm>
              <a:off x="1038493" y="5351727"/>
              <a:ext cx="3789783" cy="769224"/>
            </a:xfrm>
            <a:prstGeom prst="rect">
              <a:avLst/>
            </a:prstGeom>
          </p:spPr>
        </p:pic>
      </p:grpSp>
      <p:pic>
        <p:nvPicPr>
          <p:cNvPr id="12" name="Picture 11">
            <a:extLst>
              <a:ext uri="{FF2B5EF4-FFF2-40B4-BE49-F238E27FC236}">
                <a16:creationId xmlns:a16="http://schemas.microsoft.com/office/drawing/2014/main" id="{7CAB2861-1221-3744-B010-FA300E2BC74D}"/>
              </a:ext>
            </a:extLst>
          </p:cNvPr>
          <p:cNvPicPr>
            <a:picLocks noChangeAspect="1"/>
          </p:cNvPicPr>
          <p:nvPr/>
        </p:nvPicPr>
        <p:blipFill>
          <a:blip r:embed="rId9"/>
          <a:stretch>
            <a:fillRect/>
          </a:stretch>
        </p:blipFill>
        <p:spPr>
          <a:xfrm>
            <a:off x="1016201" y="5711516"/>
            <a:ext cx="3372434" cy="470572"/>
          </a:xfrm>
          <a:prstGeom prst="rect">
            <a:avLst/>
          </a:prstGeom>
        </p:spPr>
      </p:pic>
      <p:pic>
        <p:nvPicPr>
          <p:cNvPr id="32" name="Picture 31">
            <a:extLst>
              <a:ext uri="{FF2B5EF4-FFF2-40B4-BE49-F238E27FC236}">
                <a16:creationId xmlns:a16="http://schemas.microsoft.com/office/drawing/2014/main" id="{0FE9CA27-8142-1443-8601-1CC1D0BA290B}"/>
              </a:ext>
            </a:extLst>
          </p:cNvPr>
          <p:cNvPicPr>
            <a:picLocks noChangeAspect="1"/>
          </p:cNvPicPr>
          <p:nvPr/>
        </p:nvPicPr>
        <p:blipFill>
          <a:blip r:embed="rId10"/>
          <a:stretch>
            <a:fillRect/>
          </a:stretch>
        </p:blipFill>
        <p:spPr>
          <a:xfrm>
            <a:off x="5233919" y="1696289"/>
            <a:ext cx="1121522" cy="1421347"/>
          </a:xfrm>
          <a:prstGeom prst="rect">
            <a:avLst/>
          </a:prstGeom>
        </p:spPr>
      </p:pic>
      <p:sp>
        <p:nvSpPr>
          <p:cNvPr id="33" name="TextBox 32">
            <a:extLst>
              <a:ext uri="{FF2B5EF4-FFF2-40B4-BE49-F238E27FC236}">
                <a16:creationId xmlns:a16="http://schemas.microsoft.com/office/drawing/2014/main" id="{9F2A7796-BE8E-3749-896B-703B31C4C5EA}"/>
              </a:ext>
            </a:extLst>
          </p:cNvPr>
          <p:cNvSpPr txBox="1"/>
          <p:nvPr/>
        </p:nvSpPr>
        <p:spPr>
          <a:xfrm>
            <a:off x="6368223" y="3726527"/>
            <a:ext cx="2175509" cy="2585323"/>
          </a:xfrm>
          <a:prstGeom prst="rect">
            <a:avLst/>
          </a:prstGeom>
          <a:noFill/>
        </p:spPr>
        <p:txBody>
          <a:bodyPr wrap="square" rtlCol="0">
            <a:spAutoFit/>
          </a:bodyPr>
          <a:lstStyle/>
          <a:p>
            <a:r>
              <a:rPr lang="zh-CN" altLang="en-US" dirty="0">
                <a:latin typeface="Microsoft YaHei" panose="020B0503020204020204" pitchFamily="34" charset="-122"/>
                <a:ea typeface="Microsoft YaHei" panose="020B0503020204020204" pitchFamily="34" charset="-122"/>
              </a:rPr>
              <a:t>牛津大学视觉几何实验室（</a:t>
            </a:r>
            <a:r>
              <a:rPr lang="en-US" altLang="zh-CN" dirty="0">
                <a:latin typeface="Microsoft YaHei" panose="020B0503020204020204" pitchFamily="34" charset="-122"/>
                <a:ea typeface="Microsoft YaHei" panose="020B0503020204020204" pitchFamily="34" charset="-122"/>
              </a:rPr>
              <a:t>VGG</a:t>
            </a:r>
            <a:r>
              <a:rPr lang="zh-CN" altLang="en-US" dirty="0">
                <a:latin typeface="Microsoft YaHei" panose="020B0503020204020204" pitchFamily="34" charset="-122"/>
                <a:ea typeface="Microsoft YaHei" panose="020B0503020204020204" pitchFamily="34" charset="-122"/>
              </a:rPr>
              <a:t>）主任</a:t>
            </a:r>
            <a:r>
              <a:rPr lang="en-AU" dirty="0">
                <a:latin typeface="Microsoft YaHei" panose="020B0503020204020204" pitchFamily="34" charset="-122"/>
                <a:ea typeface="Microsoft YaHei" panose="020B0503020204020204" pitchFamily="34" charset="-122"/>
              </a:rPr>
              <a:t>Andrew</a:t>
            </a:r>
            <a:r>
              <a:rPr lang="zh-CN" altLang="en-US" dirty="0">
                <a:latin typeface="Microsoft YaHei" panose="020B0503020204020204" pitchFamily="34" charset="-122"/>
                <a:ea typeface="Microsoft YaHei" panose="020B0503020204020204" pitchFamily="34" charset="-122"/>
              </a:rPr>
              <a:t> </a:t>
            </a:r>
            <a:r>
              <a:rPr lang="en-US" altLang="zh-CN" dirty="0">
                <a:latin typeface="Microsoft YaHei" panose="020B0503020204020204" pitchFamily="34" charset="-122"/>
                <a:ea typeface="Microsoft YaHei" panose="020B0503020204020204" pitchFamily="34" charset="-122"/>
              </a:rPr>
              <a:t>Zisserman</a:t>
            </a:r>
            <a:r>
              <a:rPr lang="zh-CN" altLang="en-US" dirty="0">
                <a:latin typeface="Microsoft YaHei" panose="020B0503020204020204" pitchFamily="34" charset="-122"/>
                <a:ea typeface="Microsoft YaHei" panose="020B0503020204020204" pitchFamily="34" charset="-122"/>
              </a:rPr>
              <a:t>教授在发表于</a:t>
            </a:r>
            <a:r>
              <a:rPr lang="en-US" altLang="zh-CN" dirty="0">
                <a:latin typeface="Microsoft YaHei" panose="020B0503020204020204" pitchFamily="34" charset="-122"/>
                <a:ea typeface="Microsoft YaHei" panose="020B0503020204020204" pitchFamily="34" charset="-122"/>
              </a:rPr>
              <a:t>CVPR</a:t>
            </a:r>
            <a:r>
              <a:rPr lang="zh-CN" altLang="en-US" dirty="0">
                <a:latin typeface="Microsoft YaHei" panose="020B0503020204020204" pitchFamily="34" charset="-122"/>
                <a:ea typeface="Microsoft YaHei" panose="020B0503020204020204" pitchFamily="34" charset="-122"/>
              </a:rPr>
              <a:t> </a:t>
            </a:r>
            <a:r>
              <a:rPr lang="en-US" altLang="zh-CN" dirty="0">
                <a:latin typeface="Microsoft YaHei" panose="020B0503020204020204" pitchFamily="34" charset="-122"/>
                <a:ea typeface="Microsoft YaHei" panose="020B0503020204020204" pitchFamily="34" charset="-122"/>
              </a:rPr>
              <a:t>2017</a:t>
            </a:r>
            <a:r>
              <a:rPr lang="zh-CN" altLang="en-US" dirty="0">
                <a:latin typeface="Microsoft YaHei" panose="020B0503020204020204" pitchFamily="34" charset="-122"/>
                <a:ea typeface="Microsoft YaHei" panose="020B0503020204020204" pitchFamily="34" charset="-122"/>
              </a:rPr>
              <a:t>上关于检测跟踪的论文中明确指出其工作受到所提出的算法启发</a:t>
            </a:r>
            <a:endParaRPr lang="en-US" dirty="0">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3290760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zh-CN" altLang="en-US" dirty="0"/>
              <a:t>报告内容</a:t>
            </a:r>
          </a:p>
        </p:txBody>
      </p:sp>
      <p:sp>
        <p:nvSpPr>
          <p:cNvPr id="6" name="Content Placeholder 5"/>
          <p:cNvSpPr>
            <a:spLocks noGrp="1"/>
          </p:cNvSpPr>
          <p:nvPr>
            <p:ph idx="1"/>
          </p:nvPr>
        </p:nvSpPr>
        <p:spPr/>
        <p:txBody>
          <a:bodyPr>
            <a:normAutofit/>
          </a:bodyPr>
          <a:lstStyle/>
          <a:p>
            <a:r>
              <a:rPr lang="en-US" altLang="zh-CN" dirty="0"/>
              <a:t>Robust Visual Tracking Via Hierarchical Convolutional Features, HCFT (TPAMI 2018, ICCV 2015) </a:t>
            </a:r>
          </a:p>
          <a:p>
            <a:r>
              <a:rPr lang="en-US" altLang="zh-CN" dirty="0">
                <a:solidFill>
                  <a:srgbClr val="FF0000"/>
                </a:solidFill>
              </a:rPr>
              <a:t>CREST: Convolutional </a:t>
            </a:r>
            <a:r>
              <a:rPr lang="en-US" altLang="zh-CN" dirty="0" err="1">
                <a:solidFill>
                  <a:srgbClr val="FF0000"/>
                </a:solidFill>
              </a:rPr>
              <a:t>RESidual</a:t>
            </a:r>
            <a:r>
              <a:rPr lang="en-US" altLang="zh-CN" dirty="0">
                <a:solidFill>
                  <a:srgbClr val="FF0000"/>
                </a:solidFill>
              </a:rPr>
              <a:t> learning for visual Tracking (ICCV 2017)</a:t>
            </a:r>
          </a:p>
          <a:p>
            <a:r>
              <a:rPr lang="en-US" altLang="zh-CN" dirty="0"/>
              <a:t>One-Stage Deep Regression Tracking with Shrinkage Loss (ECCV 2018)</a:t>
            </a:r>
          </a:p>
        </p:txBody>
      </p:sp>
      <p:sp>
        <p:nvSpPr>
          <p:cNvPr id="7" name="Date Placeholder 6"/>
          <p:cNvSpPr>
            <a:spLocks noGrp="1"/>
          </p:cNvSpPr>
          <p:nvPr>
            <p:ph type="dt" sz="half" idx="10"/>
          </p:nvPr>
        </p:nvSpPr>
        <p:spPr/>
        <p:txBody>
          <a:bodyPr/>
          <a:lstStyle/>
          <a:p>
            <a:fld id="{65309C1D-1BD5-7547-97B0-0324958D5A3C}" type="datetime1">
              <a:rPr lang="en-AU" altLang="zh-CN" smtClean="0"/>
              <a:t>15/04/2019</a:t>
            </a:fld>
            <a:endParaRPr lang="en-US" dirty="0"/>
          </a:p>
        </p:txBody>
      </p:sp>
      <p:sp>
        <p:nvSpPr>
          <p:cNvPr id="8" name="Footer Placeholder 7"/>
          <p:cNvSpPr>
            <a:spLocks noGrp="1"/>
          </p:cNvSpPr>
          <p:nvPr>
            <p:ph type="ftr" sz="quarter" idx="11"/>
          </p:nvPr>
        </p:nvSpPr>
        <p:spPr/>
        <p:txBody>
          <a:bodyPr/>
          <a:lstStyle/>
          <a:p>
            <a:r>
              <a:rPr lang="zh-CN" altLang="en-US"/>
              <a:t>上海交通大学人工智能研究院</a:t>
            </a:r>
            <a:endParaRPr lang="en-US" dirty="0"/>
          </a:p>
        </p:txBody>
      </p:sp>
      <p:sp>
        <p:nvSpPr>
          <p:cNvPr id="9" name="Slide Number Placeholder 8"/>
          <p:cNvSpPr>
            <a:spLocks noGrp="1"/>
          </p:cNvSpPr>
          <p:nvPr>
            <p:ph type="sldNum" sz="quarter" idx="12"/>
          </p:nvPr>
        </p:nvSpPr>
        <p:spPr/>
        <p:txBody>
          <a:bodyPr/>
          <a:lstStyle/>
          <a:p>
            <a:fld id="{B75D218E-6EF2-4582-B6A3-CE467C14555D}" type="slidenum">
              <a:rPr lang="en-US" smtClean="0"/>
              <a:t>35</a:t>
            </a:fld>
            <a:endParaRPr lang="en-US" dirty="0"/>
          </a:p>
        </p:txBody>
      </p:sp>
    </p:spTree>
    <p:extLst>
      <p:ext uri="{BB962C8B-B14F-4D97-AF65-F5344CB8AC3E}">
        <p14:creationId xmlns:p14="http://schemas.microsoft.com/office/powerpoint/2010/main" val="2308243532"/>
      </p:ext>
    </p:extLst>
  </p:cSld>
  <p:clrMapOvr>
    <a:masterClrMapping/>
  </p:clrMapOvr>
  <mc:AlternateContent xmlns:mc="http://schemas.openxmlformats.org/markup-compatibility/2006" xmlns:p14="http://schemas.microsoft.com/office/powerpoint/2010/main">
    <mc:Choice Requires="p14">
      <p:transition spd="slow" p14:dur="2000" advTm="4509"/>
    </mc:Choice>
    <mc:Fallback xmlns="">
      <p:transition spd="slow" advTm="450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5456142-3BAD-402C-8BE4-611F65710F76}"/>
              </a:ext>
            </a:extLst>
          </p:cNvPr>
          <p:cNvSpPr/>
          <p:nvPr/>
        </p:nvSpPr>
        <p:spPr>
          <a:xfrm>
            <a:off x="1758065" y="5571690"/>
            <a:ext cx="5707524" cy="461665"/>
          </a:xfrm>
          <a:prstGeom prst="rect">
            <a:avLst/>
          </a:prstGeom>
        </p:spPr>
        <p:txBody>
          <a:bodyPr wrap="none">
            <a:spAutoFit/>
          </a:bodyPr>
          <a:lstStyle/>
          <a:p>
            <a:r>
              <a:rPr lang="en-US" sz="2400" b="1" dirty="0">
                <a:latin typeface="微软雅黑" panose="020B0503020204020204" pitchFamily="34" charset="-122"/>
                <a:ea typeface="微软雅黑" panose="020B0503020204020204" pitchFamily="34" charset="-122"/>
              </a:rPr>
              <a:t>Why not integrate both as a whole?</a:t>
            </a:r>
          </a:p>
        </p:txBody>
      </p:sp>
      <p:sp>
        <p:nvSpPr>
          <p:cNvPr id="14" name="Title 13"/>
          <p:cNvSpPr>
            <a:spLocks noGrp="1"/>
          </p:cNvSpPr>
          <p:nvPr>
            <p:ph type="title"/>
          </p:nvPr>
        </p:nvSpPr>
        <p:spPr/>
        <p:txBody>
          <a:bodyPr/>
          <a:lstStyle/>
          <a:p>
            <a:r>
              <a:rPr lang="en-US" dirty="0"/>
              <a:t>Motivation</a:t>
            </a:r>
          </a:p>
        </p:txBody>
      </p:sp>
      <p:sp>
        <p:nvSpPr>
          <p:cNvPr id="15" name="Content Placeholder 14"/>
          <p:cNvSpPr>
            <a:spLocks noGrp="1"/>
          </p:cNvSpPr>
          <p:nvPr>
            <p:ph idx="1"/>
          </p:nvPr>
        </p:nvSpPr>
        <p:spPr>
          <a:xfrm>
            <a:off x="628650" y="1200150"/>
            <a:ext cx="8115300" cy="4200089"/>
          </a:xfrm>
        </p:spPr>
        <p:txBody>
          <a:bodyPr>
            <a:normAutofit lnSpcReduction="10000"/>
          </a:bodyPr>
          <a:lstStyle/>
          <a:p>
            <a:r>
              <a:rPr lang="en-US" sz="2800" dirty="0">
                <a:latin typeface="微软雅黑" panose="020B0503020204020204" pitchFamily="34" charset="-122"/>
                <a:ea typeface="微软雅黑" panose="020B0503020204020204" pitchFamily="34" charset="-122"/>
              </a:rPr>
              <a:t>Existing correlation filter frameworks are empirically designed: </a:t>
            </a:r>
          </a:p>
          <a:p>
            <a:pPr lvl="1"/>
            <a:r>
              <a:rPr lang="en-US" dirty="0">
                <a:latin typeface="微软雅黑" panose="020B0503020204020204" pitchFamily="34" charset="-122"/>
                <a:ea typeface="微软雅黑" panose="020B0503020204020204" pitchFamily="34" charset="-122"/>
              </a:rPr>
              <a:t>Filter weights training, model update, convolutional feature integration, etc.</a:t>
            </a:r>
          </a:p>
          <a:p>
            <a:r>
              <a:rPr lang="en-US" sz="2800" dirty="0">
                <a:latin typeface="微软雅黑" panose="020B0503020204020204" pitchFamily="34" charset="-122"/>
                <a:ea typeface="微软雅黑" panose="020B0503020204020204" pitchFamily="34" charset="-122"/>
              </a:rPr>
              <a:t>The whole framework has not been optimized end-to-end</a:t>
            </a:r>
          </a:p>
          <a:p>
            <a:r>
              <a:rPr lang="en-US" sz="2800" dirty="0">
                <a:latin typeface="微软雅黑" panose="020B0503020204020204" pitchFamily="34" charset="-122"/>
                <a:ea typeface="微软雅黑" panose="020B0503020204020204" pitchFamily="34" charset="-122"/>
              </a:rPr>
              <a:t>The deep architecture has not been fully exploited.</a:t>
            </a:r>
          </a:p>
        </p:txBody>
      </p:sp>
      <p:sp>
        <p:nvSpPr>
          <p:cNvPr id="11" name="Date Placeholder 10"/>
          <p:cNvSpPr>
            <a:spLocks noGrp="1"/>
          </p:cNvSpPr>
          <p:nvPr>
            <p:ph type="dt" sz="half" idx="10"/>
          </p:nvPr>
        </p:nvSpPr>
        <p:spPr/>
        <p:txBody>
          <a:bodyPr/>
          <a:lstStyle/>
          <a:p>
            <a:fld id="{A0FCBA0E-E68D-EC4D-AB60-891C1A99FE55}" type="datetime1">
              <a:rPr lang="en-AU" altLang="zh-CN" smtClean="0"/>
              <a:t>15/04/2019</a:t>
            </a:fld>
            <a:endParaRPr lang="en-US" dirty="0"/>
          </a:p>
        </p:txBody>
      </p:sp>
      <p:sp>
        <p:nvSpPr>
          <p:cNvPr id="12" name="Footer Placeholder 11"/>
          <p:cNvSpPr>
            <a:spLocks noGrp="1"/>
          </p:cNvSpPr>
          <p:nvPr>
            <p:ph type="ftr" sz="quarter" idx="11"/>
          </p:nvPr>
        </p:nvSpPr>
        <p:spPr/>
        <p:txBody>
          <a:bodyPr/>
          <a:lstStyle/>
          <a:p>
            <a:r>
              <a:rPr lang="zh-CN" altLang="en-US"/>
              <a:t>上海交通大学人工智能研究院</a:t>
            </a:r>
            <a:endParaRPr lang="en-US" dirty="0"/>
          </a:p>
        </p:txBody>
      </p:sp>
      <p:sp>
        <p:nvSpPr>
          <p:cNvPr id="13" name="Slide Number Placeholder 12"/>
          <p:cNvSpPr>
            <a:spLocks noGrp="1"/>
          </p:cNvSpPr>
          <p:nvPr>
            <p:ph type="sldNum" sz="quarter" idx="12"/>
          </p:nvPr>
        </p:nvSpPr>
        <p:spPr/>
        <p:txBody>
          <a:bodyPr/>
          <a:lstStyle/>
          <a:p>
            <a:fld id="{B75D218E-6EF2-4582-B6A3-CE467C14555D}" type="slidenum">
              <a:rPr lang="en-US" smtClean="0"/>
              <a:t>36</a:t>
            </a:fld>
            <a:endParaRPr lang="en-US" dirty="0"/>
          </a:p>
        </p:txBody>
      </p:sp>
    </p:spTree>
    <p:extLst>
      <p:ext uri="{BB962C8B-B14F-4D97-AF65-F5344CB8AC3E}">
        <p14:creationId xmlns:p14="http://schemas.microsoft.com/office/powerpoint/2010/main" val="14664175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1529335-A324-45E7-9B56-A0EF8B822B5E}"/>
              </a:ext>
            </a:extLst>
          </p:cNvPr>
          <p:cNvPicPr>
            <a:picLocks noChangeAspect="1"/>
          </p:cNvPicPr>
          <p:nvPr/>
        </p:nvPicPr>
        <p:blipFill>
          <a:blip r:embed="rId2"/>
          <a:stretch>
            <a:fillRect/>
          </a:stretch>
        </p:blipFill>
        <p:spPr>
          <a:xfrm>
            <a:off x="252411" y="2591436"/>
            <a:ext cx="1042416" cy="1042416"/>
          </a:xfrm>
          <a:prstGeom prst="rect">
            <a:avLst/>
          </a:prstGeom>
        </p:spPr>
      </p:pic>
      <p:sp>
        <p:nvSpPr>
          <p:cNvPr id="4" name="Rectangle 3">
            <a:extLst>
              <a:ext uri="{FF2B5EF4-FFF2-40B4-BE49-F238E27FC236}">
                <a16:creationId xmlns:a16="http://schemas.microsoft.com/office/drawing/2014/main" id="{3A011D93-78E8-4FF9-BDAD-006A15426AA8}"/>
              </a:ext>
            </a:extLst>
          </p:cNvPr>
          <p:cNvSpPr/>
          <p:nvPr/>
        </p:nvSpPr>
        <p:spPr>
          <a:xfrm>
            <a:off x="2880188" y="2221177"/>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 name="Rectangle 4">
            <a:extLst>
              <a:ext uri="{FF2B5EF4-FFF2-40B4-BE49-F238E27FC236}">
                <a16:creationId xmlns:a16="http://schemas.microsoft.com/office/drawing/2014/main" id="{79D8EB80-E8EB-4D9C-B739-63F3DDEF628B}"/>
              </a:ext>
            </a:extLst>
          </p:cNvPr>
          <p:cNvSpPr/>
          <p:nvPr/>
        </p:nvSpPr>
        <p:spPr>
          <a:xfrm>
            <a:off x="2994488" y="2808497"/>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Rectangle 5">
            <a:extLst>
              <a:ext uri="{FF2B5EF4-FFF2-40B4-BE49-F238E27FC236}">
                <a16:creationId xmlns:a16="http://schemas.microsoft.com/office/drawing/2014/main" id="{96BAE695-2AAB-4A3C-AF44-5B7C46097917}"/>
              </a:ext>
            </a:extLst>
          </p:cNvPr>
          <p:cNvSpPr/>
          <p:nvPr/>
        </p:nvSpPr>
        <p:spPr>
          <a:xfrm>
            <a:off x="3104065" y="3402715"/>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Rounded Rectangle 3">
            <a:extLst>
              <a:ext uri="{FF2B5EF4-FFF2-40B4-BE49-F238E27FC236}">
                <a16:creationId xmlns:a16="http://schemas.microsoft.com/office/drawing/2014/main" id="{8D611210-D6ED-4D8B-9895-4F9812DB7668}"/>
              </a:ext>
            </a:extLst>
          </p:cNvPr>
          <p:cNvSpPr/>
          <p:nvPr/>
        </p:nvSpPr>
        <p:spPr>
          <a:xfrm>
            <a:off x="1733435" y="2060445"/>
            <a:ext cx="2615156" cy="2104398"/>
          </a:xfrm>
          <a:prstGeom prst="roundRect">
            <a:avLst/>
          </a:prstGeom>
          <a:no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Rectangle 7">
            <a:extLst>
              <a:ext uri="{FF2B5EF4-FFF2-40B4-BE49-F238E27FC236}">
                <a16:creationId xmlns:a16="http://schemas.microsoft.com/office/drawing/2014/main" id="{52ADF9E6-ECD7-4E74-9533-85072A881065}"/>
              </a:ext>
            </a:extLst>
          </p:cNvPr>
          <p:cNvSpPr/>
          <p:nvPr/>
        </p:nvSpPr>
        <p:spPr>
          <a:xfrm>
            <a:off x="1868508" y="2230906"/>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 name="Rectangle 8">
            <a:extLst>
              <a:ext uri="{FF2B5EF4-FFF2-40B4-BE49-F238E27FC236}">
                <a16:creationId xmlns:a16="http://schemas.microsoft.com/office/drawing/2014/main" id="{1C4A5AF3-AD29-4296-ADF7-EA5D922B080E}"/>
              </a:ext>
            </a:extLst>
          </p:cNvPr>
          <p:cNvSpPr/>
          <p:nvPr/>
        </p:nvSpPr>
        <p:spPr>
          <a:xfrm>
            <a:off x="2062262" y="2345760"/>
            <a:ext cx="272441" cy="272441"/>
          </a:xfrm>
          <a:prstGeom prst="rect">
            <a:avLst/>
          </a:prstGeom>
          <a:no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 name="Rectangle 9">
            <a:extLst>
              <a:ext uri="{FF2B5EF4-FFF2-40B4-BE49-F238E27FC236}">
                <a16:creationId xmlns:a16="http://schemas.microsoft.com/office/drawing/2014/main" id="{DD9163BB-6FD5-4C4A-B924-212AB5B9C5AB}"/>
              </a:ext>
            </a:extLst>
          </p:cNvPr>
          <p:cNvSpPr/>
          <p:nvPr/>
        </p:nvSpPr>
        <p:spPr>
          <a:xfrm>
            <a:off x="1982808" y="2818225"/>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 name="Rectangle 10">
            <a:extLst>
              <a:ext uri="{FF2B5EF4-FFF2-40B4-BE49-F238E27FC236}">
                <a16:creationId xmlns:a16="http://schemas.microsoft.com/office/drawing/2014/main" id="{AC8E6D0D-378C-4678-A2CD-6121DE4F5D55}"/>
              </a:ext>
            </a:extLst>
          </p:cNvPr>
          <p:cNvSpPr/>
          <p:nvPr/>
        </p:nvSpPr>
        <p:spPr>
          <a:xfrm>
            <a:off x="2092385" y="3412444"/>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Rectangle 11">
            <a:extLst>
              <a:ext uri="{FF2B5EF4-FFF2-40B4-BE49-F238E27FC236}">
                <a16:creationId xmlns:a16="http://schemas.microsoft.com/office/drawing/2014/main" id="{2078A43F-2373-4063-BF4C-B3E41DEF3B29}"/>
              </a:ext>
            </a:extLst>
          </p:cNvPr>
          <p:cNvSpPr/>
          <p:nvPr/>
        </p:nvSpPr>
        <p:spPr>
          <a:xfrm>
            <a:off x="2317579" y="3542429"/>
            <a:ext cx="272441" cy="272441"/>
          </a:xfrm>
          <a:prstGeom prst="rect">
            <a:avLst/>
          </a:prstGeom>
          <a:solidFill>
            <a:schemeClr val="bg2">
              <a:lumMod val="75000"/>
            </a:schemeClr>
          </a:solidFill>
          <a:ln w="19050">
            <a:solidFill>
              <a:schemeClr val="bg2">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13" name="Straight Connector 12">
            <a:extLst>
              <a:ext uri="{FF2B5EF4-FFF2-40B4-BE49-F238E27FC236}">
                <a16:creationId xmlns:a16="http://schemas.microsoft.com/office/drawing/2014/main" id="{D5FB99AB-D496-48D5-80F3-F2E4E9A344AF}"/>
              </a:ext>
            </a:extLst>
          </p:cNvPr>
          <p:cNvCxnSpPr/>
          <p:nvPr/>
        </p:nvCxnSpPr>
        <p:spPr>
          <a:xfrm>
            <a:off x="2061468" y="2614632"/>
            <a:ext cx="255317" cy="1196669"/>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F619D8B4-6248-4DAF-8200-5F1BF27D2706}"/>
              </a:ext>
            </a:extLst>
          </p:cNvPr>
          <p:cNvCxnSpPr/>
          <p:nvPr/>
        </p:nvCxnSpPr>
        <p:spPr>
          <a:xfrm>
            <a:off x="2328652" y="2337724"/>
            <a:ext cx="263273" cy="1214230"/>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E845C9C-24BB-4032-B55F-F750172CEA2B}"/>
              </a:ext>
            </a:extLst>
          </p:cNvPr>
          <p:cNvCxnSpPr/>
          <p:nvPr/>
        </p:nvCxnSpPr>
        <p:spPr>
          <a:xfrm>
            <a:off x="2332789" y="2613820"/>
            <a:ext cx="255317" cy="1196669"/>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5F147048-A0D2-44DA-AD00-C36415AF45F2}"/>
              </a:ext>
            </a:extLst>
          </p:cNvPr>
          <p:cNvSpPr/>
          <p:nvPr/>
        </p:nvSpPr>
        <p:spPr>
          <a:xfrm>
            <a:off x="3158591" y="2400791"/>
            <a:ext cx="141112" cy="141112"/>
          </a:xfrm>
          <a:prstGeom prst="rect">
            <a:avLst/>
          </a:prstGeom>
          <a:no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7" name="Rectangle 16">
            <a:extLst>
              <a:ext uri="{FF2B5EF4-FFF2-40B4-BE49-F238E27FC236}">
                <a16:creationId xmlns:a16="http://schemas.microsoft.com/office/drawing/2014/main" id="{516DE090-8604-4628-B639-8448EE663C2C}"/>
              </a:ext>
            </a:extLst>
          </p:cNvPr>
          <p:cNvSpPr/>
          <p:nvPr/>
        </p:nvSpPr>
        <p:spPr>
          <a:xfrm>
            <a:off x="3413908" y="3597461"/>
            <a:ext cx="141112" cy="141112"/>
          </a:xfrm>
          <a:prstGeom prst="rect">
            <a:avLst/>
          </a:prstGeom>
          <a:solidFill>
            <a:schemeClr val="bg2">
              <a:lumMod val="75000"/>
            </a:schemeClr>
          </a:solidFill>
          <a:ln w="19050">
            <a:solidFill>
              <a:schemeClr val="bg2">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8" name="Rectangle 17">
            <a:extLst>
              <a:ext uri="{FF2B5EF4-FFF2-40B4-BE49-F238E27FC236}">
                <a16:creationId xmlns:a16="http://schemas.microsoft.com/office/drawing/2014/main" id="{88017121-0AF9-4C19-80FF-DE5D41F05A99}"/>
              </a:ext>
            </a:extLst>
          </p:cNvPr>
          <p:cNvSpPr/>
          <p:nvPr/>
        </p:nvSpPr>
        <p:spPr>
          <a:xfrm>
            <a:off x="2191186" y="2948211"/>
            <a:ext cx="272441" cy="272441"/>
          </a:xfrm>
          <a:prstGeom prst="rect">
            <a:avLst/>
          </a:prstGeom>
          <a:solidFill>
            <a:schemeClr val="bg1"/>
          </a:solid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19" name="Straight Connector 18">
            <a:extLst>
              <a:ext uri="{FF2B5EF4-FFF2-40B4-BE49-F238E27FC236}">
                <a16:creationId xmlns:a16="http://schemas.microsoft.com/office/drawing/2014/main" id="{589D35BE-7B1A-413B-859B-97A498F2D9CD}"/>
              </a:ext>
            </a:extLst>
          </p:cNvPr>
          <p:cNvCxnSpPr/>
          <p:nvPr/>
        </p:nvCxnSpPr>
        <p:spPr>
          <a:xfrm>
            <a:off x="2062262" y="2345760"/>
            <a:ext cx="255317" cy="1196669"/>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11C50AC-CE8B-4264-8922-3235E236377F}"/>
              </a:ext>
            </a:extLst>
          </p:cNvPr>
          <p:cNvCxnSpPr/>
          <p:nvPr/>
        </p:nvCxnSpPr>
        <p:spPr>
          <a:xfrm>
            <a:off x="2588863" y="3542429"/>
            <a:ext cx="825045" cy="64988"/>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4C8FD9EA-D0BE-49CC-A0DA-843E6459D737}"/>
              </a:ext>
            </a:extLst>
          </p:cNvPr>
          <p:cNvCxnSpPr/>
          <p:nvPr/>
        </p:nvCxnSpPr>
        <p:spPr>
          <a:xfrm flipV="1">
            <a:off x="2537681" y="3746746"/>
            <a:ext cx="876227" cy="55815"/>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6B3F5494-0FE8-4C3C-AE3D-AF325D9FBD6A}"/>
              </a:ext>
            </a:extLst>
          </p:cNvPr>
          <p:cNvCxnSpPr/>
          <p:nvPr/>
        </p:nvCxnSpPr>
        <p:spPr>
          <a:xfrm>
            <a:off x="2450178" y="2947478"/>
            <a:ext cx="968627" cy="646811"/>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788DC4D-9969-41F8-BCD8-078A34E01394}"/>
              </a:ext>
            </a:extLst>
          </p:cNvPr>
          <p:cNvCxnSpPr/>
          <p:nvPr/>
        </p:nvCxnSpPr>
        <p:spPr>
          <a:xfrm>
            <a:off x="2332789" y="2342704"/>
            <a:ext cx="1081119" cy="1253241"/>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41907CD-CC38-4AEB-B1DB-00C40D46EB4E}"/>
              </a:ext>
            </a:extLst>
          </p:cNvPr>
          <p:cNvCxnSpPr/>
          <p:nvPr/>
        </p:nvCxnSpPr>
        <p:spPr>
          <a:xfrm>
            <a:off x="2456854" y="3210396"/>
            <a:ext cx="957054" cy="535697"/>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7995E6D-4B5C-4079-AF45-F5E2EE1FCE10}"/>
              </a:ext>
            </a:extLst>
          </p:cNvPr>
          <p:cNvCxnSpPr/>
          <p:nvPr/>
        </p:nvCxnSpPr>
        <p:spPr>
          <a:xfrm>
            <a:off x="2322224" y="2614631"/>
            <a:ext cx="1091684" cy="1128570"/>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9953059-1EEA-4F24-9D0B-1320CC6D4E54}"/>
              </a:ext>
            </a:extLst>
          </p:cNvPr>
          <p:cNvCxnSpPr/>
          <p:nvPr/>
        </p:nvCxnSpPr>
        <p:spPr>
          <a:xfrm>
            <a:off x="3302689" y="2397888"/>
            <a:ext cx="257365" cy="1197858"/>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532613A-6686-427D-A88C-D16036E2929E}"/>
              </a:ext>
            </a:extLst>
          </p:cNvPr>
          <p:cNvCxnSpPr/>
          <p:nvPr/>
        </p:nvCxnSpPr>
        <p:spPr>
          <a:xfrm>
            <a:off x="3155462" y="2548247"/>
            <a:ext cx="255317" cy="1196669"/>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98FC198-FBD7-4820-BA97-4BA1ABC1B08D}"/>
              </a:ext>
            </a:extLst>
          </p:cNvPr>
          <p:cNvCxnSpPr/>
          <p:nvPr/>
        </p:nvCxnSpPr>
        <p:spPr>
          <a:xfrm>
            <a:off x="3302689" y="2548247"/>
            <a:ext cx="257365" cy="1194955"/>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D64E4DE5-A795-4BE4-A68D-876469135777}"/>
              </a:ext>
            </a:extLst>
          </p:cNvPr>
          <p:cNvSpPr/>
          <p:nvPr/>
        </p:nvSpPr>
        <p:spPr>
          <a:xfrm>
            <a:off x="3287515" y="3003242"/>
            <a:ext cx="141112" cy="141112"/>
          </a:xfrm>
          <a:prstGeom prst="rect">
            <a:avLst/>
          </a:prstGeom>
          <a:solidFill>
            <a:schemeClr val="bg1"/>
          </a:solid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30" name="Straight Connector 29">
            <a:extLst>
              <a:ext uri="{FF2B5EF4-FFF2-40B4-BE49-F238E27FC236}">
                <a16:creationId xmlns:a16="http://schemas.microsoft.com/office/drawing/2014/main" id="{8C382EEA-362F-423A-8EFB-63A050AEB1DA}"/>
              </a:ext>
            </a:extLst>
          </p:cNvPr>
          <p:cNvCxnSpPr/>
          <p:nvPr/>
        </p:nvCxnSpPr>
        <p:spPr>
          <a:xfrm>
            <a:off x="3158264" y="2399603"/>
            <a:ext cx="255317" cy="1196669"/>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1" name="Oval 30">
            <a:extLst>
              <a:ext uri="{FF2B5EF4-FFF2-40B4-BE49-F238E27FC236}">
                <a16:creationId xmlns:a16="http://schemas.microsoft.com/office/drawing/2014/main" id="{45DE3D5C-09BB-473A-971D-399F125772F6}"/>
              </a:ext>
            </a:extLst>
          </p:cNvPr>
          <p:cNvSpPr/>
          <p:nvPr/>
        </p:nvSpPr>
        <p:spPr>
          <a:xfrm>
            <a:off x="3746057" y="3106526"/>
            <a:ext cx="144780" cy="144780"/>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2" name="Oval 31">
            <a:extLst>
              <a:ext uri="{FF2B5EF4-FFF2-40B4-BE49-F238E27FC236}">
                <a16:creationId xmlns:a16="http://schemas.microsoft.com/office/drawing/2014/main" id="{DDEA6A23-04B0-4BF8-964E-5B3D24C1C3A6}"/>
              </a:ext>
            </a:extLst>
          </p:cNvPr>
          <p:cNvSpPr/>
          <p:nvPr/>
        </p:nvSpPr>
        <p:spPr>
          <a:xfrm>
            <a:off x="3890837" y="3113848"/>
            <a:ext cx="144780" cy="144780"/>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3" name="Oval 32">
            <a:extLst>
              <a:ext uri="{FF2B5EF4-FFF2-40B4-BE49-F238E27FC236}">
                <a16:creationId xmlns:a16="http://schemas.microsoft.com/office/drawing/2014/main" id="{664B1D39-2FAF-4D85-A972-156E7846CA55}"/>
              </a:ext>
            </a:extLst>
          </p:cNvPr>
          <p:cNvSpPr/>
          <p:nvPr/>
        </p:nvSpPr>
        <p:spPr>
          <a:xfrm>
            <a:off x="4127009" y="3106526"/>
            <a:ext cx="144780" cy="144780"/>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4" name="TextBox 33">
            <a:extLst>
              <a:ext uri="{FF2B5EF4-FFF2-40B4-BE49-F238E27FC236}">
                <a16:creationId xmlns:a16="http://schemas.microsoft.com/office/drawing/2014/main" id="{059F659A-17C8-4E89-AC12-2E5682B2607F}"/>
              </a:ext>
            </a:extLst>
          </p:cNvPr>
          <p:cNvSpPr txBox="1"/>
          <p:nvPr/>
        </p:nvSpPr>
        <p:spPr>
          <a:xfrm>
            <a:off x="2268805" y="1760259"/>
            <a:ext cx="1590756" cy="300082"/>
          </a:xfrm>
          <a:prstGeom prst="rect">
            <a:avLst/>
          </a:prstGeom>
          <a:noFill/>
        </p:spPr>
        <p:txBody>
          <a:bodyPr wrap="none" rtlCol="0">
            <a:spAutoFit/>
          </a:bodyPr>
          <a:lstStyle/>
          <a:p>
            <a:r>
              <a:rPr lang="en-US" sz="1350" b="1" dirty="0">
                <a:latin typeface="Times" panose="02020603050405020304" pitchFamily="18" charset="0"/>
                <a:cs typeface="Times" panose="02020603050405020304" pitchFamily="18" charset="0"/>
              </a:rPr>
              <a:t>Feature Extraction</a:t>
            </a:r>
          </a:p>
        </p:txBody>
      </p:sp>
      <p:sp>
        <p:nvSpPr>
          <p:cNvPr id="35" name="Parallelogram 34">
            <a:extLst>
              <a:ext uri="{FF2B5EF4-FFF2-40B4-BE49-F238E27FC236}">
                <a16:creationId xmlns:a16="http://schemas.microsoft.com/office/drawing/2014/main" id="{A0ADE78B-50A0-4684-B4F2-E88EE1EAF967}"/>
              </a:ext>
            </a:extLst>
          </p:cNvPr>
          <p:cNvSpPr/>
          <p:nvPr/>
        </p:nvSpPr>
        <p:spPr>
          <a:xfrm rot="5400000">
            <a:off x="5110952" y="2764324"/>
            <a:ext cx="685800" cy="551546"/>
          </a:xfrm>
          <a:prstGeom prst="parallelogram">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6" name="Parallelogram 35">
            <a:extLst>
              <a:ext uri="{FF2B5EF4-FFF2-40B4-BE49-F238E27FC236}">
                <a16:creationId xmlns:a16="http://schemas.microsoft.com/office/drawing/2014/main" id="{38A14862-9790-4695-8100-3664A860A458}"/>
              </a:ext>
            </a:extLst>
          </p:cNvPr>
          <p:cNvSpPr/>
          <p:nvPr/>
        </p:nvSpPr>
        <p:spPr>
          <a:xfrm rot="5400000">
            <a:off x="4989032" y="2840524"/>
            <a:ext cx="685800" cy="551546"/>
          </a:xfrm>
          <a:prstGeom prst="parallelogram">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7" name="Parallelogram 36">
            <a:extLst>
              <a:ext uri="{FF2B5EF4-FFF2-40B4-BE49-F238E27FC236}">
                <a16:creationId xmlns:a16="http://schemas.microsoft.com/office/drawing/2014/main" id="{1DBFCDD3-F122-49BD-B651-6A9422B76541}"/>
              </a:ext>
            </a:extLst>
          </p:cNvPr>
          <p:cNvSpPr/>
          <p:nvPr/>
        </p:nvSpPr>
        <p:spPr>
          <a:xfrm rot="5400000">
            <a:off x="4867112" y="2916724"/>
            <a:ext cx="685800" cy="551546"/>
          </a:xfrm>
          <a:prstGeom prst="parallelogram">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8" name="TextBox 37">
            <a:extLst>
              <a:ext uri="{FF2B5EF4-FFF2-40B4-BE49-F238E27FC236}">
                <a16:creationId xmlns:a16="http://schemas.microsoft.com/office/drawing/2014/main" id="{610B7C7F-C9D0-4CC4-8ED5-4935D3F23B97}"/>
              </a:ext>
            </a:extLst>
          </p:cNvPr>
          <p:cNvSpPr txBox="1"/>
          <p:nvPr/>
        </p:nvSpPr>
        <p:spPr>
          <a:xfrm>
            <a:off x="4808734" y="3473794"/>
            <a:ext cx="1129092" cy="300082"/>
          </a:xfrm>
          <a:prstGeom prst="rect">
            <a:avLst/>
          </a:prstGeom>
          <a:noFill/>
        </p:spPr>
        <p:txBody>
          <a:bodyPr wrap="none" rtlCol="0">
            <a:spAutoFit/>
          </a:bodyPr>
          <a:lstStyle/>
          <a:p>
            <a:r>
              <a:rPr lang="en-US" sz="1350" b="1" dirty="0">
                <a:latin typeface="Times" panose="02020603050405020304" pitchFamily="18" charset="0"/>
                <a:cs typeface="Times" panose="02020603050405020304" pitchFamily="18" charset="0"/>
              </a:rPr>
              <a:t>Feature map</a:t>
            </a:r>
          </a:p>
        </p:txBody>
      </p:sp>
      <p:sp>
        <p:nvSpPr>
          <p:cNvPr id="40" name="Rectangle 39">
            <a:extLst>
              <a:ext uri="{FF2B5EF4-FFF2-40B4-BE49-F238E27FC236}">
                <a16:creationId xmlns:a16="http://schemas.microsoft.com/office/drawing/2014/main" id="{A2CAB14B-EE4D-412E-90AB-E3591F3B44C8}"/>
              </a:ext>
            </a:extLst>
          </p:cNvPr>
          <p:cNvSpPr/>
          <p:nvPr/>
        </p:nvSpPr>
        <p:spPr>
          <a:xfrm>
            <a:off x="6689061" y="3157028"/>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1" name="Rectangle 40">
            <a:extLst>
              <a:ext uri="{FF2B5EF4-FFF2-40B4-BE49-F238E27FC236}">
                <a16:creationId xmlns:a16="http://schemas.microsoft.com/office/drawing/2014/main" id="{E599DD2A-591A-4ABF-8AC3-7F6CFD982BF7}"/>
              </a:ext>
            </a:extLst>
          </p:cNvPr>
          <p:cNvSpPr/>
          <p:nvPr/>
        </p:nvSpPr>
        <p:spPr>
          <a:xfrm>
            <a:off x="6547700" y="2789253"/>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2" name="Rectangle 41">
            <a:extLst>
              <a:ext uri="{FF2B5EF4-FFF2-40B4-BE49-F238E27FC236}">
                <a16:creationId xmlns:a16="http://schemas.microsoft.com/office/drawing/2014/main" id="{7647483E-2B2B-4E0B-9CCA-E248F2A562D1}"/>
              </a:ext>
            </a:extLst>
          </p:cNvPr>
          <p:cNvSpPr/>
          <p:nvPr/>
        </p:nvSpPr>
        <p:spPr>
          <a:xfrm>
            <a:off x="6457523" y="2429174"/>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3" name="Rectangle 42">
            <a:extLst>
              <a:ext uri="{FF2B5EF4-FFF2-40B4-BE49-F238E27FC236}">
                <a16:creationId xmlns:a16="http://schemas.microsoft.com/office/drawing/2014/main" id="{6B6E0168-FA66-480C-B618-7A435521F417}"/>
              </a:ext>
            </a:extLst>
          </p:cNvPr>
          <p:cNvSpPr/>
          <p:nvPr/>
        </p:nvSpPr>
        <p:spPr>
          <a:xfrm>
            <a:off x="6570112" y="2574453"/>
            <a:ext cx="272441" cy="272441"/>
          </a:xfrm>
          <a:prstGeom prst="rect">
            <a:avLst/>
          </a:prstGeom>
          <a:no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4" name="Rectangle 43">
            <a:extLst>
              <a:ext uri="{FF2B5EF4-FFF2-40B4-BE49-F238E27FC236}">
                <a16:creationId xmlns:a16="http://schemas.microsoft.com/office/drawing/2014/main" id="{DE1DC819-6B69-4E7A-A679-4A8AA8415B16}"/>
              </a:ext>
            </a:extLst>
          </p:cNvPr>
          <p:cNvSpPr/>
          <p:nvPr/>
        </p:nvSpPr>
        <p:spPr>
          <a:xfrm>
            <a:off x="6841919" y="3311358"/>
            <a:ext cx="272441" cy="272441"/>
          </a:xfrm>
          <a:prstGeom prst="rect">
            <a:avLst/>
          </a:prstGeom>
          <a:solidFill>
            <a:schemeClr val="bg2">
              <a:lumMod val="75000"/>
            </a:schemeClr>
          </a:solidFill>
          <a:ln w="19050">
            <a:solidFill>
              <a:schemeClr val="bg2">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45" name="Straight Connector 44">
            <a:extLst>
              <a:ext uri="{FF2B5EF4-FFF2-40B4-BE49-F238E27FC236}">
                <a16:creationId xmlns:a16="http://schemas.microsoft.com/office/drawing/2014/main" id="{0390B5BB-7AA1-41D5-99C2-9E5A8512B4D3}"/>
              </a:ext>
            </a:extLst>
          </p:cNvPr>
          <p:cNvCxnSpPr/>
          <p:nvPr/>
        </p:nvCxnSpPr>
        <p:spPr>
          <a:xfrm>
            <a:off x="6567750" y="2849902"/>
            <a:ext cx="271807" cy="736856"/>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32A6393B-B614-4A7C-BC83-B56D007B9104}"/>
              </a:ext>
            </a:extLst>
          </p:cNvPr>
          <p:cNvCxnSpPr/>
          <p:nvPr/>
        </p:nvCxnSpPr>
        <p:spPr>
          <a:xfrm>
            <a:off x="6841057" y="2849853"/>
            <a:ext cx="272987" cy="744444"/>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46A519C2-6F24-4D16-A207-65F919D19427}"/>
              </a:ext>
            </a:extLst>
          </p:cNvPr>
          <p:cNvCxnSpPr/>
          <p:nvPr/>
        </p:nvCxnSpPr>
        <p:spPr>
          <a:xfrm>
            <a:off x="6841056" y="2570046"/>
            <a:ext cx="271490" cy="730814"/>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8" name="Rectangle 47">
            <a:extLst>
              <a:ext uri="{FF2B5EF4-FFF2-40B4-BE49-F238E27FC236}">
                <a16:creationId xmlns:a16="http://schemas.microsoft.com/office/drawing/2014/main" id="{742D4512-8A5D-4763-AEFA-91959C58F6FB}"/>
              </a:ext>
            </a:extLst>
          </p:cNvPr>
          <p:cNvSpPr/>
          <p:nvPr/>
        </p:nvSpPr>
        <p:spPr>
          <a:xfrm>
            <a:off x="6705699" y="2942463"/>
            <a:ext cx="272441" cy="272441"/>
          </a:xfrm>
          <a:prstGeom prst="rect">
            <a:avLst/>
          </a:prstGeom>
          <a:solidFill>
            <a:schemeClr val="bg1"/>
          </a:solid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49" name="Straight Connector 48">
            <a:extLst>
              <a:ext uri="{FF2B5EF4-FFF2-40B4-BE49-F238E27FC236}">
                <a16:creationId xmlns:a16="http://schemas.microsoft.com/office/drawing/2014/main" id="{89804887-955F-4E92-87AC-E117B2B46FB2}"/>
              </a:ext>
            </a:extLst>
          </p:cNvPr>
          <p:cNvCxnSpPr/>
          <p:nvPr/>
        </p:nvCxnSpPr>
        <p:spPr>
          <a:xfrm>
            <a:off x="6569793" y="2584065"/>
            <a:ext cx="271807" cy="716795"/>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0" name="Rounded Rectangle 152">
            <a:extLst>
              <a:ext uri="{FF2B5EF4-FFF2-40B4-BE49-F238E27FC236}">
                <a16:creationId xmlns:a16="http://schemas.microsoft.com/office/drawing/2014/main" id="{88BD148A-9298-4852-B088-E1A735FA1B68}"/>
              </a:ext>
            </a:extLst>
          </p:cNvPr>
          <p:cNvSpPr/>
          <p:nvPr/>
        </p:nvSpPr>
        <p:spPr>
          <a:xfrm>
            <a:off x="6239379" y="2397888"/>
            <a:ext cx="1279004" cy="1262747"/>
          </a:xfrm>
          <a:prstGeom prst="roundRect">
            <a:avLst/>
          </a:prstGeom>
          <a:noFill/>
          <a:ln w="381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51" name="Picture 50">
            <a:extLst>
              <a:ext uri="{FF2B5EF4-FFF2-40B4-BE49-F238E27FC236}">
                <a16:creationId xmlns:a16="http://schemas.microsoft.com/office/drawing/2014/main" id="{F2C7AA04-990F-4606-ABBB-052FFF3CA089}"/>
              </a:ext>
            </a:extLst>
          </p:cNvPr>
          <p:cNvPicPr>
            <a:picLocks noChangeAspect="1"/>
          </p:cNvPicPr>
          <p:nvPr/>
        </p:nvPicPr>
        <p:blipFill>
          <a:blip r:embed="rId3"/>
          <a:stretch>
            <a:fillRect/>
          </a:stretch>
        </p:blipFill>
        <p:spPr>
          <a:xfrm>
            <a:off x="8028137" y="2601854"/>
            <a:ext cx="925012" cy="925012"/>
          </a:xfrm>
          <a:prstGeom prst="rect">
            <a:avLst/>
          </a:prstGeom>
        </p:spPr>
      </p:pic>
      <p:sp>
        <p:nvSpPr>
          <p:cNvPr id="52" name="Right Arrow 166">
            <a:extLst>
              <a:ext uri="{FF2B5EF4-FFF2-40B4-BE49-F238E27FC236}">
                <a16:creationId xmlns:a16="http://schemas.microsoft.com/office/drawing/2014/main" id="{4C51830A-722C-46EF-8F11-5D4331175B01}"/>
              </a:ext>
            </a:extLst>
          </p:cNvPr>
          <p:cNvSpPr/>
          <p:nvPr/>
        </p:nvSpPr>
        <p:spPr>
          <a:xfrm>
            <a:off x="1372908" y="3043551"/>
            <a:ext cx="263650" cy="138185"/>
          </a:xfrm>
          <a:prstGeom prst="rightArrow">
            <a:avLst>
              <a:gd name="adj1" fmla="val 50000"/>
              <a:gd name="adj2" fmla="val 109540"/>
            </a:avLst>
          </a:prstGeom>
          <a:solidFill>
            <a:srgbClr val="8A0000"/>
          </a:solidFill>
          <a:ln>
            <a:solidFill>
              <a:srgbClr val="8A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3" name="Right Arrow 166">
            <a:extLst>
              <a:ext uri="{FF2B5EF4-FFF2-40B4-BE49-F238E27FC236}">
                <a16:creationId xmlns:a16="http://schemas.microsoft.com/office/drawing/2014/main" id="{DAF1BB95-FE57-4006-AC19-4F8882D69C54}"/>
              </a:ext>
            </a:extLst>
          </p:cNvPr>
          <p:cNvSpPr/>
          <p:nvPr/>
        </p:nvSpPr>
        <p:spPr>
          <a:xfrm>
            <a:off x="4488028" y="3041880"/>
            <a:ext cx="263650" cy="138185"/>
          </a:xfrm>
          <a:prstGeom prst="rightArrow">
            <a:avLst>
              <a:gd name="adj1" fmla="val 50000"/>
              <a:gd name="adj2" fmla="val 109540"/>
            </a:avLst>
          </a:prstGeom>
          <a:solidFill>
            <a:srgbClr val="8A0000"/>
          </a:solidFill>
          <a:ln>
            <a:solidFill>
              <a:srgbClr val="8A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4" name="Right Arrow 166">
            <a:extLst>
              <a:ext uri="{FF2B5EF4-FFF2-40B4-BE49-F238E27FC236}">
                <a16:creationId xmlns:a16="http://schemas.microsoft.com/office/drawing/2014/main" id="{37F871F4-80CA-409F-B904-F38291C16B82}"/>
              </a:ext>
            </a:extLst>
          </p:cNvPr>
          <p:cNvSpPr/>
          <p:nvPr/>
        </p:nvSpPr>
        <p:spPr>
          <a:xfrm>
            <a:off x="5878649" y="3031461"/>
            <a:ext cx="263650" cy="138185"/>
          </a:xfrm>
          <a:prstGeom prst="rightArrow">
            <a:avLst>
              <a:gd name="adj1" fmla="val 50000"/>
              <a:gd name="adj2" fmla="val 109540"/>
            </a:avLst>
          </a:prstGeom>
          <a:solidFill>
            <a:srgbClr val="8A0000"/>
          </a:solidFill>
          <a:ln>
            <a:solidFill>
              <a:srgbClr val="8A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5" name="Right Arrow 166">
            <a:extLst>
              <a:ext uri="{FF2B5EF4-FFF2-40B4-BE49-F238E27FC236}">
                <a16:creationId xmlns:a16="http://schemas.microsoft.com/office/drawing/2014/main" id="{FA649203-5283-4C20-BE91-A5D9C5D18D99}"/>
              </a:ext>
            </a:extLst>
          </p:cNvPr>
          <p:cNvSpPr/>
          <p:nvPr/>
        </p:nvSpPr>
        <p:spPr>
          <a:xfrm>
            <a:off x="7643422" y="3003243"/>
            <a:ext cx="263650" cy="138185"/>
          </a:xfrm>
          <a:prstGeom prst="rightArrow">
            <a:avLst>
              <a:gd name="adj1" fmla="val 50000"/>
              <a:gd name="adj2" fmla="val 109540"/>
            </a:avLst>
          </a:prstGeom>
          <a:solidFill>
            <a:srgbClr val="8A0000"/>
          </a:solidFill>
          <a:ln>
            <a:solidFill>
              <a:srgbClr val="8A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6" name="TextBox 55">
            <a:extLst>
              <a:ext uri="{FF2B5EF4-FFF2-40B4-BE49-F238E27FC236}">
                <a16:creationId xmlns:a16="http://schemas.microsoft.com/office/drawing/2014/main" id="{D2E56DD8-7C3C-46A7-A2A9-D6F31FB26E08}"/>
              </a:ext>
            </a:extLst>
          </p:cNvPr>
          <p:cNvSpPr txBox="1"/>
          <p:nvPr/>
        </p:nvSpPr>
        <p:spPr>
          <a:xfrm>
            <a:off x="6059896" y="2056360"/>
            <a:ext cx="1757212" cy="300082"/>
          </a:xfrm>
          <a:prstGeom prst="rect">
            <a:avLst/>
          </a:prstGeom>
          <a:noFill/>
        </p:spPr>
        <p:txBody>
          <a:bodyPr wrap="none" rtlCol="0">
            <a:spAutoFit/>
          </a:bodyPr>
          <a:lstStyle/>
          <a:p>
            <a:r>
              <a:rPr lang="en-US" sz="1350" b="1" dirty="0">
                <a:latin typeface="Times" panose="02020603050405020304" pitchFamily="18" charset="0"/>
                <a:cs typeface="Times" panose="02020603050405020304" pitchFamily="18" charset="0"/>
              </a:rPr>
              <a:t>One conv layer: DCF</a:t>
            </a:r>
          </a:p>
        </p:txBody>
      </p:sp>
      <p:sp>
        <p:nvSpPr>
          <p:cNvPr id="57" name="TextBox 56">
            <a:extLst>
              <a:ext uri="{FF2B5EF4-FFF2-40B4-BE49-F238E27FC236}">
                <a16:creationId xmlns:a16="http://schemas.microsoft.com/office/drawing/2014/main" id="{FCB1B85E-E88C-478D-8485-B72BE01ADBCB}"/>
              </a:ext>
            </a:extLst>
          </p:cNvPr>
          <p:cNvSpPr txBox="1"/>
          <p:nvPr/>
        </p:nvSpPr>
        <p:spPr>
          <a:xfrm>
            <a:off x="7948505" y="3518454"/>
            <a:ext cx="1247457" cy="300082"/>
          </a:xfrm>
          <a:prstGeom prst="rect">
            <a:avLst/>
          </a:prstGeom>
          <a:noFill/>
        </p:spPr>
        <p:txBody>
          <a:bodyPr wrap="none" rtlCol="0">
            <a:spAutoFit/>
          </a:bodyPr>
          <a:lstStyle/>
          <a:p>
            <a:r>
              <a:rPr lang="en-US" sz="1350" b="1" dirty="0">
                <a:latin typeface="Times" panose="02020603050405020304" pitchFamily="18" charset="0"/>
                <a:cs typeface="Times" panose="02020603050405020304" pitchFamily="18" charset="0"/>
              </a:rPr>
              <a:t>Response map</a:t>
            </a:r>
          </a:p>
        </p:txBody>
      </p:sp>
      <p:sp>
        <p:nvSpPr>
          <p:cNvPr id="61" name="Rectangle 60">
            <a:extLst>
              <a:ext uri="{FF2B5EF4-FFF2-40B4-BE49-F238E27FC236}">
                <a16:creationId xmlns:a16="http://schemas.microsoft.com/office/drawing/2014/main" id="{80B4B6DD-81CE-471F-8F3C-E505B0E181C6}"/>
              </a:ext>
            </a:extLst>
          </p:cNvPr>
          <p:cNvSpPr/>
          <p:nvPr/>
        </p:nvSpPr>
        <p:spPr>
          <a:xfrm>
            <a:off x="2354443" y="4699360"/>
            <a:ext cx="4278735" cy="369332"/>
          </a:xfrm>
          <a:prstGeom prst="rect">
            <a:avLst/>
          </a:prstGeom>
        </p:spPr>
        <p:txBody>
          <a:bodyPr wrap="none">
            <a:spAutoFit/>
          </a:bodyPr>
          <a:lstStyle/>
          <a:p>
            <a:r>
              <a:rPr lang="en-US" dirty="0">
                <a:latin typeface="Palatino Linotype" panose="02040502050505030304" pitchFamily="18" charset="0"/>
              </a:rPr>
              <a:t>End-to-end prediction and optimization</a:t>
            </a:r>
          </a:p>
        </p:txBody>
      </p:sp>
      <p:sp>
        <p:nvSpPr>
          <p:cNvPr id="65" name="Title 64"/>
          <p:cNvSpPr>
            <a:spLocks noGrp="1"/>
          </p:cNvSpPr>
          <p:nvPr>
            <p:ph type="title"/>
          </p:nvPr>
        </p:nvSpPr>
        <p:spPr/>
        <p:txBody>
          <a:bodyPr>
            <a:normAutofit/>
          </a:bodyPr>
          <a:lstStyle/>
          <a:p>
            <a:r>
              <a:rPr lang="en-US" dirty="0">
                <a:latin typeface="微软雅黑" panose="020B0503020204020204" pitchFamily="34" charset="-122"/>
                <a:ea typeface="微软雅黑" panose="020B0503020204020204" pitchFamily="34" charset="-122"/>
              </a:rPr>
              <a:t>Our Method: Overview</a:t>
            </a:r>
          </a:p>
        </p:txBody>
      </p:sp>
      <p:sp>
        <p:nvSpPr>
          <p:cNvPr id="60" name="Date Placeholder 59"/>
          <p:cNvSpPr>
            <a:spLocks noGrp="1"/>
          </p:cNvSpPr>
          <p:nvPr>
            <p:ph type="dt" sz="half" idx="10"/>
          </p:nvPr>
        </p:nvSpPr>
        <p:spPr/>
        <p:txBody>
          <a:bodyPr/>
          <a:lstStyle/>
          <a:p>
            <a:fld id="{FB67AE6D-789F-3C47-9EAB-09A58768CDB7}" type="datetime1">
              <a:rPr lang="en-AU" altLang="zh-CN" smtClean="0"/>
              <a:t>15/04/2019</a:t>
            </a:fld>
            <a:endParaRPr lang="en-US" dirty="0"/>
          </a:p>
        </p:txBody>
      </p:sp>
      <p:sp>
        <p:nvSpPr>
          <p:cNvPr id="62" name="Footer Placeholder 61"/>
          <p:cNvSpPr>
            <a:spLocks noGrp="1"/>
          </p:cNvSpPr>
          <p:nvPr>
            <p:ph type="ftr" sz="quarter" idx="11"/>
          </p:nvPr>
        </p:nvSpPr>
        <p:spPr/>
        <p:txBody>
          <a:bodyPr/>
          <a:lstStyle/>
          <a:p>
            <a:r>
              <a:rPr lang="zh-CN" altLang="en-US"/>
              <a:t>上海交通大学人工智能研究院</a:t>
            </a:r>
            <a:endParaRPr lang="en-US" dirty="0"/>
          </a:p>
        </p:txBody>
      </p:sp>
      <p:sp>
        <p:nvSpPr>
          <p:cNvPr id="63" name="Slide Number Placeholder 62"/>
          <p:cNvSpPr>
            <a:spLocks noGrp="1"/>
          </p:cNvSpPr>
          <p:nvPr>
            <p:ph type="sldNum" sz="quarter" idx="12"/>
          </p:nvPr>
        </p:nvSpPr>
        <p:spPr/>
        <p:txBody>
          <a:bodyPr/>
          <a:lstStyle/>
          <a:p>
            <a:fld id="{B75D218E-6EF2-4582-B6A3-CE467C14555D}" type="slidenum">
              <a:rPr lang="en-US" smtClean="0"/>
              <a:t>37</a:t>
            </a:fld>
            <a:endParaRPr lang="en-US" dirty="0"/>
          </a:p>
        </p:txBody>
      </p:sp>
      <p:sp>
        <p:nvSpPr>
          <p:cNvPr id="66" name="Rectangle 65"/>
          <p:cNvSpPr/>
          <p:nvPr/>
        </p:nvSpPr>
        <p:spPr>
          <a:xfrm>
            <a:off x="1015910" y="5414750"/>
            <a:ext cx="6994696" cy="369332"/>
          </a:xfrm>
          <a:prstGeom prst="rect">
            <a:avLst/>
          </a:prstGeom>
        </p:spPr>
        <p:txBody>
          <a:bodyPr wrap="square">
            <a:spAutoFit/>
          </a:bodyPr>
          <a:lstStyle/>
          <a:p>
            <a:r>
              <a:rPr lang="en-US" dirty="0">
                <a:solidFill>
                  <a:srgbClr val="FF0000"/>
                </a:solidFill>
                <a:latin typeface="Palatino Linotype" panose="02040502050505030304" pitchFamily="18" charset="0"/>
              </a:rPr>
              <a:t>Key idea: reformulate correlation filter as one convolutional layer</a:t>
            </a:r>
            <a:endParaRPr lang="en-US" dirty="0">
              <a:solidFill>
                <a:srgbClr val="FF0000"/>
              </a:solidFill>
            </a:endParaRPr>
          </a:p>
        </p:txBody>
      </p:sp>
    </p:spTree>
    <p:extLst>
      <p:ext uri="{BB962C8B-B14F-4D97-AF65-F5344CB8AC3E}">
        <p14:creationId xmlns:p14="http://schemas.microsoft.com/office/powerpoint/2010/main" val="20209905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B2B5E8A-34FA-4619-A807-CA97399B86F1}"/>
              </a:ext>
            </a:extLst>
          </p:cNvPr>
          <p:cNvPicPr>
            <a:picLocks noChangeAspect="1"/>
          </p:cNvPicPr>
          <p:nvPr/>
        </p:nvPicPr>
        <p:blipFill>
          <a:blip r:embed="rId2"/>
          <a:stretch>
            <a:fillRect/>
          </a:stretch>
        </p:blipFill>
        <p:spPr>
          <a:xfrm>
            <a:off x="769661" y="1951627"/>
            <a:ext cx="3145364" cy="3145364"/>
          </a:xfrm>
          <a:prstGeom prst="rect">
            <a:avLst/>
          </a:prstGeom>
        </p:spPr>
      </p:pic>
      <p:pic>
        <p:nvPicPr>
          <p:cNvPr id="6" name="Picture 5">
            <a:extLst>
              <a:ext uri="{FF2B5EF4-FFF2-40B4-BE49-F238E27FC236}">
                <a16:creationId xmlns:a16="http://schemas.microsoft.com/office/drawing/2014/main" id="{9279A82F-BE9D-41E9-B28F-A58E6F6F2568}"/>
              </a:ext>
            </a:extLst>
          </p:cNvPr>
          <p:cNvPicPr>
            <a:picLocks noChangeAspect="1"/>
          </p:cNvPicPr>
          <p:nvPr/>
        </p:nvPicPr>
        <p:blipFill>
          <a:blip r:embed="rId3"/>
          <a:stretch>
            <a:fillRect/>
          </a:stretch>
        </p:blipFill>
        <p:spPr>
          <a:xfrm>
            <a:off x="5120218" y="1913506"/>
            <a:ext cx="3145364" cy="3145364"/>
          </a:xfrm>
          <a:prstGeom prst="rect">
            <a:avLst/>
          </a:prstGeom>
        </p:spPr>
      </p:pic>
      <p:sp>
        <p:nvSpPr>
          <p:cNvPr id="9" name="Rectangle 8">
            <a:extLst>
              <a:ext uri="{FF2B5EF4-FFF2-40B4-BE49-F238E27FC236}">
                <a16:creationId xmlns:a16="http://schemas.microsoft.com/office/drawing/2014/main" id="{8F1B53FB-B348-4813-887C-91B2A7701E54}"/>
              </a:ext>
            </a:extLst>
          </p:cNvPr>
          <p:cNvSpPr/>
          <p:nvPr/>
        </p:nvSpPr>
        <p:spPr>
          <a:xfrm>
            <a:off x="1760562" y="2906970"/>
            <a:ext cx="1072576" cy="1294421"/>
          </a:xfrm>
          <a:prstGeom prst="rect">
            <a:avLst/>
          </a:prstGeom>
          <a:noFill/>
          <a:ln w="635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Right Arrow 166">
            <a:extLst>
              <a:ext uri="{FF2B5EF4-FFF2-40B4-BE49-F238E27FC236}">
                <a16:creationId xmlns:a16="http://schemas.microsoft.com/office/drawing/2014/main" id="{DA52CE9B-682E-4911-A086-929A732678F4}"/>
              </a:ext>
            </a:extLst>
          </p:cNvPr>
          <p:cNvSpPr/>
          <p:nvPr/>
        </p:nvSpPr>
        <p:spPr>
          <a:xfrm>
            <a:off x="4212892" y="3358065"/>
            <a:ext cx="609458" cy="256246"/>
          </a:xfrm>
          <a:prstGeom prst="rightArrow">
            <a:avLst>
              <a:gd name="adj1" fmla="val 50000"/>
              <a:gd name="adj2" fmla="val 109540"/>
            </a:avLst>
          </a:prstGeom>
          <a:solidFill>
            <a:srgbClr val="8A0000"/>
          </a:solidFill>
          <a:ln>
            <a:solidFill>
              <a:srgbClr val="8A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6" name="Title 15"/>
          <p:cNvSpPr>
            <a:spLocks noGrp="1"/>
          </p:cNvSpPr>
          <p:nvPr>
            <p:ph type="title"/>
          </p:nvPr>
        </p:nvSpPr>
        <p:spPr/>
        <p:txBody>
          <a:bodyPr/>
          <a:lstStyle/>
          <a:p>
            <a:r>
              <a:rPr lang="en-US" dirty="0"/>
              <a:t>Observations</a:t>
            </a:r>
          </a:p>
        </p:txBody>
      </p:sp>
      <p:sp>
        <p:nvSpPr>
          <p:cNvPr id="13" name="Date Placeholder 12"/>
          <p:cNvSpPr>
            <a:spLocks noGrp="1"/>
          </p:cNvSpPr>
          <p:nvPr>
            <p:ph type="dt" sz="half" idx="10"/>
          </p:nvPr>
        </p:nvSpPr>
        <p:spPr/>
        <p:txBody>
          <a:bodyPr/>
          <a:lstStyle/>
          <a:p>
            <a:fld id="{8355D263-B6A1-3245-BCDE-8CDD9512FC72}" type="datetime1">
              <a:rPr lang="en-AU" altLang="zh-CN" smtClean="0"/>
              <a:t>15/04/2019</a:t>
            </a:fld>
            <a:endParaRPr lang="en-US" dirty="0"/>
          </a:p>
        </p:txBody>
      </p:sp>
      <p:sp>
        <p:nvSpPr>
          <p:cNvPr id="14" name="Footer Placeholder 13"/>
          <p:cNvSpPr>
            <a:spLocks noGrp="1"/>
          </p:cNvSpPr>
          <p:nvPr>
            <p:ph type="ftr" sz="quarter" idx="11"/>
          </p:nvPr>
        </p:nvSpPr>
        <p:spPr/>
        <p:txBody>
          <a:bodyPr/>
          <a:lstStyle/>
          <a:p>
            <a:r>
              <a:rPr lang="zh-CN" altLang="en-US"/>
              <a:t>上海交通大学人工智能研究院</a:t>
            </a:r>
            <a:endParaRPr lang="en-US" dirty="0"/>
          </a:p>
        </p:txBody>
      </p:sp>
      <p:sp>
        <p:nvSpPr>
          <p:cNvPr id="15" name="Slide Number Placeholder 14"/>
          <p:cNvSpPr>
            <a:spLocks noGrp="1"/>
          </p:cNvSpPr>
          <p:nvPr>
            <p:ph type="sldNum" sz="quarter" idx="12"/>
          </p:nvPr>
        </p:nvSpPr>
        <p:spPr/>
        <p:txBody>
          <a:bodyPr/>
          <a:lstStyle/>
          <a:p>
            <a:fld id="{B75D218E-6EF2-4582-B6A3-CE467C14555D}" type="slidenum">
              <a:rPr lang="en-US" smtClean="0"/>
              <a:t>38</a:t>
            </a:fld>
            <a:endParaRPr lang="en-US" dirty="0"/>
          </a:p>
        </p:txBody>
      </p:sp>
      <p:sp>
        <p:nvSpPr>
          <p:cNvPr id="2" name="TextBox 1"/>
          <p:cNvSpPr txBox="1"/>
          <p:nvPr/>
        </p:nvSpPr>
        <p:spPr>
          <a:xfrm>
            <a:off x="3617869" y="5420636"/>
            <a:ext cx="2704953" cy="461665"/>
          </a:xfrm>
          <a:prstGeom prst="rect">
            <a:avLst/>
          </a:prstGeom>
          <a:noFill/>
        </p:spPr>
        <p:txBody>
          <a:bodyPr wrap="square" rtlCol="0">
            <a:spAutoFit/>
          </a:bodyPr>
          <a:lstStyle/>
          <a:p>
            <a:r>
              <a:rPr lang="en-US" sz="2400" dirty="0"/>
              <a:t>Training Step</a:t>
            </a:r>
          </a:p>
        </p:txBody>
      </p:sp>
    </p:spTree>
    <p:extLst>
      <p:ext uri="{BB962C8B-B14F-4D97-AF65-F5344CB8AC3E}">
        <p14:creationId xmlns:p14="http://schemas.microsoft.com/office/powerpoint/2010/main" val="13427425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2A8EBC6-9683-4F35-984E-08B78C7F8107}"/>
              </a:ext>
            </a:extLst>
          </p:cNvPr>
          <p:cNvPicPr>
            <a:picLocks noChangeAspect="1"/>
          </p:cNvPicPr>
          <p:nvPr/>
        </p:nvPicPr>
        <p:blipFill>
          <a:blip r:embed="rId2"/>
          <a:stretch>
            <a:fillRect/>
          </a:stretch>
        </p:blipFill>
        <p:spPr>
          <a:xfrm>
            <a:off x="771831" y="1897039"/>
            <a:ext cx="3136173" cy="3136173"/>
          </a:xfrm>
          <a:prstGeom prst="rect">
            <a:avLst/>
          </a:prstGeom>
        </p:spPr>
      </p:pic>
      <p:pic>
        <p:nvPicPr>
          <p:cNvPr id="8" name="Picture 7">
            <a:extLst>
              <a:ext uri="{FF2B5EF4-FFF2-40B4-BE49-F238E27FC236}">
                <a16:creationId xmlns:a16="http://schemas.microsoft.com/office/drawing/2014/main" id="{03131B2D-E48A-4C3A-ADAB-83244D8AAC57}"/>
              </a:ext>
            </a:extLst>
          </p:cNvPr>
          <p:cNvPicPr>
            <a:picLocks noChangeAspect="1"/>
          </p:cNvPicPr>
          <p:nvPr/>
        </p:nvPicPr>
        <p:blipFill>
          <a:blip r:embed="rId3"/>
          <a:stretch>
            <a:fillRect/>
          </a:stretch>
        </p:blipFill>
        <p:spPr>
          <a:xfrm>
            <a:off x="5121407" y="1897038"/>
            <a:ext cx="3136173" cy="3136173"/>
          </a:xfrm>
          <a:prstGeom prst="rect">
            <a:avLst/>
          </a:prstGeom>
        </p:spPr>
      </p:pic>
      <p:sp>
        <p:nvSpPr>
          <p:cNvPr id="10" name="Rectangle 9">
            <a:extLst>
              <a:ext uri="{FF2B5EF4-FFF2-40B4-BE49-F238E27FC236}">
                <a16:creationId xmlns:a16="http://schemas.microsoft.com/office/drawing/2014/main" id="{62BD0A5D-86CE-4AA3-8BFE-750CFB28BE63}"/>
              </a:ext>
            </a:extLst>
          </p:cNvPr>
          <p:cNvSpPr/>
          <p:nvPr/>
        </p:nvSpPr>
        <p:spPr>
          <a:xfrm>
            <a:off x="1473958" y="2775280"/>
            <a:ext cx="1080046" cy="1398818"/>
          </a:xfrm>
          <a:prstGeom prst="rect">
            <a:avLst/>
          </a:prstGeom>
          <a:noFill/>
          <a:ln w="635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Right Arrow 166">
            <a:extLst>
              <a:ext uri="{FF2B5EF4-FFF2-40B4-BE49-F238E27FC236}">
                <a16:creationId xmlns:a16="http://schemas.microsoft.com/office/drawing/2014/main" id="{DA52CE9B-682E-4911-A086-929A732678F4}"/>
              </a:ext>
            </a:extLst>
          </p:cNvPr>
          <p:cNvSpPr/>
          <p:nvPr/>
        </p:nvSpPr>
        <p:spPr>
          <a:xfrm>
            <a:off x="4199236" y="3191896"/>
            <a:ext cx="620981" cy="255497"/>
          </a:xfrm>
          <a:prstGeom prst="rightArrow">
            <a:avLst>
              <a:gd name="adj1" fmla="val 50000"/>
              <a:gd name="adj2" fmla="val 109540"/>
            </a:avLst>
          </a:prstGeom>
          <a:solidFill>
            <a:srgbClr val="8A0000"/>
          </a:solidFill>
          <a:ln>
            <a:solidFill>
              <a:srgbClr val="8A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6" name="Title 15"/>
          <p:cNvSpPr>
            <a:spLocks noGrp="1"/>
          </p:cNvSpPr>
          <p:nvPr>
            <p:ph type="title"/>
          </p:nvPr>
        </p:nvSpPr>
        <p:spPr/>
        <p:txBody>
          <a:bodyPr/>
          <a:lstStyle/>
          <a:p>
            <a:r>
              <a:rPr lang="en-US" dirty="0"/>
              <a:t>Observations</a:t>
            </a:r>
          </a:p>
        </p:txBody>
      </p:sp>
      <p:sp>
        <p:nvSpPr>
          <p:cNvPr id="13" name="Date Placeholder 12"/>
          <p:cNvSpPr>
            <a:spLocks noGrp="1"/>
          </p:cNvSpPr>
          <p:nvPr>
            <p:ph type="dt" sz="half" idx="10"/>
          </p:nvPr>
        </p:nvSpPr>
        <p:spPr/>
        <p:txBody>
          <a:bodyPr/>
          <a:lstStyle/>
          <a:p>
            <a:fld id="{3A3F9B6F-3FAE-7C49-BB2C-C744314D602F}" type="datetime1">
              <a:rPr lang="en-AU" altLang="zh-CN" smtClean="0"/>
              <a:t>15/04/2019</a:t>
            </a:fld>
            <a:endParaRPr lang="en-US" dirty="0"/>
          </a:p>
        </p:txBody>
      </p:sp>
      <p:sp>
        <p:nvSpPr>
          <p:cNvPr id="14" name="Footer Placeholder 13"/>
          <p:cNvSpPr>
            <a:spLocks noGrp="1"/>
          </p:cNvSpPr>
          <p:nvPr>
            <p:ph type="ftr" sz="quarter" idx="11"/>
          </p:nvPr>
        </p:nvSpPr>
        <p:spPr/>
        <p:txBody>
          <a:bodyPr/>
          <a:lstStyle/>
          <a:p>
            <a:r>
              <a:rPr lang="zh-CN" altLang="en-US"/>
              <a:t>上海交通大学人工智能研究院</a:t>
            </a:r>
            <a:endParaRPr lang="en-US" dirty="0"/>
          </a:p>
        </p:txBody>
      </p:sp>
      <p:sp>
        <p:nvSpPr>
          <p:cNvPr id="15" name="Slide Number Placeholder 14"/>
          <p:cNvSpPr>
            <a:spLocks noGrp="1"/>
          </p:cNvSpPr>
          <p:nvPr>
            <p:ph type="sldNum" sz="quarter" idx="12"/>
          </p:nvPr>
        </p:nvSpPr>
        <p:spPr/>
        <p:txBody>
          <a:bodyPr/>
          <a:lstStyle/>
          <a:p>
            <a:fld id="{B75D218E-6EF2-4582-B6A3-CE467C14555D}" type="slidenum">
              <a:rPr lang="en-US" smtClean="0"/>
              <a:t>39</a:t>
            </a:fld>
            <a:endParaRPr lang="en-US" dirty="0"/>
          </a:p>
        </p:txBody>
      </p:sp>
      <p:sp>
        <p:nvSpPr>
          <p:cNvPr id="17" name="TextBox 16"/>
          <p:cNvSpPr txBox="1"/>
          <p:nvPr/>
        </p:nvSpPr>
        <p:spPr>
          <a:xfrm>
            <a:off x="3467741" y="5352396"/>
            <a:ext cx="2704953" cy="461665"/>
          </a:xfrm>
          <a:prstGeom prst="rect">
            <a:avLst/>
          </a:prstGeom>
          <a:noFill/>
        </p:spPr>
        <p:txBody>
          <a:bodyPr wrap="square" rtlCol="0">
            <a:spAutoFit/>
          </a:bodyPr>
          <a:lstStyle/>
          <a:p>
            <a:r>
              <a:rPr lang="en-US" sz="2400" dirty="0"/>
              <a:t>Prediction Result</a:t>
            </a:r>
          </a:p>
        </p:txBody>
      </p:sp>
    </p:spTree>
    <p:extLst>
      <p:ext uri="{BB962C8B-B14F-4D97-AF65-F5344CB8AC3E}">
        <p14:creationId xmlns:p14="http://schemas.microsoft.com/office/powerpoint/2010/main" val="387914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794710C2-0213-491A-85F9-452469B43E90}"/>
                  </a:ext>
                </a:extLst>
              </p:cNvPr>
              <p:cNvSpPr txBox="1"/>
              <p:nvPr/>
            </p:nvSpPr>
            <p:spPr>
              <a:xfrm>
                <a:off x="1307741" y="2367223"/>
                <a:ext cx="1659109" cy="4154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700" i="1">
                          <a:latin typeface="Cambria Math" panose="02040503050406030204" pitchFamily="18" charset="0"/>
                        </a:rPr>
                        <m:t>𝑋</m:t>
                      </m:r>
                      <m:r>
                        <a:rPr lang="en-US" sz="2700" i="1">
                          <a:latin typeface="Cambria Math" panose="02040503050406030204" pitchFamily="18" charset="0"/>
                          <a:ea typeface="Cambria Math" panose="02040503050406030204" pitchFamily="18" charset="0"/>
                        </a:rPr>
                        <m:t>⇒</m:t>
                      </m:r>
                      <m:r>
                        <a:rPr lang="el-GR" sz="2700" i="1">
                          <a:latin typeface="Cambria Math" panose="02040503050406030204" pitchFamily="18" charset="0"/>
                          <a:ea typeface="Cambria Math" panose="02040503050406030204" pitchFamily="18" charset="0"/>
                        </a:rPr>
                        <m:t>ℋ</m:t>
                      </m:r>
                      <m:r>
                        <a:rPr lang="en-US" sz="2700" i="1">
                          <a:latin typeface="Cambria Math" panose="02040503050406030204" pitchFamily="18" charset="0"/>
                          <a:ea typeface="Cambria Math" panose="02040503050406030204" pitchFamily="18" charset="0"/>
                        </a:rPr>
                        <m:t>(</m:t>
                      </m:r>
                      <m:r>
                        <a:rPr lang="en-US" sz="2700" i="1">
                          <a:latin typeface="Cambria Math" panose="02040503050406030204" pitchFamily="18" charset="0"/>
                          <a:ea typeface="Cambria Math" panose="02040503050406030204" pitchFamily="18" charset="0"/>
                        </a:rPr>
                        <m:t>𝑋</m:t>
                      </m:r>
                      <m:r>
                        <a:rPr lang="en-US" sz="2700" i="1">
                          <a:latin typeface="Cambria Math" panose="02040503050406030204" pitchFamily="18" charset="0"/>
                          <a:ea typeface="Cambria Math" panose="02040503050406030204" pitchFamily="18" charset="0"/>
                        </a:rPr>
                        <m:t>)</m:t>
                      </m:r>
                    </m:oMath>
                  </m:oMathPara>
                </a14:m>
                <a:endParaRPr lang="en-US" sz="2700" dirty="0"/>
              </a:p>
            </p:txBody>
          </p:sp>
        </mc:Choice>
        <mc:Fallback xmlns="">
          <p:sp>
            <p:nvSpPr>
              <p:cNvPr id="3" name="TextBox 2">
                <a:extLst>
                  <a:ext uri="{FF2B5EF4-FFF2-40B4-BE49-F238E27FC236}">
                    <a16:creationId xmlns:a16="http://schemas.microsoft.com/office/drawing/2014/main" xmlns:a14="http://schemas.microsoft.com/office/drawing/2010/main" xmlns="" id="{794710C2-0213-491A-85F9-452469B43E90}"/>
                  </a:ext>
                </a:extLst>
              </p:cNvPr>
              <p:cNvSpPr txBox="1">
                <a:spLocks noRot="1" noChangeAspect="1" noMove="1" noResize="1" noEditPoints="1" noAdjustHandles="1" noChangeArrowheads="1" noChangeShapeType="1" noTextEdit="1"/>
              </p:cNvSpPr>
              <p:nvPr/>
            </p:nvSpPr>
            <p:spPr>
              <a:xfrm>
                <a:off x="1307741" y="2367223"/>
                <a:ext cx="1659109" cy="415498"/>
              </a:xfrm>
              <a:prstGeom prst="rect">
                <a:avLst/>
              </a:prstGeom>
              <a:blipFill rotWithShape="0">
                <a:blip r:embed="rId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E297A2BD-CEF6-4504-8972-E4FF4B17B4DC}"/>
                  </a:ext>
                </a:extLst>
              </p:cNvPr>
              <p:cNvSpPr txBox="1"/>
              <p:nvPr/>
            </p:nvSpPr>
            <p:spPr>
              <a:xfrm>
                <a:off x="1307741" y="3374248"/>
                <a:ext cx="1546898" cy="4154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700" i="1">
                          <a:latin typeface="Cambria Math" panose="02040503050406030204" pitchFamily="18" charset="0"/>
                        </a:rPr>
                        <m:t>𝑋</m:t>
                      </m:r>
                      <m:r>
                        <a:rPr lang="en-US" sz="2700" i="1">
                          <a:latin typeface="Cambria Math" panose="02040503050406030204" pitchFamily="18" charset="0"/>
                          <a:ea typeface="Cambria Math" panose="02040503050406030204" pitchFamily="18" charset="0"/>
                        </a:rPr>
                        <m:t>⇒</m:t>
                      </m:r>
                      <m:r>
                        <a:rPr lang="en-US" sz="2700" i="1">
                          <a:latin typeface="Cambria Math" panose="02040503050406030204" pitchFamily="18" charset="0"/>
                          <a:ea typeface="Cambria Math" panose="02040503050406030204" pitchFamily="18" charset="0"/>
                        </a:rPr>
                        <m:t>𝐹</m:t>
                      </m:r>
                      <m:r>
                        <a:rPr lang="en-US" sz="2700" i="1">
                          <a:latin typeface="Cambria Math" panose="02040503050406030204" pitchFamily="18" charset="0"/>
                          <a:ea typeface="Cambria Math" panose="02040503050406030204" pitchFamily="18" charset="0"/>
                        </a:rPr>
                        <m:t>(</m:t>
                      </m:r>
                      <m:r>
                        <a:rPr lang="en-US" sz="2700" i="1">
                          <a:latin typeface="Cambria Math" panose="02040503050406030204" pitchFamily="18" charset="0"/>
                          <a:ea typeface="Cambria Math" panose="02040503050406030204" pitchFamily="18" charset="0"/>
                        </a:rPr>
                        <m:t>𝑋</m:t>
                      </m:r>
                      <m:r>
                        <a:rPr lang="en-US" sz="2700" i="1">
                          <a:latin typeface="Cambria Math" panose="02040503050406030204" pitchFamily="18" charset="0"/>
                          <a:ea typeface="Cambria Math" panose="02040503050406030204" pitchFamily="18" charset="0"/>
                        </a:rPr>
                        <m:t>)</m:t>
                      </m:r>
                    </m:oMath>
                  </m:oMathPara>
                </a14:m>
                <a:endParaRPr lang="en-US" sz="2700" dirty="0"/>
              </a:p>
            </p:txBody>
          </p:sp>
        </mc:Choice>
        <mc:Fallback xmlns="">
          <p:sp>
            <p:nvSpPr>
              <p:cNvPr id="5" name="TextBox 4">
                <a:extLst>
                  <a:ext uri="{FF2B5EF4-FFF2-40B4-BE49-F238E27FC236}">
                    <a16:creationId xmlns:a16="http://schemas.microsoft.com/office/drawing/2014/main" xmlns="" xmlns:a14="http://schemas.microsoft.com/office/drawing/2010/main" id="{E297A2BD-CEF6-4504-8972-E4FF4B17B4DC}"/>
                  </a:ext>
                </a:extLst>
              </p:cNvPr>
              <p:cNvSpPr txBox="1">
                <a:spLocks noRot="1" noChangeAspect="1" noMove="1" noResize="1" noEditPoints="1" noAdjustHandles="1" noChangeArrowheads="1" noChangeShapeType="1" noTextEdit="1"/>
              </p:cNvSpPr>
              <p:nvPr/>
            </p:nvSpPr>
            <p:spPr>
              <a:xfrm>
                <a:off x="1307741" y="3374248"/>
                <a:ext cx="1546898" cy="415498"/>
              </a:xfrm>
              <a:prstGeom prst="rect">
                <a:avLst/>
              </a:prstGeom>
              <a:blipFill rotWithShape="0">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A77D8818-B5C9-4ABD-A8D1-1774DCFAD010}"/>
                  </a:ext>
                </a:extLst>
              </p:cNvPr>
              <p:cNvSpPr txBox="1"/>
              <p:nvPr/>
            </p:nvSpPr>
            <p:spPr>
              <a:xfrm>
                <a:off x="1272022" y="4422218"/>
                <a:ext cx="2739340" cy="4154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700" i="1">
                          <a:latin typeface="Cambria Math" panose="02040503050406030204" pitchFamily="18" charset="0"/>
                        </a:rPr>
                        <m:t>𝑋</m:t>
                      </m:r>
                      <m:r>
                        <a:rPr lang="en-US" sz="2700" i="1">
                          <a:latin typeface="Cambria Math" panose="02040503050406030204" pitchFamily="18" charset="0"/>
                          <a:ea typeface="Cambria Math" panose="02040503050406030204" pitchFamily="18" charset="0"/>
                        </a:rPr>
                        <m:t>⇒</m:t>
                      </m:r>
                      <m:r>
                        <a:rPr lang="en-US" sz="2700" i="1">
                          <a:latin typeface="Cambria Math" panose="02040503050406030204" pitchFamily="18" charset="0"/>
                          <a:ea typeface="Cambria Math" panose="02040503050406030204" pitchFamily="18" charset="0"/>
                        </a:rPr>
                        <m:t>𝐻</m:t>
                      </m:r>
                      <m:d>
                        <m:dPr>
                          <m:ctrlPr>
                            <a:rPr lang="en-US" sz="2700" i="1">
                              <a:latin typeface="Cambria Math" panose="02040503050406030204" pitchFamily="18" charset="0"/>
                              <a:ea typeface="Cambria Math" panose="02040503050406030204" pitchFamily="18" charset="0"/>
                            </a:rPr>
                          </m:ctrlPr>
                        </m:dPr>
                        <m:e>
                          <m:r>
                            <a:rPr lang="en-US" sz="2700" i="1">
                              <a:latin typeface="Cambria Math" panose="02040503050406030204" pitchFamily="18" charset="0"/>
                              <a:ea typeface="Cambria Math" panose="02040503050406030204" pitchFamily="18" charset="0"/>
                            </a:rPr>
                            <m:t>𝑋</m:t>
                          </m:r>
                        </m:e>
                      </m:d>
                      <m:r>
                        <a:rPr lang="en-US" sz="2700" i="1">
                          <a:latin typeface="Cambria Math" panose="02040503050406030204" pitchFamily="18" charset="0"/>
                          <a:ea typeface="Cambria Math" panose="02040503050406030204" pitchFamily="18" charset="0"/>
                        </a:rPr>
                        <m:t>−</m:t>
                      </m:r>
                      <m:r>
                        <a:rPr lang="en-US" sz="2700" i="1">
                          <a:latin typeface="Cambria Math" panose="02040503050406030204" pitchFamily="18" charset="0"/>
                          <a:ea typeface="Cambria Math" panose="02040503050406030204" pitchFamily="18" charset="0"/>
                        </a:rPr>
                        <m:t>𝐹</m:t>
                      </m:r>
                      <m:r>
                        <a:rPr lang="en-US" sz="2700" i="1">
                          <a:latin typeface="Cambria Math" panose="02040503050406030204" pitchFamily="18" charset="0"/>
                          <a:ea typeface="Cambria Math" panose="02040503050406030204" pitchFamily="18" charset="0"/>
                        </a:rPr>
                        <m:t>(</m:t>
                      </m:r>
                      <m:r>
                        <a:rPr lang="en-US" sz="2700" i="1">
                          <a:latin typeface="Cambria Math" panose="02040503050406030204" pitchFamily="18" charset="0"/>
                          <a:ea typeface="Cambria Math" panose="02040503050406030204" pitchFamily="18" charset="0"/>
                        </a:rPr>
                        <m:t>𝑋</m:t>
                      </m:r>
                      <m:r>
                        <a:rPr lang="en-US" sz="2700" i="1">
                          <a:latin typeface="Cambria Math" panose="02040503050406030204" pitchFamily="18" charset="0"/>
                          <a:ea typeface="Cambria Math" panose="02040503050406030204" pitchFamily="18" charset="0"/>
                        </a:rPr>
                        <m:t>)</m:t>
                      </m:r>
                    </m:oMath>
                  </m:oMathPara>
                </a14:m>
                <a:endParaRPr lang="en-US" sz="2700" dirty="0"/>
              </a:p>
            </p:txBody>
          </p:sp>
        </mc:Choice>
        <mc:Fallback xmlns="">
          <p:sp>
            <p:nvSpPr>
              <p:cNvPr id="6" name="TextBox 5">
                <a:extLst>
                  <a:ext uri="{FF2B5EF4-FFF2-40B4-BE49-F238E27FC236}">
                    <a16:creationId xmlns:a16="http://schemas.microsoft.com/office/drawing/2014/main" xmlns="" xmlns:a14="http://schemas.microsoft.com/office/drawing/2010/main" id="{A77D8818-B5C9-4ABD-A8D1-1774DCFAD010}"/>
                  </a:ext>
                </a:extLst>
              </p:cNvPr>
              <p:cNvSpPr txBox="1">
                <a:spLocks noRot="1" noChangeAspect="1" noMove="1" noResize="1" noEditPoints="1" noAdjustHandles="1" noChangeArrowheads="1" noChangeShapeType="1" noTextEdit="1"/>
              </p:cNvSpPr>
              <p:nvPr/>
            </p:nvSpPr>
            <p:spPr>
              <a:xfrm>
                <a:off x="1272022" y="4422218"/>
                <a:ext cx="2739340" cy="415498"/>
              </a:xfrm>
              <a:prstGeom prst="rect">
                <a:avLst/>
              </a:prstGeom>
              <a:blipFill rotWithShape="0">
                <a:blip r:embed="rId4"/>
                <a:stretch>
                  <a:fillRect/>
                </a:stretch>
              </a:blipFill>
            </p:spPr>
            <p:txBody>
              <a:bodyPr/>
              <a:lstStyle/>
              <a:p>
                <a:r>
                  <a:rPr lang="en-US">
                    <a:noFill/>
                  </a:rPr>
                  <a:t> </a:t>
                </a:r>
              </a:p>
            </p:txBody>
          </p:sp>
        </mc:Fallback>
      </mc:AlternateContent>
      <p:sp>
        <p:nvSpPr>
          <p:cNvPr id="8" name="Rectangle 7">
            <a:extLst>
              <a:ext uri="{FF2B5EF4-FFF2-40B4-BE49-F238E27FC236}">
                <a16:creationId xmlns:a16="http://schemas.microsoft.com/office/drawing/2014/main" id="{46F2D23B-EC9C-4262-9EAD-3B64167D8B4B}"/>
              </a:ext>
            </a:extLst>
          </p:cNvPr>
          <p:cNvSpPr/>
          <p:nvPr/>
        </p:nvSpPr>
        <p:spPr>
          <a:xfrm>
            <a:off x="4702216" y="2367223"/>
            <a:ext cx="3541354" cy="369332"/>
          </a:xfrm>
          <a:prstGeom prst="rect">
            <a:avLst/>
          </a:prstGeom>
        </p:spPr>
        <p:txBody>
          <a:bodyPr wrap="none">
            <a:spAutoFit/>
          </a:bodyPr>
          <a:lstStyle/>
          <a:p>
            <a:r>
              <a:rPr lang="en-US" dirty="0">
                <a:latin typeface="Palatino Linotype" panose="02040502050505030304" pitchFamily="18" charset="0"/>
              </a:rPr>
              <a:t>Optimal ground truth prediction</a:t>
            </a:r>
            <a:endParaRPr lang="en-US" dirty="0"/>
          </a:p>
        </p:txBody>
      </p:sp>
      <p:sp>
        <p:nvSpPr>
          <p:cNvPr id="9" name="Rectangle 8">
            <a:extLst>
              <a:ext uri="{FF2B5EF4-FFF2-40B4-BE49-F238E27FC236}">
                <a16:creationId xmlns:a16="http://schemas.microsoft.com/office/drawing/2014/main" id="{38C4846D-F476-4E8D-9080-04B94A0F74E9}"/>
              </a:ext>
            </a:extLst>
          </p:cNvPr>
          <p:cNvSpPr/>
          <p:nvPr/>
        </p:nvSpPr>
        <p:spPr>
          <a:xfrm>
            <a:off x="4702216" y="3374248"/>
            <a:ext cx="2175596" cy="369332"/>
          </a:xfrm>
          <a:prstGeom prst="rect">
            <a:avLst/>
          </a:prstGeom>
        </p:spPr>
        <p:txBody>
          <a:bodyPr wrap="none">
            <a:spAutoFit/>
          </a:bodyPr>
          <a:lstStyle/>
          <a:p>
            <a:r>
              <a:rPr lang="en-US" dirty="0">
                <a:latin typeface="Palatino Linotype" panose="02040502050505030304" pitchFamily="18" charset="0"/>
              </a:rPr>
              <a:t>Practical prediction</a:t>
            </a:r>
            <a:endParaRPr lang="en-US" dirty="0"/>
          </a:p>
        </p:txBody>
      </p:sp>
      <p:sp>
        <p:nvSpPr>
          <p:cNvPr id="10" name="Rectangle 9">
            <a:extLst>
              <a:ext uri="{FF2B5EF4-FFF2-40B4-BE49-F238E27FC236}">
                <a16:creationId xmlns:a16="http://schemas.microsoft.com/office/drawing/2014/main" id="{BCBCE617-D140-4311-B407-8C3474BD406C}"/>
              </a:ext>
            </a:extLst>
          </p:cNvPr>
          <p:cNvSpPr/>
          <p:nvPr/>
        </p:nvSpPr>
        <p:spPr>
          <a:xfrm>
            <a:off x="4702216" y="4491468"/>
            <a:ext cx="2191626" cy="369332"/>
          </a:xfrm>
          <a:prstGeom prst="rect">
            <a:avLst/>
          </a:prstGeom>
        </p:spPr>
        <p:txBody>
          <a:bodyPr wrap="none">
            <a:spAutoFit/>
          </a:bodyPr>
          <a:lstStyle/>
          <a:p>
            <a:r>
              <a:rPr lang="en-US" dirty="0">
                <a:latin typeface="Palatino Linotype" panose="02040502050505030304" pitchFamily="18" charset="0"/>
              </a:rPr>
              <a:t>Residual prediction</a:t>
            </a:r>
            <a:endParaRPr lang="en-US" dirty="0"/>
          </a:p>
        </p:txBody>
      </p:sp>
      <p:sp>
        <p:nvSpPr>
          <p:cNvPr id="15" name="Title 14"/>
          <p:cNvSpPr>
            <a:spLocks noGrp="1"/>
          </p:cNvSpPr>
          <p:nvPr>
            <p:ph type="title"/>
          </p:nvPr>
        </p:nvSpPr>
        <p:spPr/>
        <p:txBody>
          <a:bodyPr/>
          <a:lstStyle/>
          <a:p>
            <a:r>
              <a:rPr lang="en-US" dirty="0"/>
              <a:t>Our Method: Motivation</a:t>
            </a:r>
          </a:p>
        </p:txBody>
      </p:sp>
      <p:sp>
        <p:nvSpPr>
          <p:cNvPr id="12" name="Date Placeholder 11"/>
          <p:cNvSpPr>
            <a:spLocks noGrp="1"/>
          </p:cNvSpPr>
          <p:nvPr>
            <p:ph type="dt" sz="half" idx="10"/>
          </p:nvPr>
        </p:nvSpPr>
        <p:spPr/>
        <p:txBody>
          <a:bodyPr/>
          <a:lstStyle/>
          <a:p>
            <a:fld id="{9C2EA5AA-063E-6D43-A11C-7367B3E75E1E}" type="datetime1">
              <a:rPr lang="en-AU" altLang="zh-CN" smtClean="0"/>
              <a:t>15/04/2019</a:t>
            </a:fld>
            <a:endParaRPr lang="en-US" dirty="0"/>
          </a:p>
        </p:txBody>
      </p:sp>
      <p:sp>
        <p:nvSpPr>
          <p:cNvPr id="13" name="Footer Placeholder 12"/>
          <p:cNvSpPr>
            <a:spLocks noGrp="1"/>
          </p:cNvSpPr>
          <p:nvPr>
            <p:ph type="ftr" sz="quarter" idx="11"/>
          </p:nvPr>
        </p:nvSpPr>
        <p:spPr/>
        <p:txBody>
          <a:bodyPr/>
          <a:lstStyle/>
          <a:p>
            <a:r>
              <a:rPr lang="zh-CN" altLang="en-US"/>
              <a:t>上海交通大学人工智能研究院</a:t>
            </a:r>
            <a:endParaRPr lang="en-US" dirty="0"/>
          </a:p>
        </p:txBody>
      </p:sp>
      <p:sp>
        <p:nvSpPr>
          <p:cNvPr id="14" name="Slide Number Placeholder 13"/>
          <p:cNvSpPr>
            <a:spLocks noGrp="1"/>
          </p:cNvSpPr>
          <p:nvPr>
            <p:ph type="sldNum" sz="quarter" idx="12"/>
          </p:nvPr>
        </p:nvSpPr>
        <p:spPr/>
        <p:txBody>
          <a:bodyPr/>
          <a:lstStyle/>
          <a:p>
            <a:fld id="{B75D218E-6EF2-4582-B6A3-CE467C14555D}" type="slidenum">
              <a:rPr lang="en-US" smtClean="0"/>
              <a:t>40</a:t>
            </a:fld>
            <a:endParaRPr lang="en-US" dirty="0"/>
          </a:p>
        </p:txBody>
      </p:sp>
    </p:spTree>
    <p:extLst>
      <p:ext uri="{BB962C8B-B14F-4D97-AF65-F5344CB8AC3E}">
        <p14:creationId xmlns:p14="http://schemas.microsoft.com/office/powerpoint/2010/main" val="12799685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0BB13F4-0104-4F07-96D9-51B39E2F274C}"/>
              </a:ext>
            </a:extLst>
          </p:cNvPr>
          <p:cNvSpPr>
            <a:spLocks noGrp="1"/>
          </p:cNvSpPr>
          <p:nvPr>
            <p:ph type="title"/>
          </p:nvPr>
        </p:nvSpPr>
        <p:spPr/>
        <p:txBody>
          <a:bodyPr>
            <a:normAutofit/>
          </a:bodyPr>
          <a:lstStyle/>
          <a:p>
            <a:r>
              <a:rPr lang="en-US" altLang="zh-CN" dirty="0"/>
              <a:t>Our Method: Residual Layer</a:t>
            </a:r>
            <a:endParaRPr lang="zh-CN" altLang="en-US" dirty="0"/>
          </a:p>
        </p:txBody>
      </p:sp>
      <p:sp>
        <p:nvSpPr>
          <p:cNvPr id="4" name="日期占位符 3">
            <a:extLst>
              <a:ext uri="{FF2B5EF4-FFF2-40B4-BE49-F238E27FC236}">
                <a16:creationId xmlns:a16="http://schemas.microsoft.com/office/drawing/2014/main" id="{788576DF-33B4-4F67-BF8E-CF25B2F07723}"/>
              </a:ext>
            </a:extLst>
          </p:cNvPr>
          <p:cNvSpPr>
            <a:spLocks noGrp="1"/>
          </p:cNvSpPr>
          <p:nvPr>
            <p:ph type="dt" sz="half" idx="10"/>
          </p:nvPr>
        </p:nvSpPr>
        <p:spPr/>
        <p:txBody>
          <a:bodyPr/>
          <a:lstStyle/>
          <a:p>
            <a:fld id="{D4DFCFFD-5F1B-5340-A83A-EB6B4F026F76}" type="datetime1">
              <a:rPr lang="en-AU" altLang="zh-CN" smtClean="0"/>
              <a:t>15/04/2019</a:t>
            </a:fld>
            <a:endParaRPr lang="en-US" dirty="0"/>
          </a:p>
        </p:txBody>
      </p:sp>
      <p:sp>
        <p:nvSpPr>
          <p:cNvPr id="5" name="页脚占位符 4">
            <a:extLst>
              <a:ext uri="{FF2B5EF4-FFF2-40B4-BE49-F238E27FC236}">
                <a16:creationId xmlns:a16="http://schemas.microsoft.com/office/drawing/2014/main" id="{C8021345-5952-4C02-8116-330352D8AA47}"/>
              </a:ext>
            </a:extLst>
          </p:cNvPr>
          <p:cNvSpPr>
            <a:spLocks noGrp="1"/>
          </p:cNvSpPr>
          <p:nvPr>
            <p:ph type="ftr" sz="quarter" idx="11"/>
          </p:nvPr>
        </p:nvSpPr>
        <p:spPr/>
        <p:txBody>
          <a:bodyPr/>
          <a:lstStyle/>
          <a:p>
            <a:r>
              <a:rPr lang="zh-CN" altLang="en-US"/>
              <a:t>上海交通大学人工智能研究院</a:t>
            </a:r>
            <a:endParaRPr lang="en-US" dirty="0"/>
          </a:p>
        </p:txBody>
      </p:sp>
      <p:sp>
        <p:nvSpPr>
          <p:cNvPr id="6" name="灯片编号占位符 5">
            <a:extLst>
              <a:ext uri="{FF2B5EF4-FFF2-40B4-BE49-F238E27FC236}">
                <a16:creationId xmlns:a16="http://schemas.microsoft.com/office/drawing/2014/main" id="{D504DB12-ABDA-40CB-B1DB-B418A6A3F388}"/>
              </a:ext>
            </a:extLst>
          </p:cNvPr>
          <p:cNvSpPr>
            <a:spLocks noGrp="1"/>
          </p:cNvSpPr>
          <p:nvPr>
            <p:ph type="sldNum" sz="quarter" idx="12"/>
          </p:nvPr>
        </p:nvSpPr>
        <p:spPr/>
        <p:txBody>
          <a:bodyPr/>
          <a:lstStyle/>
          <a:p>
            <a:fld id="{B75D218E-6EF2-4582-B6A3-CE467C14555D}" type="slidenum">
              <a:rPr lang="en-US" smtClean="0"/>
              <a:t>41</a:t>
            </a:fld>
            <a:endParaRPr lang="en-US" dirty="0"/>
          </a:p>
        </p:txBody>
      </p:sp>
      <p:pic>
        <p:nvPicPr>
          <p:cNvPr id="11" name="内容占位符 7">
            <a:extLst>
              <a:ext uri="{FF2B5EF4-FFF2-40B4-BE49-F238E27FC236}">
                <a16:creationId xmlns:a16="http://schemas.microsoft.com/office/drawing/2014/main" id="{76F16131-D529-40D0-88C3-6EAB09EB4D48}"/>
              </a:ext>
            </a:extLst>
          </p:cNvPr>
          <p:cNvPicPr>
            <a:picLocks noGrp="1" noChangeAspect="1"/>
          </p:cNvPicPr>
          <p:nvPr>
            <p:ph idx="1"/>
          </p:nvPr>
        </p:nvPicPr>
        <p:blipFill>
          <a:blip r:embed="rId2"/>
          <a:stretch>
            <a:fillRect/>
          </a:stretch>
        </p:blipFill>
        <p:spPr>
          <a:xfrm>
            <a:off x="2217036" y="1284170"/>
            <a:ext cx="4952032" cy="2047378"/>
          </a:xfrm>
          <a:prstGeom prst="rect">
            <a:avLst/>
          </a:prstGeom>
        </p:spPr>
      </p:pic>
      <p:pic>
        <p:nvPicPr>
          <p:cNvPr id="13" name="Picture 2">
            <a:extLst>
              <a:ext uri="{FF2B5EF4-FFF2-40B4-BE49-F238E27FC236}">
                <a16:creationId xmlns:a16="http://schemas.microsoft.com/office/drawing/2014/main" id="{3E6AE478-9942-40CD-BBAA-5327BD0B6708}"/>
              </a:ext>
            </a:extLst>
          </p:cNvPr>
          <p:cNvPicPr>
            <a:picLocks noChangeAspect="1"/>
          </p:cNvPicPr>
          <p:nvPr/>
        </p:nvPicPr>
        <p:blipFill>
          <a:blip r:embed="rId3"/>
          <a:stretch>
            <a:fillRect/>
          </a:stretch>
        </p:blipFill>
        <p:spPr>
          <a:xfrm>
            <a:off x="528054" y="3722135"/>
            <a:ext cx="2001486" cy="1986365"/>
          </a:xfrm>
          <a:prstGeom prst="rect">
            <a:avLst/>
          </a:prstGeom>
        </p:spPr>
      </p:pic>
      <p:pic>
        <p:nvPicPr>
          <p:cNvPr id="14" name="Picture 3">
            <a:extLst>
              <a:ext uri="{FF2B5EF4-FFF2-40B4-BE49-F238E27FC236}">
                <a16:creationId xmlns:a16="http://schemas.microsoft.com/office/drawing/2014/main" id="{371763D3-7538-4089-9CDB-969853C90A4B}"/>
              </a:ext>
            </a:extLst>
          </p:cNvPr>
          <p:cNvPicPr>
            <a:picLocks noChangeAspect="1"/>
          </p:cNvPicPr>
          <p:nvPr/>
        </p:nvPicPr>
        <p:blipFill>
          <a:blip r:embed="rId4"/>
          <a:stretch>
            <a:fillRect/>
          </a:stretch>
        </p:blipFill>
        <p:spPr>
          <a:xfrm>
            <a:off x="2573556" y="3722134"/>
            <a:ext cx="2001486" cy="1986365"/>
          </a:xfrm>
          <a:prstGeom prst="rect">
            <a:avLst/>
          </a:prstGeom>
        </p:spPr>
      </p:pic>
      <p:sp>
        <p:nvSpPr>
          <p:cNvPr id="15" name="Rectangle 4">
            <a:extLst>
              <a:ext uri="{FF2B5EF4-FFF2-40B4-BE49-F238E27FC236}">
                <a16:creationId xmlns:a16="http://schemas.microsoft.com/office/drawing/2014/main" id="{3FF2C298-AF8C-471D-9631-3EBD1DBBCC3C}"/>
              </a:ext>
            </a:extLst>
          </p:cNvPr>
          <p:cNvSpPr/>
          <p:nvPr/>
        </p:nvSpPr>
        <p:spPr>
          <a:xfrm>
            <a:off x="1061285" y="4113095"/>
            <a:ext cx="499417" cy="935655"/>
          </a:xfrm>
          <a:prstGeom prst="rect">
            <a:avLst/>
          </a:prstGeom>
          <a:noFill/>
          <a:ln w="635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6" name="Picture 6">
            <a:extLst>
              <a:ext uri="{FF2B5EF4-FFF2-40B4-BE49-F238E27FC236}">
                <a16:creationId xmlns:a16="http://schemas.microsoft.com/office/drawing/2014/main" id="{E25730A8-400A-4C2B-8DED-EE80475872F5}"/>
              </a:ext>
            </a:extLst>
          </p:cNvPr>
          <p:cNvPicPr>
            <a:picLocks noChangeAspect="1"/>
          </p:cNvPicPr>
          <p:nvPr/>
        </p:nvPicPr>
        <p:blipFill>
          <a:blip r:embed="rId5"/>
          <a:stretch>
            <a:fillRect/>
          </a:stretch>
        </p:blipFill>
        <p:spPr>
          <a:xfrm>
            <a:off x="4608310" y="3722634"/>
            <a:ext cx="2001486" cy="1986365"/>
          </a:xfrm>
          <a:prstGeom prst="rect">
            <a:avLst/>
          </a:prstGeom>
        </p:spPr>
      </p:pic>
      <p:sp>
        <p:nvSpPr>
          <p:cNvPr id="17" name="TextBox 7">
            <a:extLst>
              <a:ext uri="{FF2B5EF4-FFF2-40B4-BE49-F238E27FC236}">
                <a16:creationId xmlns:a16="http://schemas.microsoft.com/office/drawing/2014/main" id="{8E86E081-E1AD-472E-9BCC-4BC15EF13B09}"/>
              </a:ext>
            </a:extLst>
          </p:cNvPr>
          <p:cNvSpPr txBox="1"/>
          <p:nvPr/>
        </p:nvSpPr>
        <p:spPr>
          <a:xfrm>
            <a:off x="1061286" y="5698975"/>
            <a:ext cx="7425489" cy="400110"/>
          </a:xfrm>
          <a:prstGeom prst="rect">
            <a:avLst/>
          </a:prstGeom>
          <a:noFill/>
        </p:spPr>
        <p:txBody>
          <a:bodyPr wrap="square" rtlCol="0">
            <a:spAutoFit/>
          </a:bodyPr>
          <a:lstStyle/>
          <a:p>
            <a:r>
              <a:rPr lang="zh-CN" altLang="en-US" sz="2000" dirty="0">
                <a:latin typeface="微软雅黑" panose="020B0503020204020204" pitchFamily="34" charset="-122"/>
                <a:ea typeface="微软雅黑" panose="020B0503020204020204" pitchFamily="34" charset="-122"/>
              </a:rPr>
              <a:t>输入帧               基路输出              残差输出          完整网络输出</a:t>
            </a:r>
            <a:endParaRPr lang="en-US" sz="2000" dirty="0">
              <a:latin typeface="微软雅黑" panose="020B0503020204020204" pitchFamily="34" charset="-122"/>
              <a:ea typeface="微软雅黑" panose="020B0503020204020204" pitchFamily="34" charset="-122"/>
            </a:endParaRPr>
          </a:p>
        </p:txBody>
      </p:sp>
      <p:pic>
        <p:nvPicPr>
          <p:cNvPr id="20" name="Picture 5">
            <a:extLst>
              <a:ext uri="{FF2B5EF4-FFF2-40B4-BE49-F238E27FC236}">
                <a16:creationId xmlns:a16="http://schemas.microsoft.com/office/drawing/2014/main" id="{11649EC2-35E2-43DA-AF77-D778CEBCBA65}"/>
              </a:ext>
            </a:extLst>
          </p:cNvPr>
          <p:cNvPicPr>
            <a:picLocks noChangeAspect="1"/>
          </p:cNvPicPr>
          <p:nvPr/>
        </p:nvPicPr>
        <p:blipFill>
          <a:blip r:embed="rId6"/>
          <a:stretch>
            <a:fillRect/>
          </a:stretch>
        </p:blipFill>
        <p:spPr>
          <a:xfrm>
            <a:off x="6640059" y="3718270"/>
            <a:ext cx="2001485" cy="1986364"/>
          </a:xfrm>
          <a:prstGeom prst="rect">
            <a:avLst/>
          </a:prstGeom>
        </p:spPr>
      </p:pic>
    </p:spTree>
    <p:extLst>
      <p:ext uri="{BB962C8B-B14F-4D97-AF65-F5344CB8AC3E}">
        <p14:creationId xmlns:p14="http://schemas.microsoft.com/office/powerpoint/2010/main" val="27309498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D78CB28-9C0A-4972-81EE-A21FDE3F8B6C}"/>
              </a:ext>
            </a:extLst>
          </p:cNvPr>
          <p:cNvSpPr/>
          <p:nvPr/>
        </p:nvSpPr>
        <p:spPr>
          <a:xfrm>
            <a:off x="6346543" y="3142516"/>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 name="Rectangle 3">
            <a:extLst>
              <a:ext uri="{FF2B5EF4-FFF2-40B4-BE49-F238E27FC236}">
                <a16:creationId xmlns:a16="http://schemas.microsoft.com/office/drawing/2014/main" id="{2ED02A49-AFAE-4168-B001-DB131B0DC083}"/>
              </a:ext>
            </a:extLst>
          </p:cNvPr>
          <p:cNvSpPr/>
          <p:nvPr/>
        </p:nvSpPr>
        <p:spPr>
          <a:xfrm>
            <a:off x="6205182" y="2774740"/>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 name="Rectangle 4">
            <a:extLst>
              <a:ext uri="{FF2B5EF4-FFF2-40B4-BE49-F238E27FC236}">
                <a16:creationId xmlns:a16="http://schemas.microsoft.com/office/drawing/2014/main" id="{2960E0A9-4DE7-4F63-8602-FCC686456376}"/>
              </a:ext>
            </a:extLst>
          </p:cNvPr>
          <p:cNvSpPr/>
          <p:nvPr/>
        </p:nvSpPr>
        <p:spPr>
          <a:xfrm>
            <a:off x="6115005" y="2414661"/>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Parallelogram 5">
            <a:extLst>
              <a:ext uri="{FF2B5EF4-FFF2-40B4-BE49-F238E27FC236}">
                <a16:creationId xmlns:a16="http://schemas.microsoft.com/office/drawing/2014/main" id="{5734CA5E-F3E4-412E-8D35-DE04A763DC73}"/>
              </a:ext>
            </a:extLst>
          </p:cNvPr>
          <p:cNvSpPr/>
          <p:nvPr/>
        </p:nvSpPr>
        <p:spPr>
          <a:xfrm rot="5400000">
            <a:off x="4769802" y="3295227"/>
            <a:ext cx="685800" cy="551546"/>
          </a:xfrm>
          <a:prstGeom prst="parallelogram">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Parallelogram 6">
            <a:extLst>
              <a:ext uri="{FF2B5EF4-FFF2-40B4-BE49-F238E27FC236}">
                <a16:creationId xmlns:a16="http://schemas.microsoft.com/office/drawing/2014/main" id="{4B7602F8-8F82-4FE2-A57A-2242A66596B5}"/>
              </a:ext>
            </a:extLst>
          </p:cNvPr>
          <p:cNvSpPr/>
          <p:nvPr/>
        </p:nvSpPr>
        <p:spPr>
          <a:xfrm rot="5400000">
            <a:off x="4647882" y="3371427"/>
            <a:ext cx="685800" cy="551546"/>
          </a:xfrm>
          <a:prstGeom prst="parallelogram">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Rectangle 7">
            <a:extLst>
              <a:ext uri="{FF2B5EF4-FFF2-40B4-BE49-F238E27FC236}">
                <a16:creationId xmlns:a16="http://schemas.microsoft.com/office/drawing/2014/main" id="{CD6B98FE-2A9F-42DD-B4AB-5581FB539684}"/>
              </a:ext>
            </a:extLst>
          </p:cNvPr>
          <p:cNvSpPr/>
          <p:nvPr/>
        </p:nvSpPr>
        <p:spPr>
          <a:xfrm>
            <a:off x="2711453" y="2720007"/>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 name="Rectangle 8">
            <a:extLst>
              <a:ext uri="{FF2B5EF4-FFF2-40B4-BE49-F238E27FC236}">
                <a16:creationId xmlns:a16="http://schemas.microsoft.com/office/drawing/2014/main" id="{F88DF73B-A5A4-48D8-8214-4B3A176437BE}"/>
              </a:ext>
            </a:extLst>
          </p:cNvPr>
          <p:cNvSpPr/>
          <p:nvPr/>
        </p:nvSpPr>
        <p:spPr>
          <a:xfrm>
            <a:off x="2825753" y="3307326"/>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 name="Rectangle 9">
            <a:extLst>
              <a:ext uri="{FF2B5EF4-FFF2-40B4-BE49-F238E27FC236}">
                <a16:creationId xmlns:a16="http://schemas.microsoft.com/office/drawing/2014/main" id="{3EA98989-6406-4955-A418-12CC03A5AFF2}"/>
              </a:ext>
            </a:extLst>
          </p:cNvPr>
          <p:cNvSpPr/>
          <p:nvPr/>
        </p:nvSpPr>
        <p:spPr>
          <a:xfrm>
            <a:off x="2935331" y="3901545"/>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1" name="Picture 10">
            <a:extLst>
              <a:ext uri="{FF2B5EF4-FFF2-40B4-BE49-F238E27FC236}">
                <a16:creationId xmlns:a16="http://schemas.microsoft.com/office/drawing/2014/main" id="{7087A66B-74CD-4EC9-A9B7-8CCD92775745}"/>
              </a:ext>
            </a:extLst>
          </p:cNvPr>
          <p:cNvPicPr>
            <a:picLocks noChangeAspect="1"/>
          </p:cNvPicPr>
          <p:nvPr/>
        </p:nvPicPr>
        <p:blipFill>
          <a:blip r:embed="rId2"/>
          <a:stretch>
            <a:fillRect/>
          </a:stretch>
        </p:blipFill>
        <p:spPr>
          <a:xfrm>
            <a:off x="143138" y="3200079"/>
            <a:ext cx="1042580" cy="1042580"/>
          </a:xfrm>
          <a:prstGeom prst="rect">
            <a:avLst/>
          </a:prstGeom>
        </p:spPr>
      </p:pic>
      <p:sp>
        <p:nvSpPr>
          <p:cNvPr id="12" name="Rounded Rectangle 3">
            <a:extLst>
              <a:ext uri="{FF2B5EF4-FFF2-40B4-BE49-F238E27FC236}">
                <a16:creationId xmlns:a16="http://schemas.microsoft.com/office/drawing/2014/main" id="{63F56229-B9A8-4F3E-8B80-05F3980C57C7}"/>
              </a:ext>
            </a:extLst>
          </p:cNvPr>
          <p:cNvSpPr/>
          <p:nvPr/>
        </p:nvSpPr>
        <p:spPr>
          <a:xfrm>
            <a:off x="1564700" y="2559274"/>
            <a:ext cx="2615156" cy="2104398"/>
          </a:xfrm>
          <a:prstGeom prst="roundRect">
            <a:avLst/>
          </a:prstGeom>
          <a:no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3" name="Rectangle 12">
            <a:extLst>
              <a:ext uri="{FF2B5EF4-FFF2-40B4-BE49-F238E27FC236}">
                <a16:creationId xmlns:a16="http://schemas.microsoft.com/office/drawing/2014/main" id="{B44AA0DE-96C7-430D-A6FF-82284EB30824}"/>
              </a:ext>
            </a:extLst>
          </p:cNvPr>
          <p:cNvSpPr/>
          <p:nvPr/>
        </p:nvSpPr>
        <p:spPr>
          <a:xfrm>
            <a:off x="1699773" y="2729735"/>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4" name="Rectangle 13">
            <a:extLst>
              <a:ext uri="{FF2B5EF4-FFF2-40B4-BE49-F238E27FC236}">
                <a16:creationId xmlns:a16="http://schemas.microsoft.com/office/drawing/2014/main" id="{57135AB5-FE97-4BC8-A111-F4EE797D7C64}"/>
              </a:ext>
            </a:extLst>
          </p:cNvPr>
          <p:cNvSpPr/>
          <p:nvPr/>
        </p:nvSpPr>
        <p:spPr>
          <a:xfrm>
            <a:off x="1893527" y="2844589"/>
            <a:ext cx="272441" cy="272441"/>
          </a:xfrm>
          <a:prstGeom prst="rect">
            <a:avLst/>
          </a:prstGeom>
          <a:no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5" name="Rectangle 14">
            <a:extLst>
              <a:ext uri="{FF2B5EF4-FFF2-40B4-BE49-F238E27FC236}">
                <a16:creationId xmlns:a16="http://schemas.microsoft.com/office/drawing/2014/main" id="{C1965AE3-3B54-4499-824C-328059CED1D3}"/>
              </a:ext>
            </a:extLst>
          </p:cNvPr>
          <p:cNvSpPr/>
          <p:nvPr/>
        </p:nvSpPr>
        <p:spPr>
          <a:xfrm>
            <a:off x="1814073" y="3317055"/>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6" name="Rectangle 15">
            <a:extLst>
              <a:ext uri="{FF2B5EF4-FFF2-40B4-BE49-F238E27FC236}">
                <a16:creationId xmlns:a16="http://schemas.microsoft.com/office/drawing/2014/main" id="{422CB32C-5355-4533-B5E4-3F60C64C89B7}"/>
              </a:ext>
            </a:extLst>
          </p:cNvPr>
          <p:cNvSpPr/>
          <p:nvPr/>
        </p:nvSpPr>
        <p:spPr>
          <a:xfrm>
            <a:off x="1923650" y="3911273"/>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7" name="Rectangle 16">
            <a:extLst>
              <a:ext uri="{FF2B5EF4-FFF2-40B4-BE49-F238E27FC236}">
                <a16:creationId xmlns:a16="http://schemas.microsoft.com/office/drawing/2014/main" id="{CBE70EB0-9F49-4BD1-9E19-AC7A4E416FC1}"/>
              </a:ext>
            </a:extLst>
          </p:cNvPr>
          <p:cNvSpPr/>
          <p:nvPr/>
        </p:nvSpPr>
        <p:spPr>
          <a:xfrm>
            <a:off x="2148845" y="4041258"/>
            <a:ext cx="272441" cy="272441"/>
          </a:xfrm>
          <a:prstGeom prst="rect">
            <a:avLst/>
          </a:prstGeom>
          <a:solidFill>
            <a:schemeClr val="bg2">
              <a:lumMod val="75000"/>
            </a:schemeClr>
          </a:solidFill>
          <a:ln w="19050">
            <a:solidFill>
              <a:schemeClr val="bg2">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18" name="Straight Connector 17">
            <a:extLst>
              <a:ext uri="{FF2B5EF4-FFF2-40B4-BE49-F238E27FC236}">
                <a16:creationId xmlns:a16="http://schemas.microsoft.com/office/drawing/2014/main" id="{30B6EA68-C828-4D49-A29F-15C645DD8B9D}"/>
              </a:ext>
            </a:extLst>
          </p:cNvPr>
          <p:cNvCxnSpPr/>
          <p:nvPr/>
        </p:nvCxnSpPr>
        <p:spPr>
          <a:xfrm>
            <a:off x="1892733" y="3113461"/>
            <a:ext cx="255317" cy="1196669"/>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3EEFEE0-1DC2-448F-8428-BA12204B7C17}"/>
              </a:ext>
            </a:extLst>
          </p:cNvPr>
          <p:cNvCxnSpPr/>
          <p:nvPr/>
        </p:nvCxnSpPr>
        <p:spPr>
          <a:xfrm>
            <a:off x="2159918" y="2836553"/>
            <a:ext cx="263273" cy="1214230"/>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00FA564-11E0-4C26-9AA9-D0D1A092C6E0}"/>
              </a:ext>
            </a:extLst>
          </p:cNvPr>
          <p:cNvCxnSpPr/>
          <p:nvPr/>
        </p:nvCxnSpPr>
        <p:spPr>
          <a:xfrm>
            <a:off x="2164055" y="3112649"/>
            <a:ext cx="255317" cy="1196669"/>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7DE76C6F-551C-43B4-8D4D-281B4BD657C3}"/>
              </a:ext>
            </a:extLst>
          </p:cNvPr>
          <p:cNvSpPr/>
          <p:nvPr/>
        </p:nvSpPr>
        <p:spPr>
          <a:xfrm>
            <a:off x="2989856" y="2899621"/>
            <a:ext cx="141112" cy="141112"/>
          </a:xfrm>
          <a:prstGeom prst="rect">
            <a:avLst/>
          </a:prstGeom>
          <a:no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2" name="Rectangle 21">
            <a:extLst>
              <a:ext uri="{FF2B5EF4-FFF2-40B4-BE49-F238E27FC236}">
                <a16:creationId xmlns:a16="http://schemas.microsoft.com/office/drawing/2014/main" id="{7795409C-9667-4D0D-9EB0-A03B6510A535}"/>
              </a:ext>
            </a:extLst>
          </p:cNvPr>
          <p:cNvSpPr/>
          <p:nvPr/>
        </p:nvSpPr>
        <p:spPr>
          <a:xfrm>
            <a:off x="3245173" y="4096290"/>
            <a:ext cx="141112" cy="141112"/>
          </a:xfrm>
          <a:prstGeom prst="rect">
            <a:avLst/>
          </a:prstGeom>
          <a:solidFill>
            <a:schemeClr val="bg2">
              <a:lumMod val="75000"/>
            </a:schemeClr>
          </a:solidFill>
          <a:ln w="19050">
            <a:solidFill>
              <a:schemeClr val="bg2">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3" name="Rectangle 22">
            <a:extLst>
              <a:ext uri="{FF2B5EF4-FFF2-40B4-BE49-F238E27FC236}">
                <a16:creationId xmlns:a16="http://schemas.microsoft.com/office/drawing/2014/main" id="{26A917D4-30E9-4EA0-A13C-E0F73C9AF7C5}"/>
              </a:ext>
            </a:extLst>
          </p:cNvPr>
          <p:cNvSpPr/>
          <p:nvPr/>
        </p:nvSpPr>
        <p:spPr>
          <a:xfrm>
            <a:off x="2022452" y="3447040"/>
            <a:ext cx="272441" cy="272441"/>
          </a:xfrm>
          <a:prstGeom prst="rect">
            <a:avLst/>
          </a:prstGeom>
          <a:solidFill>
            <a:schemeClr val="bg1"/>
          </a:solid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24" name="Straight Connector 23">
            <a:extLst>
              <a:ext uri="{FF2B5EF4-FFF2-40B4-BE49-F238E27FC236}">
                <a16:creationId xmlns:a16="http://schemas.microsoft.com/office/drawing/2014/main" id="{B75FD90D-3EEB-461D-A1E4-EE48C1FD4C33}"/>
              </a:ext>
            </a:extLst>
          </p:cNvPr>
          <p:cNvCxnSpPr/>
          <p:nvPr/>
        </p:nvCxnSpPr>
        <p:spPr>
          <a:xfrm>
            <a:off x="1893527" y="2844589"/>
            <a:ext cx="255317" cy="1196669"/>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7CA3B672-86CB-49FA-86B3-07A93F4053D3}"/>
              </a:ext>
            </a:extLst>
          </p:cNvPr>
          <p:cNvCxnSpPr/>
          <p:nvPr/>
        </p:nvCxnSpPr>
        <p:spPr>
          <a:xfrm>
            <a:off x="2420128" y="4041258"/>
            <a:ext cx="825045" cy="64988"/>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F202848-4CC4-44EE-B681-DEFF69C40276}"/>
              </a:ext>
            </a:extLst>
          </p:cNvPr>
          <p:cNvCxnSpPr/>
          <p:nvPr/>
        </p:nvCxnSpPr>
        <p:spPr>
          <a:xfrm flipV="1">
            <a:off x="2368946" y="4245576"/>
            <a:ext cx="876227" cy="55815"/>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BE078B1-903E-48D3-9880-E2D48CDBBC4E}"/>
              </a:ext>
            </a:extLst>
          </p:cNvPr>
          <p:cNvCxnSpPr/>
          <p:nvPr/>
        </p:nvCxnSpPr>
        <p:spPr>
          <a:xfrm>
            <a:off x="2281443" y="3446307"/>
            <a:ext cx="968627" cy="646811"/>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70407937-0A92-4558-B409-59ACA71EBF1B}"/>
              </a:ext>
            </a:extLst>
          </p:cNvPr>
          <p:cNvCxnSpPr/>
          <p:nvPr/>
        </p:nvCxnSpPr>
        <p:spPr>
          <a:xfrm>
            <a:off x="2164054" y="2841534"/>
            <a:ext cx="1081119" cy="1253241"/>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1CEC209-F27A-491D-B550-9298494A8756}"/>
              </a:ext>
            </a:extLst>
          </p:cNvPr>
          <p:cNvCxnSpPr/>
          <p:nvPr/>
        </p:nvCxnSpPr>
        <p:spPr>
          <a:xfrm>
            <a:off x="2288119" y="3709226"/>
            <a:ext cx="957054" cy="535697"/>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7926C25-BACC-4ADE-B520-39124C9EA073}"/>
              </a:ext>
            </a:extLst>
          </p:cNvPr>
          <p:cNvCxnSpPr/>
          <p:nvPr/>
        </p:nvCxnSpPr>
        <p:spPr>
          <a:xfrm>
            <a:off x="2153489" y="3113460"/>
            <a:ext cx="1091684" cy="1128570"/>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545F6A5-92D6-44FB-8AAB-A3E63E6A78B0}"/>
              </a:ext>
            </a:extLst>
          </p:cNvPr>
          <p:cNvCxnSpPr/>
          <p:nvPr/>
        </p:nvCxnSpPr>
        <p:spPr>
          <a:xfrm>
            <a:off x="3133954" y="2896717"/>
            <a:ext cx="257365" cy="1197858"/>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DC21D08-18BD-4F53-B646-DF91A07EFADD}"/>
              </a:ext>
            </a:extLst>
          </p:cNvPr>
          <p:cNvCxnSpPr/>
          <p:nvPr/>
        </p:nvCxnSpPr>
        <p:spPr>
          <a:xfrm>
            <a:off x="2986727" y="3047076"/>
            <a:ext cx="255317" cy="1196669"/>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02B8421-4C38-4C17-85D1-79F2CB842328}"/>
              </a:ext>
            </a:extLst>
          </p:cNvPr>
          <p:cNvCxnSpPr/>
          <p:nvPr/>
        </p:nvCxnSpPr>
        <p:spPr>
          <a:xfrm>
            <a:off x="3133954" y="3047076"/>
            <a:ext cx="257365" cy="1194955"/>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46619711-C447-4BCA-BD97-7873BF57D63B}"/>
              </a:ext>
            </a:extLst>
          </p:cNvPr>
          <p:cNvSpPr/>
          <p:nvPr/>
        </p:nvSpPr>
        <p:spPr>
          <a:xfrm>
            <a:off x="3118780" y="3502072"/>
            <a:ext cx="141112" cy="141112"/>
          </a:xfrm>
          <a:prstGeom prst="rect">
            <a:avLst/>
          </a:prstGeom>
          <a:solidFill>
            <a:schemeClr val="bg1"/>
          </a:solid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35" name="Straight Connector 34">
            <a:extLst>
              <a:ext uri="{FF2B5EF4-FFF2-40B4-BE49-F238E27FC236}">
                <a16:creationId xmlns:a16="http://schemas.microsoft.com/office/drawing/2014/main" id="{E7DC829A-B50B-4A9A-8FFD-3EF719B4FA37}"/>
              </a:ext>
            </a:extLst>
          </p:cNvPr>
          <p:cNvCxnSpPr/>
          <p:nvPr/>
        </p:nvCxnSpPr>
        <p:spPr>
          <a:xfrm>
            <a:off x="2989529" y="2898432"/>
            <a:ext cx="255317" cy="1196669"/>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6" name="Oval 35">
            <a:extLst>
              <a:ext uri="{FF2B5EF4-FFF2-40B4-BE49-F238E27FC236}">
                <a16:creationId xmlns:a16="http://schemas.microsoft.com/office/drawing/2014/main" id="{1E5871FA-5439-4141-8A52-FED5F75ED98A}"/>
              </a:ext>
            </a:extLst>
          </p:cNvPr>
          <p:cNvSpPr/>
          <p:nvPr/>
        </p:nvSpPr>
        <p:spPr>
          <a:xfrm>
            <a:off x="3577323" y="3605355"/>
            <a:ext cx="144780" cy="144780"/>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7" name="Oval 36">
            <a:extLst>
              <a:ext uri="{FF2B5EF4-FFF2-40B4-BE49-F238E27FC236}">
                <a16:creationId xmlns:a16="http://schemas.microsoft.com/office/drawing/2014/main" id="{42BC3BE8-51D1-44DC-8AF9-C7BB4B4A01EB}"/>
              </a:ext>
            </a:extLst>
          </p:cNvPr>
          <p:cNvSpPr/>
          <p:nvPr/>
        </p:nvSpPr>
        <p:spPr>
          <a:xfrm>
            <a:off x="3767799" y="3605355"/>
            <a:ext cx="144780" cy="144780"/>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8" name="Oval 37">
            <a:extLst>
              <a:ext uri="{FF2B5EF4-FFF2-40B4-BE49-F238E27FC236}">
                <a16:creationId xmlns:a16="http://schemas.microsoft.com/office/drawing/2014/main" id="{EA7FDC99-ABC1-4BF6-B0B0-1C28768156D6}"/>
              </a:ext>
            </a:extLst>
          </p:cNvPr>
          <p:cNvSpPr/>
          <p:nvPr/>
        </p:nvSpPr>
        <p:spPr>
          <a:xfrm>
            <a:off x="3958275" y="3605355"/>
            <a:ext cx="144780" cy="144780"/>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9" name="Parallelogram 38">
            <a:extLst>
              <a:ext uri="{FF2B5EF4-FFF2-40B4-BE49-F238E27FC236}">
                <a16:creationId xmlns:a16="http://schemas.microsoft.com/office/drawing/2014/main" id="{BF61D90D-ADFA-401B-ABE6-0C4DEACC9073}"/>
              </a:ext>
            </a:extLst>
          </p:cNvPr>
          <p:cNvSpPr/>
          <p:nvPr/>
        </p:nvSpPr>
        <p:spPr>
          <a:xfrm rot="5400000">
            <a:off x="4525962" y="3447627"/>
            <a:ext cx="685800" cy="551546"/>
          </a:xfrm>
          <a:prstGeom prst="parallelogram">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3" name="Rectangle 42">
            <a:extLst>
              <a:ext uri="{FF2B5EF4-FFF2-40B4-BE49-F238E27FC236}">
                <a16:creationId xmlns:a16="http://schemas.microsoft.com/office/drawing/2014/main" id="{495D7FFE-8C6A-4D2D-9062-575816CADB4F}"/>
              </a:ext>
            </a:extLst>
          </p:cNvPr>
          <p:cNvSpPr/>
          <p:nvPr/>
        </p:nvSpPr>
        <p:spPr>
          <a:xfrm>
            <a:off x="6227594" y="2559941"/>
            <a:ext cx="272441" cy="272441"/>
          </a:xfrm>
          <a:prstGeom prst="rect">
            <a:avLst/>
          </a:prstGeom>
          <a:no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4" name="Rectangle 43">
            <a:extLst>
              <a:ext uri="{FF2B5EF4-FFF2-40B4-BE49-F238E27FC236}">
                <a16:creationId xmlns:a16="http://schemas.microsoft.com/office/drawing/2014/main" id="{799FC192-906D-4469-AAD8-A1DB905388E9}"/>
              </a:ext>
            </a:extLst>
          </p:cNvPr>
          <p:cNvSpPr/>
          <p:nvPr/>
        </p:nvSpPr>
        <p:spPr>
          <a:xfrm>
            <a:off x="6499401" y="3296846"/>
            <a:ext cx="272441" cy="272441"/>
          </a:xfrm>
          <a:prstGeom prst="rect">
            <a:avLst/>
          </a:prstGeom>
          <a:solidFill>
            <a:schemeClr val="bg2">
              <a:lumMod val="75000"/>
            </a:schemeClr>
          </a:solidFill>
          <a:ln w="19050">
            <a:solidFill>
              <a:schemeClr val="bg2">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45" name="Straight Connector 44">
            <a:extLst>
              <a:ext uri="{FF2B5EF4-FFF2-40B4-BE49-F238E27FC236}">
                <a16:creationId xmlns:a16="http://schemas.microsoft.com/office/drawing/2014/main" id="{5C9A1BB4-FFBA-475B-92F0-B6F7631F2A76}"/>
              </a:ext>
            </a:extLst>
          </p:cNvPr>
          <p:cNvCxnSpPr/>
          <p:nvPr/>
        </p:nvCxnSpPr>
        <p:spPr>
          <a:xfrm>
            <a:off x="6225232" y="2835389"/>
            <a:ext cx="271807" cy="736856"/>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8986E7B7-9EEB-429D-8B26-B63603458CD8}"/>
              </a:ext>
            </a:extLst>
          </p:cNvPr>
          <p:cNvCxnSpPr/>
          <p:nvPr/>
        </p:nvCxnSpPr>
        <p:spPr>
          <a:xfrm>
            <a:off x="6498539" y="2835340"/>
            <a:ext cx="272987" cy="744444"/>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A42F278E-1CC1-4289-B5E0-4465CB225A0C}"/>
              </a:ext>
            </a:extLst>
          </p:cNvPr>
          <p:cNvCxnSpPr/>
          <p:nvPr/>
        </p:nvCxnSpPr>
        <p:spPr>
          <a:xfrm>
            <a:off x="6498538" y="2555534"/>
            <a:ext cx="271490" cy="730814"/>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8" name="Rectangle 47">
            <a:extLst>
              <a:ext uri="{FF2B5EF4-FFF2-40B4-BE49-F238E27FC236}">
                <a16:creationId xmlns:a16="http://schemas.microsoft.com/office/drawing/2014/main" id="{E99BA891-B292-4C23-9272-DB371C58E3DD}"/>
              </a:ext>
            </a:extLst>
          </p:cNvPr>
          <p:cNvSpPr/>
          <p:nvPr/>
        </p:nvSpPr>
        <p:spPr>
          <a:xfrm>
            <a:off x="6363181" y="2927951"/>
            <a:ext cx="272441" cy="272441"/>
          </a:xfrm>
          <a:prstGeom prst="rect">
            <a:avLst/>
          </a:prstGeom>
          <a:solidFill>
            <a:schemeClr val="bg1"/>
          </a:solid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49" name="Straight Connector 48">
            <a:extLst>
              <a:ext uri="{FF2B5EF4-FFF2-40B4-BE49-F238E27FC236}">
                <a16:creationId xmlns:a16="http://schemas.microsoft.com/office/drawing/2014/main" id="{EA053BE2-536A-4B2A-BF3F-0C0B9B4158FC}"/>
              </a:ext>
            </a:extLst>
          </p:cNvPr>
          <p:cNvCxnSpPr/>
          <p:nvPr/>
        </p:nvCxnSpPr>
        <p:spPr>
          <a:xfrm>
            <a:off x="6227275" y="2569553"/>
            <a:ext cx="271807" cy="716795"/>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0" name="Rectangle 49">
            <a:extLst>
              <a:ext uri="{FF2B5EF4-FFF2-40B4-BE49-F238E27FC236}">
                <a16:creationId xmlns:a16="http://schemas.microsoft.com/office/drawing/2014/main" id="{C2192425-F587-4A8F-A8FE-CE5A31FC1DCB}"/>
              </a:ext>
            </a:extLst>
          </p:cNvPr>
          <p:cNvSpPr/>
          <p:nvPr/>
        </p:nvSpPr>
        <p:spPr>
          <a:xfrm>
            <a:off x="5972560" y="3764887"/>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1" name="Rectangle 50">
            <a:extLst>
              <a:ext uri="{FF2B5EF4-FFF2-40B4-BE49-F238E27FC236}">
                <a16:creationId xmlns:a16="http://schemas.microsoft.com/office/drawing/2014/main" id="{0A0349F0-0B62-4E1B-95A2-2E6DA678AE5D}"/>
              </a:ext>
            </a:extLst>
          </p:cNvPr>
          <p:cNvSpPr/>
          <p:nvPr/>
        </p:nvSpPr>
        <p:spPr>
          <a:xfrm>
            <a:off x="6088751" y="3952636"/>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2" name="Rectangle 51">
            <a:extLst>
              <a:ext uri="{FF2B5EF4-FFF2-40B4-BE49-F238E27FC236}">
                <a16:creationId xmlns:a16="http://schemas.microsoft.com/office/drawing/2014/main" id="{411BBCA1-EBD9-48E2-8B48-F505304BBA19}"/>
              </a:ext>
            </a:extLst>
          </p:cNvPr>
          <p:cNvSpPr/>
          <p:nvPr/>
        </p:nvSpPr>
        <p:spPr>
          <a:xfrm>
            <a:off x="6190304" y="4137739"/>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3" name="Rectangle 52">
            <a:extLst>
              <a:ext uri="{FF2B5EF4-FFF2-40B4-BE49-F238E27FC236}">
                <a16:creationId xmlns:a16="http://schemas.microsoft.com/office/drawing/2014/main" id="{1A4DA8D5-21C7-45FF-B4EC-B9336BCC573A}"/>
              </a:ext>
            </a:extLst>
          </p:cNvPr>
          <p:cNvSpPr/>
          <p:nvPr/>
        </p:nvSpPr>
        <p:spPr>
          <a:xfrm>
            <a:off x="6299002" y="3806242"/>
            <a:ext cx="78445" cy="78445"/>
          </a:xfrm>
          <a:prstGeom prst="rect">
            <a:avLst/>
          </a:prstGeom>
          <a:noFill/>
          <a:ln w="19050">
            <a:solidFill>
              <a:schemeClr val="bg2">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54" name="Straight Connector 53">
            <a:extLst>
              <a:ext uri="{FF2B5EF4-FFF2-40B4-BE49-F238E27FC236}">
                <a16:creationId xmlns:a16="http://schemas.microsoft.com/office/drawing/2014/main" id="{C0848A89-6B80-4BEE-998A-32E151E41758}"/>
              </a:ext>
            </a:extLst>
          </p:cNvPr>
          <p:cNvCxnSpPr/>
          <p:nvPr/>
        </p:nvCxnSpPr>
        <p:spPr>
          <a:xfrm>
            <a:off x="6299002" y="3799414"/>
            <a:ext cx="139477" cy="469163"/>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5" name="Rectangle 54">
            <a:extLst>
              <a:ext uri="{FF2B5EF4-FFF2-40B4-BE49-F238E27FC236}">
                <a16:creationId xmlns:a16="http://schemas.microsoft.com/office/drawing/2014/main" id="{71FF57A1-1C64-4DB9-B04D-983EF98E70D5}"/>
              </a:ext>
            </a:extLst>
          </p:cNvPr>
          <p:cNvSpPr/>
          <p:nvPr/>
        </p:nvSpPr>
        <p:spPr>
          <a:xfrm>
            <a:off x="6360035" y="3999574"/>
            <a:ext cx="78445" cy="78445"/>
          </a:xfrm>
          <a:prstGeom prst="rect">
            <a:avLst/>
          </a:prstGeom>
          <a:solidFill>
            <a:schemeClr val="bg1"/>
          </a:solidFill>
          <a:ln w="19050">
            <a:solidFill>
              <a:schemeClr val="bg2">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6" name="Rectangle 55">
            <a:extLst>
              <a:ext uri="{FF2B5EF4-FFF2-40B4-BE49-F238E27FC236}">
                <a16:creationId xmlns:a16="http://schemas.microsoft.com/office/drawing/2014/main" id="{CBC424A0-D57E-4EEE-AFA3-9BBB54FD77B0}"/>
              </a:ext>
            </a:extLst>
          </p:cNvPr>
          <p:cNvSpPr/>
          <p:nvPr/>
        </p:nvSpPr>
        <p:spPr>
          <a:xfrm>
            <a:off x="6414473" y="4188576"/>
            <a:ext cx="78445" cy="78445"/>
          </a:xfrm>
          <a:prstGeom prst="rect">
            <a:avLst/>
          </a:prstGeom>
          <a:solidFill>
            <a:schemeClr val="bg2">
              <a:lumMod val="75000"/>
            </a:schemeClr>
          </a:solidFill>
          <a:ln w="19050">
            <a:solidFill>
              <a:schemeClr val="bg2">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57" name="Straight Connector 56">
            <a:extLst>
              <a:ext uri="{FF2B5EF4-FFF2-40B4-BE49-F238E27FC236}">
                <a16:creationId xmlns:a16="http://schemas.microsoft.com/office/drawing/2014/main" id="{E27976BA-55A5-4F6C-BAF6-B6930A3FF412}"/>
              </a:ext>
            </a:extLst>
          </p:cNvPr>
          <p:cNvCxnSpPr/>
          <p:nvPr/>
        </p:nvCxnSpPr>
        <p:spPr>
          <a:xfrm>
            <a:off x="6293958" y="3877000"/>
            <a:ext cx="117218" cy="398405"/>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4FF26CD0-2F51-4B41-86E3-D588517E3618}"/>
              </a:ext>
            </a:extLst>
          </p:cNvPr>
          <p:cNvCxnSpPr/>
          <p:nvPr/>
        </p:nvCxnSpPr>
        <p:spPr>
          <a:xfrm>
            <a:off x="6373300" y="3797857"/>
            <a:ext cx="126212" cy="397139"/>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9" name="Rounded Rectangle 151">
            <a:extLst>
              <a:ext uri="{FF2B5EF4-FFF2-40B4-BE49-F238E27FC236}">
                <a16:creationId xmlns:a16="http://schemas.microsoft.com/office/drawing/2014/main" id="{54BC56D1-E2AA-4031-9882-E32CBD1B575A}"/>
              </a:ext>
            </a:extLst>
          </p:cNvPr>
          <p:cNvSpPr/>
          <p:nvPr/>
        </p:nvSpPr>
        <p:spPr>
          <a:xfrm>
            <a:off x="5896861" y="3703145"/>
            <a:ext cx="1289456" cy="940358"/>
          </a:xfrm>
          <a:prstGeom prst="round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0" name="Rounded Rectangle 152">
            <a:extLst>
              <a:ext uri="{FF2B5EF4-FFF2-40B4-BE49-F238E27FC236}">
                <a16:creationId xmlns:a16="http://schemas.microsoft.com/office/drawing/2014/main" id="{6A137D1C-2401-4BFE-88BE-273D8D06D93C}"/>
              </a:ext>
            </a:extLst>
          </p:cNvPr>
          <p:cNvSpPr/>
          <p:nvPr/>
        </p:nvSpPr>
        <p:spPr>
          <a:xfrm>
            <a:off x="5896861" y="2383376"/>
            <a:ext cx="1279004" cy="1262747"/>
          </a:xfrm>
          <a:prstGeom prst="roundRect">
            <a:avLst/>
          </a:prstGeom>
          <a:noFill/>
          <a:ln w="381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1" name="Oval 60">
            <a:extLst>
              <a:ext uri="{FF2B5EF4-FFF2-40B4-BE49-F238E27FC236}">
                <a16:creationId xmlns:a16="http://schemas.microsoft.com/office/drawing/2014/main" id="{61D283DA-F3DC-4C73-BEB0-E100E7BFDAB4}"/>
              </a:ext>
            </a:extLst>
          </p:cNvPr>
          <p:cNvSpPr/>
          <p:nvPr/>
        </p:nvSpPr>
        <p:spPr>
          <a:xfrm flipV="1">
            <a:off x="6739514" y="4128908"/>
            <a:ext cx="84422" cy="84422"/>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2" name="Oval 61">
            <a:extLst>
              <a:ext uri="{FF2B5EF4-FFF2-40B4-BE49-F238E27FC236}">
                <a16:creationId xmlns:a16="http://schemas.microsoft.com/office/drawing/2014/main" id="{109054A2-072E-4265-B926-FE7B169C5F2E}"/>
              </a:ext>
            </a:extLst>
          </p:cNvPr>
          <p:cNvSpPr/>
          <p:nvPr/>
        </p:nvSpPr>
        <p:spPr>
          <a:xfrm flipV="1">
            <a:off x="6870038" y="4128908"/>
            <a:ext cx="84422" cy="84422"/>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3" name="Oval 62">
            <a:extLst>
              <a:ext uri="{FF2B5EF4-FFF2-40B4-BE49-F238E27FC236}">
                <a16:creationId xmlns:a16="http://schemas.microsoft.com/office/drawing/2014/main" id="{48C160F1-B90D-4485-9CBA-66269A266E8C}"/>
              </a:ext>
            </a:extLst>
          </p:cNvPr>
          <p:cNvSpPr/>
          <p:nvPr/>
        </p:nvSpPr>
        <p:spPr>
          <a:xfrm flipV="1">
            <a:off x="7008183" y="4130118"/>
            <a:ext cx="84422" cy="84422"/>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5" name="Right Arrow 166">
            <a:extLst>
              <a:ext uri="{FF2B5EF4-FFF2-40B4-BE49-F238E27FC236}">
                <a16:creationId xmlns:a16="http://schemas.microsoft.com/office/drawing/2014/main" id="{176F8984-7270-40ED-85EB-D49576E60F6B}"/>
              </a:ext>
            </a:extLst>
          </p:cNvPr>
          <p:cNvSpPr/>
          <p:nvPr/>
        </p:nvSpPr>
        <p:spPr>
          <a:xfrm>
            <a:off x="1250716" y="3641432"/>
            <a:ext cx="263650" cy="138185"/>
          </a:xfrm>
          <a:prstGeom prst="rightArrow">
            <a:avLst>
              <a:gd name="adj1" fmla="val 50000"/>
              <a:gd name="adj2" fmla="val 109540"/>
            </a:avLst>
          </a:prstGeom>
          <a:solidFill>
            <a:srgbClr val="8A0000"/>
          </a:solidFill>
          <a:ln>
            <a:solidFill>
              <a:srgbClr val="8A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9" name="Picture 68">
            <a:extLst>
              <a:ext uri="{FF2B5EF4-FFF2-40B4-BE49-F238E27FC236}">
                <a16:creationId xmlns:a16="http://schemas.microsoft.com/office/drawing/2014/main" id="{D5449F78-718D-4808-83E9-3418D042D76B}"/>
              </a:ext>
            </a:extLst>
          </p:cNvPr>
          <p:cNvPicPr>
            <a:picLocks noChangeAspect="1"/>
          </p:cNvPicPr>
          <p:nvPr/>
        </p:nvPicPr>
        <p:blipFill>
          <a:blip r:embed="rId3"/>
          <a:stretch>
            <a:fillRect/>
          </a:stretch>
        </p:blipFill>
        <p:spPr>
          <a:xfrm>
            <a:off x="5474216" y="3371856"/>
            <a:ext cx="371475" cy="464344"/>
          </a:xfrm>
          <a:prstGeom prst="rect">
            <a:avLst/>
          </a:prstGeom>
        </p:spPr>
      </p:pic>
      <p:sp>
        <p:nvSpPr>
          <p:cNvPr id="71" name="TextBox 70">
            <a:extLst>
              <a:ext uri="{FF2B5EF4-FFF2-40B4-BE49-F238E27FC236}">
                <a16:creationId xmlns:a16="http://schemas.microsoft.com/office/drawing/2014/main" id="{5CA71CED-5183-4592-8738-A2081719E644}"/>
              </a:ext>
            </a:extLst>
          </p:cNvPr>
          <p:cNvSpPr txBox="1"/>
          <p:nvPr/>
        </p:nvSpPr>
        <p:spPr>
          <a:xfrm>
            <a:off x="309551" y="2935736"/>
            <a:ext cx="830933" cy="300082"/>
          </a:xfrm>
          <a:prstGeom prst="rect">
            <a:avLst/>
          </a:prstGeom>
          <a:noFill/>
        </p:spPr>
        <p:txBody>
          <a:bodyPr wrap="none" rtlCol="0">
            <a:spAutoFit/>
          </a:bodyPr>
          <a:lstStyle/>
          <a:p>
            <a:r>
              <a:rPr lang="en-US" sz="1350" b="1" dirty="0">
                <a:latin typeface="Times" panose="02020603050405020304" pitchFamily="18" charset="0"/>
                <a:cs typeface="Times" panose="02020603050405020304" pitchFamily="18" charset="0"/>
              </a:rPr>
              <a:t>Frame T</a:t>
            </a:r>
          </a:p>
        </p:txBody>
      </p:sp>
      <p:sp>
        <p:nvSpPr>
          <p:cNvPr id="73" name="TextBox 72">
            <a:extLst>
              <a:ext uri="{FF2B5EF4-FFF2-40B4-BE49-F238E27FC236}">
                <a16:creationId xmlns:a16="http://schemas.microsoft.com/office/drawing/2014/main" id="{1E0953EA-420E-40BB-B717-10EB12200B35}"/>
              </a:ext>
            </a:extLst>
          </p:cNvPr>
          <p:cNvSpPr txBox="1"/>
          <p:nvPr/>
        </p:nvSpPr>
        <p:spPr>
          <a:xfrm>
            <a:off x="2100071" y="2259089"/>
            <a:ext cx="1590756" cy="300082"/>
          </a:xfrm>
          <a:prstGeom prst="rect">
            <a:avLst/>
          </a:prstGeom>
          <a:noFill/>
        </p:spPr>
        <p:txBody>
          <a:bodyPr wrap="none" rtlCol="0">
            <a:spAutoFit/>
          </a:bodyPr>
          <a:lstStyle/>
          <a:p>
            <a:r>
              <a:rPr lang="en-US" sz="1350" b="1" dirty="0">
                <a:latin typeface="Times" panose="02020603050405020304" pitchFamily="18" charset="0"/>
                <a:cs typeface="Times" panose="02020603050405020304" pitchFamily="18" charset="0"/>
              </a:rPr>
              <a:t>Feature Extraction</a:t>
            </a:r>
          </a:p>
        </p:txBody>
      </p:sp>
      <p:sp>
        <p:nvSpPr>
          <p:cNvPr id="74" name="TextBox 73">
            <a:extLst>
              <a:ext uri="{FF2B5EF4-FFF2-40B4-BE49-F238E27FC236}">
                <a16:creationId xmlns:a16="http://schemas.microsoft.com/office/drawing/2014/main" id="{ADAC7452-6C50-4E47-BB92-457F83F93239}"/>
              </a:ext>
            </a:extLst>
          </p:cNvPr>
          <p:cNvSpPr txBox="1"/>
          <p:nvPr/>
        </p:nvSpPr>
        <p:spPr>
          <a:xfrm>
            <a:off x="4480293" y="4004381"/>
            <a:ext cx="1129092" cy="300082"/>
          </a:xfrm>
          <a:prstGeom prst="rect">
            <a:avLst/>
          </a:prstGeom>
          <a:noFill/>
        </p:spPr>
        <p:txBody>
          <a:bodyPr wrap="none" rtlCol="0">
            <a:spAutoFit/>
          </a:bodyPr>
          <a:lstStyle/>
          <a:p>
            <a:r>
              <a:rPr lang="en-US" sz="1350" b="1" dirty="0">
                <a:latin typeface="Times" panose="02020603050405020304" pitchFamily="18" charset="0"/>
                <a:cs typeface="Times" panose="02020603050405020304" pitchFamily="18" charset="0"/>
              </a:rPr>
              <a:t>Feature map</a:t>
            </a:r>
          </a:p>
        </p:txBody>
      </p:sp>
      <p:sp>
        <p:nvSpPr>
          <p:cNvPr id="75" name="TextBox 74">
            <a:extLst>
              <a:ext uri="{FF2B5EF4-FFF2-40B4-BE49-F238E27FC236}">
                <a16:creationId xmlns:a16="http://schemas.microsoft.com/office/drawing/2014/main" id="{BB33F03E-0200-49C4-AFB8-32936438949C}"/>
              </a:ext>
            </a:extLst>
          </p:cNvPr>
          <p:cNvSpPr txBox="1"/>
          <p:nvPr/>
        </p:nvSpPr>
        <p:spPr>
          <a:xfrm>
            <a:off x="4574521" y="2921634"/>
            <a:ext cx="830933" cy="300082"/>
          </a:xfrm>
          <a:prstGeom prst="rect">
            <a:avLst/>
          </a:prstGeom>
          <a:noFill/>
        </p:spPr>
        <p:txBody>
          <a:bodyPr wrap="none" rtlCol="0">
            <a:spAutoFit/>
          </a:bodyPr>
          <a:lstStyle/>
          <a:p>
            <a:r>
              <a:rPr lang="en-US" sz="1350" b="1" dirty="0">
                <a:latin typeface="Times" panose="02020603050405020304" pitchFamily="18" charset="0"/>
                <a:cs typeface="Times" panose="02020603050405020304" pitchFamily="18" charset="0"/>
              </a:rPr>
              <a:t>Frame T</a:t>
            </a:r>
          </a:p>
        </p:txBody>
      </p:sp>
      <p:sp>
        <p:nvSpPr>
          <p:cNvPr id="78" name="TextBox 77">
            <a:extLst>
              <a:ext uri="{FF2B5EF4-FFF2-40B4-BE49-F238E27FC236}">
                <a16:creationId xmlns:a16="http://schemas.microsoft.com/office/drawing/2014/main" id="{4F686505-8119-4012-8BF9-F2CA5894D138}"/>
              </a:ext>
            </a:extLst>
          </p:cNvPr>
          <p:cNvSpPr txBox="1"/>
          <p:nvPr/>
        </p:nvSpPr>
        <p:spPr>
          <a:xfrm>
            <a:off x="5916359" y="4595456"/>
            <a:ext cx="1375698" cy="276999"/>
          </a:xfrm>
          <a:prstGeom prst="rect">
            <a:avLst/>
          </a:prstGeom>
          <a:noFill/>
        </p:spPr>
        <p:txBody>
          <a:bodyPr wrap="none" rtlCol="0">
            <a:spAutoFit/>
          </a:bodyPr>
          <a:lstStyle/>
          <a:p>
            <a:r>
              <a:rPr lang="en-US" sz="1200" b="1" dirty="0">
                <a:latin typeface="Times" panose="02020603050405020304" pitchFamily="18" charset="0"/>
                <a:cs typeface="Times" panose="02020603050405020304" pitchFamily="18" charset="0"/>
              </a:rPr>
              <a:t>Residual mapping</a:t>
            </a:r>
          </a:p>
        </p:txBody>
      </p:sp>
      <p:sp>
        <p:nvSpPr>
          <p:cNvPr id="79" name="TextBox 78">
            <a:extLst>
              <a:ext uri="{FF2B5EF4-FFF2-40B4-BE49-F238E27FC236}">
                <a16:creationId xmlns:a16="http://schemas.microsoft.com/office/drawing/2014/main" id="{E67AA96A-975F-4280-ABB9-FA84B9D8BCBE}"/>
              </a:ext>
            </a:extLst>
          </p:cNvPr>
          <p:cNvSpPr txBox="1"/>
          <p:nvPr/>
        </p:nvSpPr>
        <p:spPr>
          <a:xfrm>
            <a:off x="5809121" y="2142569"/>
            <a:ext cx="1516762" cy="276999"/>
          </a:xfrm>
          <a:prstGeom prst="rect">
            <a:avLst/>
          </a:prstGeom>
          <a:noFill/>
        </p:spPr>
        <p:txBody>
          <a:bodyPr wrap="none" rtlCol="0">
            <a:spAutoFit/>
          </a:bodyPr>
          <a:lstStyle/>
          <a:p>
            <a:r>
              <a:rPr lang="en-US" sz="1200" b="1" dirty="0">
                <a:latin typeface="Times" panose="02020603050405020304" pitchFamily="18" charset="0"/>
                <a:cs typeface="Times" panose="02020603050405020304" pitchFamily="18" charset="0"/>
              </a:rPr>
              <a:t>Base mapping: DCF</a:t>
            </a:r>
          </a:p>
        </p:txBody>
      </p:sp>
      <p:sp>
        <p:nvSpPr>
          <p:cNvPr id="80" name="TextBox 79">
            <a:extLst>
              <a:ext uri="{FF2B5EF4-FFF2-40B4-BE49-F238E27FC236}">
                <a16:creationId xmlns:a16="http://schemas.microsoft.com/office/drawing/2014/main" id="{F5476FEA-8EF2-4218-AE09-20EE3E2C830B}"/>
              </a:ext>
            </a:extLst>
          </p:cNvPr>
          <p:cNvSpPr txBox="1"/>
          <p:nvPr/>
        </p:nvSpPr>
        <p:spPr>
          <a:xfrm>
            <a:off x="8007325" y="4047025"/>
            <a:ext cx="1144865" cy="276999"/>
          </a:xfrm>
          <a:prstGeom prst="rect">
            <a:avLst/>
          </a:prstGeom>
          <a:noFill/>
        </p:spPr>
        <p:txBody>
          <a:bodyPr wrap="none" rtlCol="0">
            <a:spAutoFit/>
          </a:bodyPr>
          <a:lstStyle/>
          <a:p>
            <a:r>
              <a:rPr lang="en-US" sz="1200" b="1" dirty="0">
                <a:latin typeface="Times" panose="02020603050405020304" pitchFamily="18" charset="0"/>
                <a:cs typeface="Times" panose="02020603050405020304" pitchFamily="18" charset="0"/>
              </a:rPr>
              <a:t>Response Map</a:t>
            </a:r>
          </a:p>
        </p:txBody>
      </p:sp>
      <p:pic>
        <p:nvPicPr>
          <p:cNvPr id="81" name="Picture 80">
            <a:extLst>
              <a:ext uri="{FF2B5EF4-FFF2-40B4-BE49-F238E27FC236}">
                <a16:creationId xmlns:a16="http://schemas.microsoft.com/office/drawing/2014/main" id="{FF9A1431-C22A-4ACF-8DA7-E3965F53960A}"/>
              </a:ext>
            </a:extLst>
          </p:cNvPr>
          <p:cNvPicPr>
            <a:picLocks noChangeAspect="1"/>
          </p:cNvPicPr>
          <p:nvPr/>
        </p:nvPicPr>
        <p:blipFill>
          <a:blip r:embed="rId4"/>
          <a:stretch>
            <a:fillRect/>
          </a:stretch>
        </p:blipFill>
        <p:spPr>
          <a:xfrm>
            <a:off x="8076412" y="3131962"/>
            <a:ext cx="925012" cy="925012"/>
          </a:xfrm>
          <a:prstGeom prst="rect">
            <a:avLst/>
          </a:prstGeom>
        </p:spPr>
      </p:pic>
      <p:sp>
        <p:nvSpPr>
          <p:cNvPr id="96" name="空心弧 5">
            <a:extLst>
              <a:ext uri="{FF2B5EF4-FFF2-40B4-BE49-F238E27FC236}">
                <a16:creationId xmlns:a16="http://schemas.microsoft.com/office/drawing/2014/main" id="{83E2B7AB-CB3F-438F-9BC4-43C61880F801}"/>
              </a:ext>
            </a:extLst>
          </p:cNvPr>
          <p:cNvSpPr/>
          <p:nvPr/>
        </p:nvSpPr>
        <p:spPr>
          <a:xfrm rot="9900000">
            <a:off x="7240881" y="2479415"/>
            <a:ext cx="672293" cy="994064"/>
          </a:xfrm>
          <a:prstGeom prst="blockArc">
            <a:avLst>
              <a:gd name="adj1" fmla="val 17165141"/>
              <a:gd name="adj2" fmla="val 22184"/>
              <a:gd name="adj3" fmla="val 6067"/>
            </a:avLst>
          </a:prstGeom>
          <a:solidFill>
            <a:srgbClr val="8C0000"/>
          </a:solidFill>
          <a:ln>
            <a:solidFill>
              <a:srgbClr val="8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97" name="Oval 96">
            <a:extLst>
              <a:ext uri="{FF2B5EF4-FFF2-40B4-BE49-F238E27FC236}">
                <a16:creationId xmlns:a16="http://schemas.microsoft.com/office/drawing/2014/main" id="{68027552-1A2F-466E-A791-CB3E0EE1EE04}"/>
              </a:ext>
            </a:extLst>
          </p:cNvPr>
          <p:cNvSpPr/>
          <p:nvPr/>
        </p:nvSpPr>
        <p:spPr>
          <a:xfrm>
            <a:off x="7458956" y="3424315"/>
            <a:ext cx="338849" cy="338849"/>
          </a:xfrm>
          <a:prstGeom prst="ellipse">
            <a:avLst/>
          </a:prstGeom>
          <a:noFill/>
          <a:ln w="57150">
            <a:solidFill>
              <a:srgbClr val="8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8" name="空心弧 5">
            <a:extLst>
              <a:ext uri="{FF2B5EF4-FFF2-40B4-BE49-F238E27FC236}">
                <a16:creationId xmlns:a16="http://schemas.microsoft.com/office/drawing/2014/main" id="{81868638-848A-40DB-922A-4DDEA1F5500B}"/>
              </a:ext>
            </a:extLst>
          </p:cNvPr>
          <p:cNvSpPr/>
          <p:nvPr/>
        </p:nvSpPr>
        <p:spPr>
          <a:xfrm rot="14400000">
            <a:off x="7391260" y="3540680"/>
            <a:ext cx="672293" cy="994064"/>
          </a:xfrm>
          <a:prstGeom prst="blockArc">
            <a:avLst>
              <a:gd name="adj1" fmla="val 16970250"/>
              <a:gd name="adj2" fmla="val 22184"/>
              <a:gd name="adj3" fmla="val 6067"/>
            </a:avLst>
          </a:prstGeom>
          <a:solidFill>
            <a:srgbClr val="8C0000"/>
          </a:solidFill>
          <a:ln>
            <a:solidFill>
              <a:srgbClr val="8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00" name="Right Arrow 161">
            <a:extLst>
              <a:ext uri="{FF2B5EF4-FFF2-40B4-BE49-F238E27FC236}">
                <a16:creationId xmlns:a16="http://schemas.microsoft.com/office/drawing/2014/main" id="{98C3C502-8754-4A74-97B3-C108D398EDE1}"/>
              </a:ext>
            </a:extLst>
          </p:cNvPr>
          <p:cNvSpPr/>
          <p:nvPr/>
        </p:nvSpPr>
        <p:spPr>
          <a:xfrm>
            <a:off x="7785955" y="3541391"/>
            <a:ext cx="249235" cy="112205"/>
          </a:xfrm>
          <a:prstGeom prst="rightArrow">
            <a:avLst>
              <a:gd name="adj1" fmla="val 50000"/>
              <a:gd name="adj2" fmla="val 109540"/>
            </a:avLst>
          </a:prstGeom>
          <a:solidFill>
            <a:srgbClr val="8C0000"/>
          </a:solidFill>
          <a:ln>
            <a:solidFill>
              <a:srgbClr val="8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1" name="TextBox 100">
            <a:extLst>
              <a:ext uri="{FF2B5EF4-FFF2-40B4-BE49-F238E27FC236}">
                <a16:creationId xmlns:a16="http://schemas.microsoft.com/office/drawing/2014/main" id="{50BE1C65-6C33-4125-BCA9-8D2E8B50F88B}"/>
              </a:ext>
            </a:extLst>
          </p:cNvPr>
          <p:cNvSpPr txBox="1"/>
          <p:nvPr/>
        </p:nvSpPr>
        <p:spPr>
          <a:xfrm>
            <a:off x="7423003" y="3200427"/>
            <a:ext cx="461986" cy="761747"/>
          </a:xfrm>
          <a:prstGeom prst="rect">
            <a:avLst/>
          </a:prstGeom>
          <a:noFill/>
        </p:spPr>
        <p:txBody>
          <a:bodyPr wrap="none" rtlCol="0">
            <a:spAutoFit/>
          </a:bodyPr>
          <a:lstStyle/>
          <a:p>
            <a:r>
              <a:rPr lang="en-US" sz="4350" dirty="0">
                <a:solidFill>
                  <a:srgbClr val="8A0000"/>
                </a:solidFill>
              </a:rPr>
              <a:t>+</a:t>
            </a:r>
          </a:p>
        </p:txBody>
      </p:sp>
      <p:sp>
        <p:nvSpPr>
          <p:cNvPr id="102" name="Right Arrow 166">
            <a:extLst>
              <a:ext uri="{FF2B5EF4-FFF2-40B4-BE49-F238E27FC236}">
                <a16:creationId xmlns:a16="http://schemas.microsoft.com/office/drawing/2014/main" id="{A981D671-25BE-4B1F-A781-5E056ADD2131}"/>
              </a:ext>
            </a:extLst>
          </p:cNvPr>
          <p:cNvSpPr/>
          <p:nvPr/>
        </p:nvSpPr>
        <p:spPr>
          <a:xfrm>
            <a:off x="4271801" y="3591253"/>
            <a:ext cx="263650" cy="138185"/>
          </a:xfrm>
          <a:prstGeom prst="rightArrow">
            <a:avLst>
              <a:gd name="adj1" fmla="val 50000"/>
              <a:gd name="adj2" fmla="val 109540"/>
            </a:avLst>
          </a:prstGeom>
          <a:solidFill>
            <a:srgbClr val="8A0000"/>
          </a:solidFill>
          <a:ln>
            <a:solidFill>
              <a:srgbClr val="8A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8" name="Title 67"/>
          <p:cNvSpPr>
            <a:spLocks noGrp="1"/>
          </p:cNvSpPr>
          <p:nvPr>
            <p:ph type="title"/>
          </p:nvPr>
        </p:nvSpPr>
        <p:spPr/>
        <p:txBody>
          <a:bodyPr/>
          <a:lstStyle/>
          <a:p>
            <a:r>
              <a:rPr lang="en-US" dirty="0">
                <a:latin typeface="微软雅黑" panose="020B0503020204020204" pitchFamily="34" charset="-122"/>
                <a:ea typeface="微软雅黑" panose="020B0503020204020204" pitchFamily="34" charset="-122"/>
              </a:rPr>
              <a:t>Base and Spatial Residual Learning</a:t>
            </a:r>
          </a:p>
        </p:txBody>
      </p:sp>
      <p:sp>
        <p:nvSpPr>
          <p:cNvPr id="64" name="Date Placeholder 63"/>
          <p:cNvSpPr>
            <a:spLocks noGrp="1"/>
          </p:cNvSpPr>
          <p:nvPr>
            <p:ph type="dt" sz="half" idx="10"/>
          </p:nvPr>
        </p:nvSpPr>
        <p:spPr/>
        <p:txBody>
          <a:bodyPr/>
          <a:lstStyle/>
          <a:p>
            <a:fld id="{A4E01CED-165A-C149-B54C-FDFE1AD27F83}" type="datetime1">
              <a:rPr lang="en-AU" altLang="zh-CN" smtClean="0"/>
              <a:t>15/04/2019</a:t>
            </a:fld>
            <a:endParaRPr lang="en-US" dirty="0"/>
          </a:p>
        </p:txBody>
      </p:sp>
      <p:sp>
        <p:nvSpPr>
          <p:cNvPr id="66" name="Footer Placeholder 65"/>
          <p:cNvSpPr>
            <a:spLocks noGrp="1"/>
          </p:cNvSpPr>
          <p:nvPr>
            <p:ph type="ftr" sz="quarter" idx="11"/>
          </p:nvPr>
        </p:nvSpPr>
        <p:spPr/>
        <p:txBody>
          <a:bodyPr/>
          <a:lstStyle/>
          <a:p>
            <a:r>
              <a:rPr lang="zh-CN" altLang="en-US"/>
              <a:t>上海交通大学人工智能研究院</a:t>
            </a:r>
            <a:endParaRPr lang="en-US" dirty="0"/>
          </a:p>
        </p:txBody>
      </p:sp>
      <p:sp>
        <p:nvSpPr>
          <p:cNvPr id="67" name="Slide Number Placeholder 66"/>
          <p:cNvSpPr>
            <a:spLocks noGrp="1"/>
          </p:cNvSpPr>
          <p:nvPr>
            <p:ph type="sldNum" sz="quarter" idx="12"/>
          </p:nvPr>
        </p:nvSpPr>
        <p:spPr/>
        <p:txBody>
          <a:bodyPr/>
          <a:lstStyle/>
          <a:p>
            <a:fld id="{B75D218E-6EF2-4582-B6A3-CE467C14555D}" type="slidenum">
              <a:rPr lang="en-US" smtClean="0"/>
              <a:t>42</a:t>
            </a:fld>
            <a:endParaRPr lang="en-US" dirty="0"/>
          </a:p>
        </p:txBody>
      </p:sp>
    </p:spTree>
    <p:extLst>
      <p:ext uri="{BB962C8B-B14F-4D97-AF65-F5344CB8AC3E}">
        <p14:creationId xmlns:p14="http://schemas.microsoft.com/office/powerpoint/2010/main" val="2384755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7408ED08-F1B9-450F-9EC9-E5E094C07DFA}"/>
              </a:ext>
            </a:extLst>
          </p:cNvPr>
          <p:cNvSpPr/>
          <p:nvPr/>
        </p:nvSpPr>
        <p:spPr>
          <a:xfrm>
            <a:off x="6431061" y="2668669"/>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2" name="Rectangle 81">
            <a:extLst>
              <a:ext uri="{FF2B5EF4-FFF2-40B4-BE49-F238E27FC236}">
                <a16:creationId xmlns:a16="http://schemas.microsoft.com/office/drawing/2014/main" id="{189A681A-5C27-457B-8121-FB21B3DB69BE}"/>
              </a:ext>
            </a:extLst>
          </p:cNvPr>
          <p:cNvSpPr/>
          <p:nvPr/>
        </p:nvSpPr>
        <p:spPr>
          <a:xfrm>
            <a:off x="6289700" y="2300894"/>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3" name="Rectangle 82">
            <a:extLst>
              <a:ext uri="{FF2B5EF4-FFF2-40B4-BE49-F238E27FC236}">
                <a16:creationId xmlns:a16="http://schemas.microsoft.com/office/drawing/2014/main" id="{8A024BA7-9C0C-44BE-B36D-ACC56D830510}"/>
              </a:ext>
            </a:extLst>
          </p:cNvPr>
          <p:cNvSpPr/>
          <p:nvPr/>
        </p:nvSpPr>
        <p:spPr>
          <a:xfrm>
            <a:off x="6199523" y="1940815"/>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4" name="Parallelogram 83">
            <a:extLst>
              <a:ext uri="{FF2B5EF4-FFF2-40B4-BE49-F238E27FC236}">
                <a16:creationId xmlns:a16="http://schemas.microsoft.com/office/drawing/2014/main" id="{38A815CE-F72A-4823-8477-F29ADFABACEB}"/>
              </a:ext>
            </a:extLst>
          </p:cNvPr>
          <p:cNvSpPr/>
          <p:nvPr/>
        </p:nvSpPr>
        <p:spPr>
          <a:xfrm rot="5400000">
            <a:off x="4794686" y="2910831"/>
            <a:ext cx="685800" cy="551546"/>
          </a:xfrm>
          <a:prstGeom prst="parallelogram">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5" name="Parallelogram 84">
            <a:extLst>
              <a:ext uri="{FF2B5EF4-FFF2-40B4-BE49-F238E27FC236}">
                <a16:creationId xmlns:a16="http://schemas.microsoft.com/office/drawing/2014/main" id="{B5A80D1F-F65E-432F-9A4A-CE691A05C586}"/>
              </a:ext>
            </a:extLst>
          </p:cNvPr>
          <p:cNvSpPr/>
          <p:nvPr/>
        </p:nvSpPr>
        <p:spPr>
          <a:xfrm rot="5400000">
            <a:off x="4672766" y="2987031"/>
            <a:ext cx="685800" cy="551546"/>
          </a:xfrm>
          <a:prstGeom prst="parallelogram">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6" name="Rectangle 85">
            <a:extLst>
              <a:ext uri="{FF2B5EF4-FFF2-40B4-BE49-F238E27FC236}">
                <a16:creationId xmlns:a16="http://schemas.microsoft.com/office/drawing/2014/main" id="{6BF22944-D930-44B3-B6B3-9B7DAA3F5C51}"/>
              </a:ext>
            </a:extLst>
          </p:cNvPr>
          <p:cNvSpPr/>
          <p:nvPr/>
        </p:nvSpPr>
        <p:spPr>
          <a:xfrm>
            <a:off x="2736337" y="3237588"/>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7" name="Rectangle 86">
            <a:extLst>
              <a:ext uri="{FF2B5EF4-FFF2-40B4-BE49-F238E27FC236}">
                <a16:creationId xmlns:a16="http://schemas.microsoft.com/office/drawing/2014/main" id="{DF0413BE-9CB0-4351-94FD-B49D1BD06FEF}"/>
              </a:ext>
            </a:extLst>
          </p:cNvPr>
          <p:cNvSpPr/>
          <p:nvPr/>
        </p:nvSpPr>
        <p:spPr>
          <a:xfrm>
            <a:off x="2850637" y="3824907"/>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8" name="Rectangle 87">
            <a:extLst>
              <a:ext uri="{FF2B5EF4-FFF2-40B4-BE49-F238E27FC236}">
                <a16:creationId xmlns:a16="http://schemas.microsoft.com/office/drawing/2014/main" id="{5EF7716C-0075-4615-9F58-D8FF0C7AC5BB}"/>
              </a:ext>
            </a:extLst>
          </p:cNvPr>
          <p:cNvSpPr/>
          <p:nvPr/>
        </p:nvSpPr>
        <p:spPr>
          <a:xfrm>
            <a:off x="2960214" y="4419126"/>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89" name="Picture 88">
            <a:extLst>
              <a:ext uri="{FF2B5EF4-FFF2-40B4-BE49-F238E27FC236}">
                <a16:creationId xmlns:a16="http://schemas.microsoft.com/office/drawing/2014/main" id="{3215F690-2CEB-4890-B084-E87B546C222C}"/>
              </a:ext>
            </a:extLst>
          </p:cNvPr>
          <p:cNvPicPr>
            <a:picLocks noChangeAspect="1"/>
          </p:cNvPicPr>
          <p:nvPr/>
        </p:nvPicPr>
        <p:blipFill>
          <a:blip r:embed="rId2"/>
          <a:stretch>
            <a:fillRect/>
          </a:stretch>
        </p:blipFill>
        <p:spPr>
          <a:xfrm>
            <a:off x="168021" y="2681504"/>
            <a:ext cx="1042580" cy="1042580"/>
          </a:xfrm>
          <a:prstGeom prst="rect">
            <a:avLst/>
          </a:prstGeom>
        </p:spPr>
      </p:pic>
      <p:sp>
        <p:nvSpPr>
          <p:cNvPr id="90" name="Rounded Rectangle 3">
            <a:extLst>
              <a:ext uri="{FF2B5EF4-FFF2-40B4-BE49-F238E27FC236}">
                <a16:creationId xmlns:a16="http://schemas.microsoft.com/office/drawing/2014/main" id="{983797CA-4192-422B-B22B-928034289A86}"/>
              </a:ext>
            </a:extLst>
          </p:cNvPr>
          <p:cNvSpPr/>
          <p:nvPr/>
        </p:nvSpPr>
        <p:spPr>
          <a:xfrm>
            <a:off x="1589584" y="3076855"/>
            <a:ext cx="2615156" cy="2104398"/>
          </a:xfrm>
          <a:prstGeom prst="roundRect">
            <a:avLst/>
          </a:prstGeom>
          <a:no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1" name="Rectangle 90">
            <a:extLst>
              <a:ext uri="{FF2B5EF4-FFF2-40B4-BE49-F238E27FC236}">
                <a16:creationId xmlns:a16="http://schemas.microsoft.com/office/drawing/2014/main" id="{9D92D3FF-B5F1-432B-8E79-A7DB2EF668A2}"/>
              </a:ext>
            </a:extLst>
          </p:cNvPr>
          <p:cNvSpPr/>
          <p:nvPr/>
        </p:nvSpPr>
        <p:spPr>
          <a:xfrm>
            <a:off x="1724657" y="3247316"/>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2" name="Rectangle 91">
            <a:extLst>
              <a:ext uri="{FF2B5EF4-FFF2-40B4-BE49-F238E27FC236}">
                <a16:creationId xmlns:a16="http://schemas.microsoft.com/office/drawing/2014/main" id="{306D2B21-EA3D-41C6-81E4-510F14EC681B}"/>
              </a:ext>
            </a:extLst>
          </p:cNvPr>
          <p:cNvSpPr/>
          <p:nvPr/>
        </p:nvSpPr>
        <p:spPr>
          <a:xfrm>
            <a:off x="1918411" y="3362170"/>
            <a:ext cx="272441" cy="272441"/>
          </a:xfrm>
          <a:prstGeom prst="rect">
            <a:avLst/>
          </a:prstGeom>
          <a:no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3" name="Rectangle 92">
            <a:extLst>
              <a:ext uri="{FF2B5EF4-FFF2-40B4-BE49-F238E27FC236}">
                <a16:creationId xmlns:a16="http://schemas.microsoft.com/office/drawing/2014/main" id="{5A0FBC30-6F67-4E2A-9A14-236126F0AA70}"/>
              </a:ext>
            </a:extLst>
          </p:cNvPr>
          <p:cNvSpPr/>
          <p:nvPr/>
        </p:nvSpPr>
        <p:spPr>
          <a:xfrm>
            <a:off x="1838957" y="3834636"/>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4" name="Rectangle 93">
            <a:extLst>
              <a:ext uri="{FF2B5EF4-FFF2-40B4-BE49-F238E27FC236}">
                <a16:creationId xmlns:a16="http://schemas.microsoft.com/office/drawing/2014/main" id="{0FA7821F-2804-436B-A2AE-9B6336830EBF}"/>
              </a:ext>
            </a:extLst>
          </p:cNvPr>
          <p:cNvSpPr/>
          <p:nvPr/>
        </p:nvSpPr>
        <p:spPr>
          <a:xfrm>
            <a:off x="1948534" y="4428854"/>
            <a:ext cx="663410" cy="627354"/>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5" name="Rectangle 94">
            <a:extLst>
              <a:ext uri="{FF2B5EF4-FFF2-40B4-BE49-F238E27FC236}">
                <a16:creationId xmlns:a16="http://schemas.microsoft.com/office/drawing/2014/main" id="{FC237E99-20CC-4E7C-88DB-3F968C4BEBD4}"/>
              </a:ext>
            </a:extLst>
          </p:cNvPr>
          <p:cNvSpPr/>
          <p:nvPr/>
        </p:nvSpPr>
        <p:spPr>
          <a:xfrm>
            <a:off x="2173728" y="4558839"/>
            <a:ext cx="272441" cy="272441"/>
          </a:xfrm>
          <a:prstGeom prst="rect">
            <a:avLst/>
          </a:prstGeom>
          <a:solidFill>
            <a:schemeClr val="bg2">
              <a:lumMod val="75000"/>
            </a:schemeClr>
          </a:solidFill>
          <a:ln w="19050">
            <a:solidFill>
              <a:schemeClr val="bg2">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99" name="Straight Connector 98">
            <a:extLst>
              <a:ext uri="{FF2B5EF4-FFF2-40B4-BE49-F238E27FC236}">
                <a16:creationId xmlns:a16="http://schemas.microsoft.com/office/drawing/2014/main" id="{D8152C40-9F9A-4FB2-988E-6AEBC4AB9E9C}"/>
              </a:ext>
            </a:extLst>
          </p:cNvPr>
          <p:cNvCxnSpPr/>
          <p:nvPr/>
        </p:nvCxnSpPr>
        <p:spPr>
          <a:xfrm>
            <a:off x="1917617" y="3631042"/>
            <a:ext cx="255317" cy="1196669"/>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3EB73DDB-451B-4821-B0B9-1254E624B017}"/>
              </a:ext>
            </a:extLst>
          </p:cNvPr>
          <p:cNvCxnSpPr/>
          <p:nvPr/>
        </p:nvCxnSpPr>
        <p:spPr>
          <a:xfrm>
            <a:off x="2184801" y="3354134"/>
            <a:ext cx="263273" cy="1214230"/>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8B4A7FC6-CF6B-4BE2-ABE9-5FDC327396A0}"/>
              </a:ext>
            </a:extLst>
          </p:cNvPr>
          <p:cNvCxnSpPr/>
          <p:nvPr/>
        </p:nvCxnSpPr>
        <p:spPr>
          <a:xfrm>
            <a:off x="2188938" y="3630230"/>
            <a:ext cx="255317" cy="1196669"/>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05" name="Rectangle 104">
            <a:extLst>
              <a:ext uri="{FF2B5EF4-FFF2-40B4-BE49-F238E27FC236}">
                <a16:creationId xmlns:a16="http://schemas.microsoft.com/office/drawing/2014/main" id="{2A7228E0-3CA7-4465-9325-CE4916E00B53}"/>
              </a:ext>
            </a:extLst>
          </p:cNvPr>
          <p:cNvSpPr/>
          <p:nvPr/>
        </p:nvSpPr>
        <p:spPr>
          <a:xfrm>
            <a:off x="3014740" y="3417202"/>
            <a:ext cx="141112" cy="141112"/>
          </a:xfrm>
          <a:prstGeom prst="rect">
            <a:avLst/>
          </a:prstGeom>
          <a:no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6" name="Rectangle 105">
            <a:extLst>
              <a:ext uri="{FF2B5EF4-FFF2-40B4-BE49-F238E27FC236}">
                <a16:creationId xmlns:a16="http://schemas.microsoft.com/office/drawing/2014/main" id="{EF1F169D-51A0-4DA0-8592-C391DCB95240}"/>
              </a:ext>
            </a:extLst>
          </p:cNvPr>
          <p:cNvSpPr/>
          <p:nvPr/>
        </p:nvSpPr>
        <p:spPr>
          <a:xfrm>
            <a:off x="3270057" y="4613871"/>
            <a:ext cx="141112" cy="141112"/>
          </a:xfrm>
          <a:prstGeom prst="rect">
            <a:avLst/>
          </a:prstGeom>
          <a:solidFill>
            <a:schemeClr val="bg2">
              <a:lumMod val="75000"/>
            </a:schemeClr>
          </a:solidFill>
          <a:ln w="19050">
            <a:solidFill>
              <a:schemeClr val="bg2">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7" name="Rectangle 106">
            <a:extLst>
              <a:ext uri="{FF2B5EF4-FFF2-40B4-BE49-F238E27FC236}">
                <a16:creationId xmlns:a16="http://schemas.microsoft.com/office/drawing/2014/main" id="{D14720E9-AF71-4FCD-B24C-B46F8B2A2916}"/>
              </a:ext>
            </a:extLst>
          </p:cNvPr>
          <p:cNvSpPr/>
          <p:nvPr/>
        </p:nvSpPr>
        <p:spPr>
          <a:xfrm>
            <a:off x="2047335" y="3964621"/>
            <a:ext cx="272441" cy="272441"/>
          </a:xfrm>
          <a:prstGeom prst="rect">
            <a:avLst/>
          </a:prstGeom>
          <a:solidFill>
            <a:schemeClr val="bg1"/>
          </a:solid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108" name="Straight Connector 107">
            <a:extLst>
              <a:ext uri="{FF2B5EF4-FFF2-40B4-BE49-F238E27FC236}">
                <a16:creationId xmlns:a16="http://schemas.microsoft.com/office/drawing/2014/main" id="{D727067B-F368-47C9-A44F-26BBFBBFD0F5}"/>
              </a:ext>
            </a:extLst>
          </p:cNvPr>
          <p:cNvCxnSpPr/>
          <p:nvPr/>
        </p:nvCxnSpPr>
        <p:spPr>
          <a:xfrm>
            <a:off x="1918411" y="3362170"/>
            <a:ext cx="255317" cy="1196669"/>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4A83D547-C2BF-49D1-BB6A-4DC9470A6825}"/>
              </a:ext>
            </a:extLst>
          </p:cNvPr>
          <p:cNvCxnSpPr/>
          <p:nvPr/>
        </p:nvCxnSpPr>
        <p:spPr>
          <a:xfrm>
            <a:off x="2445012" y="4558839"/>
            <a:ext cx="825045" cy="64988"/>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FAD7693E-6EF9-4EB0-B950-E4459A6F90AB}"/>
              </a:ext>
            </a:extLst>
          </p:cNvPr>
          <p:cNvCxnSpPr/>
          <p:nvPr/>
        </p:nvCxnSpPr>
        <p:spPr>
          <a:xfrm flipV="1">
            <a:off x="2393830" y="4763157"/>
            <a:ext cx="876227" cy="55815"/>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F137D8AA-7F3B-4F98-B772-1F3717E2D455}"/>
              </a:ext>
            </a:extLst>
          </p:cNvPr>
          <p:cNvCxnSpPr/>
          <p:nvPr/>
        </p:nvCxnSpPr>
        <p:spPr>
          <a:xfrm>
            <a:off x="2306327" y="3963888"/>
            <a:ext cx="968627" cy="646811"/>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0D120434-D5F1-4E59-8126-3E1A79BF1548}"/>
              </a:ext>
            </a:extLst>
          </p:cNvPr>
          <p:cNvCxnSpPr/>
          <p:nvPr/>
        </p:nvCxnSpPr>
        <p:spPr>
          <a:xfrm>
            <a:off x="2188938" y="3359115"/>
            <a:ext cx="1081119" cy="1253241"/>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A03DD184-D9CF-4954-BCCD-862F7F41DE91}"/>
              </a:ext>
            </a:extLst>
          </p:cNvPr>
          <p:cNvCxnSpPr/>
          <p:nvPr/>
        </p:nvCxnSpPr>
        <p:spPr>
          <a:xfrm>
            <a:off x="2313003" y="4226807"/>
            <a:ext cx="957054" cy="535697"/>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593B7374-2FAE-4576-A0B9-56F2D7B274A0}"/>
              </a:ext>
            </a:extLst>
          </p:cNvPr>
          <p:cNvCxnSpPr/>
          <p:nvPr/>
        </p:nvCxnSpPr>
        <p:spPr>
          <a:xfrm>
            <a:off x="2178373" y="3631041"/>
            <a:ext cx="1091684" cy="1128570"/>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46B7F0E9-7AB8-41D3-8281-A4CCF08F78FC}"/>
              </a:ext>
            </a:extLst>
          </p:cNvPr>
          <p:cNvCxnSpPr/>
          <p:nvPr/>
        </p:nvCxnSpPr>
        <p:spPr>
          <a:xfrm>
            <a:off x="3158838" y="3414298"/>
            <a:ext cx="257365" cy="1197858"/>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786E8764-8923-4154-B16B-14F5F7A09442}"/>
              </a:ext>
            </a:extLst>
          </p:cNvPr>
          <p:cNvCxnSpPr/>
          <p:nvPr/>
        </p:nvCxnSpPr>
        <p:spPr>
          <a:xfrm>
            <a:off x="3011611" y="3564657"/>
            <a:ext cx="255317" cy="1196669"/>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E4655214-837C-498A-9456-160AC556F38F}"/>
              </a:ext>
            </a:extLst>
          </p:cNvPr>
          <p:cNvCxnSpPr/>
          <p:nvPr/>
        </p:nvCxnSpPr>
        <p:spPr>
          <a:xfrm>
            <a:off x="3158838" y="3564657"/>
            <a:ext cx="257365" cy="1194955"/>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8" name="Rectangle 117">
            <a:extLst>
              <a:ext uri="{FF2B5EF4-FFF2-40B4-BE49-F238E27FC236}">
                <a16:creationId xmlns:a16="http://schemas.microsoft.com/office/drawing/2014/main" id="{90FC8642-FD64-43C6-A7BD-A59C4484DB8F}"/>
              </a:ext>
            </a:extLst>
          </p:cNvPr>
          <p:cNvSpPr/>
          <p:nvPr/>
        </p:nvSpPr>
        <p:spPr>
          <a:xfrm>
            <a:off x="3143664" y="4019653"/>
            <a:ext cx="141112" cy="141112"/>
          </a:xfrm>
          <a:prstGeom prst="rect">
            <a:avLst/>
          </a:prstGeom>
          <a:solidFill>
            <a:schemeClr val="bg1"/>
          </a:solid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119" name="Straight Connector 118">
            <a:extLst>
              <a:ext uri="{FF2B5EF4-FFF2-40B4-BE49-F238E27FC236}">
                <a16:creationId xmlns:a16="http://schemas.microsoft.com/office/drawing/2014/main" id="{55F645FE-877B-4E5D-BB66-B0ED45DE6F92}"/>
              </a:ext>
            </a:extLst>
          </p:cNvPr>
          <p:cNvCxnSpPr/>
          <p:nvPr/>
        </p:nvCxnSpPr>
        <p:spPr>
          <a:xfrm>
            <a:off x="3014413" y="3416013"/>
            <a:ext cx="255317" cy="1196669"/>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Oval 119">
            <a:extLst>
              <a:ext uri="{FF2B5EF4-FFF2-40B4-BE49-F238E27FC236}">
                <a16:creationId xmlns:a16="http://schemas.microsoft.com/office/drawing/2014/main" id="{12E4C978-2013-4594-803D-74E34A9E55D9}"/>
              </a:ext>
            </a:extLst>
          </p:cNvPr>
          <p:cNvSpPr/>
          <p:nvPr/>
        </p:nvSpPr>
        <p:spPr>
          <a:xfrm>
            <a:off x="3602206" y="4122936"/>
            <a:ext cx="144780" cy="144780"/>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1" name="Oval 120">
            <a:extLst>
              <a:ext uri="{FF2B5EF4-FFF2-40B4-BE49-F238E27FC236}">
                <a16:creationId xmlns:a16="http://schemas.microsoft.com/office/drawing/2014/main" id="{2F40B9D8-813A-4B7F-BFBC-AFF55B56005B}"/>
              </a:ext>
            </a:extLst>
          </p:cNvPr>
          <p:cNvSpPr/>
          <p:nvPr/>
        </p:nvSpPr>
        <p:spPr>
          <a:xfrm>
            <a:off x="3792682" y="4122936"/>
            <a:ext cx="144780" cy="144780"/>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2" name="Oval 121">
            <a:extLst>
              <a:ext uri="{FF2B5EF4-FFF2-40B4-BE49-F238E27FC236}">
                <a16:creationId xmlns:a16="http://schemas.microsoft.com/office/drawing/2014/main" id="{A4BDDEA4-34F2-4C82-83B7-E92C91D62503}"/>
              </a:ext>
            </a:extLst>
          </p:cNvPr>
          <p:cNvSpPr/>
          <p:nvPr/>
        </p:nvSpPr>
        <p:spPr>
          <a:xfrm>
            <a:off x="3983158" y="4122936"/>
            <a:ext cx="144780" cy="144780"/>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3" name="Parallelogram 122">
            <a:extLst>
              <a:ext uri="{FF2B5EF4-FFF2-40B4-BE49-F238E27FC236}">
                <a16:creationId xmlns:a16="http://schemas.microsoft.com/office/drawing/2014/main" id="{AACF700A-BCE3-42E6-9E9C-613C57FC8702}"/>
              </a:ext>
            </a:extLst>
          </p:cNvPr>
          <p:cNvSpPr/>
          <p:nvPr/>
        </p:nvSpPr>
        <p:spPr>
          <a:xfrm rot="5400000">
            <a:off x="4550846" y="3063231"/>
            <a:ext cx="685800" cy="551546"/>
          </a:xfrm>
          <a:prstGeom prst="parallelogram">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4" name="Parallelogram 123">
            <a:extLst>
              <a:ext uri="{FF2B5EF4-FFF2-40B4-BE49-F238E27FC236}">
                <a16:creationId xmlns:a16="http://schemas.microsoft.com/office/drawing/2014/main" id="{1DD81FEF-A27A-4B92-B18C-85BA23DF3FCD}"/>
              </a:ext>
            </a:extLst>
          </p:cNvPr>
          <p:cNvSpPr/>
          <p:nvPr/>
        </p:nvSpPr>
        <p:spPr>
          <a:xfrm rot="5400000">
            <a:off x="4803767" y="4560521"/>
            <a:ext cx="685800" cy="551546"/>
          </a:xfrm>
          <a:prstGeom prst="parallelogram">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5" name="Parallelogram 124">
            <a:extLst>
              <a:ext uri="{FF2B5EF4-FFF2-40B4-BE49-F238E27FC236}">
                <a16:creationId xmlns:a16="http://schemas.microsoft.com/office/drawing/2014/main" id="{FFD42075-35FB-466C-A164-DD39236816E5}"/>
              </a:ext>
            </a:extLst>
          </p:cNvPr>
          <p:cNvSpPr/>
          <p:nvPr/>
        </p:nvSpPr>
        <p:spPr>
          <a:xfrm rot="5400000">
            <a:off x="4681847" y="4636721"/>
            <a:ext cx="685800" cy="551546"/>
          </a:xfrm>
          <a:prstGeom prst="parallelogram">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6" name="Parallelogram 125">
            <a:extLst>
              <a:ext uri="{FF2B5EF4-FFF2-40B4-BE49-F238E27FC236}">
                <a16:creationId xmlns:a16="http://schemas.microsoft.com/office/drawing/2014/main" id="{017B4B14-B815-47DF-91E3-9BF611979D2A}"/>
              </a:ext>
            </a:extLst>
          </p:cNvPr>
          <p:cNvSpPr/>
          <p:nvPr/>
        </p:nvSpPr>
        <p:spPr>
          <a:xfrm rot="5400000">
            <a:off x="4559927" y="4712921"/>
            <a:ext cx="685800" cy="551546"/>
          </a:xfrm>
          <a:prstGeom prst="parallelogram">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7" name="Rectangle 126">
            <a:extLst>
              <a:ext uri="{FF2B5EF4-FFF2-40B4-BE49-F238E27FC236}">
                <a16:creationId xmlns:a16="http://schemas.microsoft.com/office/drawing/2014/main" id="{D2E2EC1F-6C48-40E5-BA13-89FA7C51AB3E}"/>
              </a:ext>
            </a:extLst>
          </p:cNvPr>
          <p:cNvSpPr/>
          <p:nvPr/>
        </p:nvSpPr>
        <p:spPr>
          <a:xfrm>
            <a:off x="6312112" y="2086094"/>
            <a:ext cx="272441" cy="272441"/>
          </a:xfrm>
          <a:prstGeom prst="rect">
            <a:avLst/>
          </a:prstGeom>
          <a:no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8" name="Rectangle 127">
            <a:extLst>
              <a:ext uri="{FF2B5EF4-FFF2-40B4-BE49-F238E27FC236}">
                <a16:creationId xmlns:a16="http://schemas.microsoft.com/office/drawing/2014/main" id="{F10BE02D-A91C-4EA5-A17E-4BF55DCB829A}"/>
              </a:ext>
            </a:extLst>
          </p:cNvPr>
          <p:cNvSpPr/>
          <p:nvPr/>
        </p:nvSpPr>
        <p:spPr>
          <a:xfrm>
            <a:off x="6583919" y="2822999"/>
            <a:ext cx="272441" cy="272441"/>
          </a:xfrm>
          <a:prstGeom prst="rect">
            <a:avLst/>
          </a:prstGeom>
          <a:solidFill>
            <a:schemeClr val="bg2">
              <a:lumMod val="75000"/>
            </a:schemeClr>
          </a:solidFill>
          <a:ln w="19050">
            <a:solidFill>
              <a:schemeClr val="bg2">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129" name="Straight Connector 128">
            <a:extLst>
              <a:ext uri="{FF2B5EF4-FFF2-40B4-BE49-F238E27FC236}">
                <a16:creationId xmlns:a16="http://schemas.microsoft.com/office/drawing/2014/main" id="{E6D04B74-9662-45F2-A3F7-80A867E6BF1E}"/>
              </a:ext>
            </a:extLst>
          </p:cNvPr>
          <p:cNvCxnSpPr/>
          <p:nvPr/>
        </p:nvCxnSpPr>
        <p:spPr>
          <a:xfrm>
            <a:off x="6309750" y="2361543"/>
            <a:ext cx="271807" cy="736856"/>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9DCC69C9-45ED-4ACA-9732-1EC5E62E192F}"/>
              </a:ext>
            </a:extLst>
          </p:cNvPr>
          <p:cNvCxnSpPr/>
          <p:nvPr/>
        </p:nvCxnSpPr>
        <p:spPr>
          <a:xfrm>
            <a:off x="6583057" y="2361494"/>
            <a:ext cx="272987" cy="744444"/>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0AC35E17-1AF2-4DE4-80C9-D6019875BC8C}"/>
              </a:ext>
            </a:extLst>
          </p:cNvPr>
          <p:cNvCxnSpPr/>
          <p:nvPr/>
        </p:nvCxnSpPr>
        <p:spPr>
          <a:xfrm>
            <a:off x="6583056" y="2081687"/>
            <a:ext cx="271490" cy="730814"/>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2" name="Rectangle 131">
            <a:extLst>
              <a:ext uri="{FF2B5EF4-FFF2-40B4-BE49-F238E27FC236}">
                <a16:creationId xmlns:a16="http://schemas.microsoft.com/office/drawing/2014/main" id="{2E0FC29A-CE9A-4E2B-BE19-69889470E34A}"/>
              </a:ext>
            </a:extLst>
          </p:cNvPr>
          <p:cNvSpPr/>
          <p:nvPr/>
        </p:nvSpPr>
        <p:spPr>
          <a:xfrm>
            <a:off x="6447699" y="2454104"/>
            <a:ext cx="272441" cy="272441"/>
          </a:xfrm>
          <a:prstGeom prst="rect">
            <a:avLst/>
          </a:prstGeom>
          <a:solidFill>
            <a:schemeClr val="bg1"/>
          </a:solidFill>
          <a:ln w="19050">
            <a:solidFill>
              <a:schemeClr val="bg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133" name="Straight Connector 132">
            <a:extLst>
              <a:ext uri="{FF2B5EF4-FFF2-40B4-BE49-F238E27FC236}">
                <a16:creationId xmlns:a16="http://schemas.microsoft.com/office/drawing/2014/main" id="{8E74E21B-013B-4A1E-87C2-D93971C15FDD}"/>
              </a:ext>
            </a:extLst>
          </p:cNvPr>
          <p:cNvCxnSpPr/>
          <p:nvPr/>
        </p:nvCxnSpPr>
        <p:spPr>
          <a:xfrm>
            <a:off x="6311793" y="2095706"/>
            <a:ext cx="271807" cy="716795"/>
          </a:xfrm>
          <a:prstGeom prst="line">
            <a:avLst/>
          </a:prstGeom>
          <a:ln w="19050">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4" name="Rectangle 133">
            <a:extLst>
              <a:ext uri="{FF2B5EF4-FFF2-40B4-BE49-F238E27FC236}">
                <a16:creationId xmlns:a16="http://schemas.microsoft.com/office/drawing/2014/main" id="{7FF35ACA-592E-4DC7-803B-A735C2C95E70}"/>
              </a:ext>
            </a:extLst>
          </p:cNvPr>
          <p:cNvSpPr/>
          <p:nvPr/>
        </p:nvSpPr>
        <p:spPr>
          <a:xfrm>
            <a:off x="6057078" y="3291041"/>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35" name="Rectangle 134">
            <a:extLst>
              <a:ext uri="{FF2B5EF4-FFF2-40B4-BE49-F238E27FC236}">
                <a16:creationId xmlns:a16="http://schemas.microsoft.com/office/drawing/2014/main" id="{B3456618-BDDE-493F-8326-51FF8F42E8FF}"/>
              </a:ext>
            </a:extLst>
          </p:cNvPr>
          <p:cNvSpPr/>
          <p:nvPr/>
        </p:nvSpPr>
        <p:spPr>
          <a:xfrm>
            <a:off x="6173269" y="3478790"/>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36" name="Rectangle 135">
            <a:extLst>
              <a:ext uri="{FF2B5EF4-FFF2-40B4-BE49-F238E27FC236}">
                <a16:creationId xmlns:a16="http://schemas.microsoft.com/office/drawing/2014/main" id="{8D1B487E-1001-48AC-B859-FE2E2732B3F8}"/>
              </a:ext>
            </a:extLst>
          </p:cNvPr>
          <p:cNvSpPr/>
          <p:nvPr/>
        </p:nvSpPr>
        <p:spPr>
          <a:xfrm>
            <a:off x="6274822" y="3663892"/>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37" name="Rectangle 136">
            <a:extLst>
              <a:ext uri="{FF2B5EF4-FFF2-40B4-BE49-F238E27FC236}">
                <a16:creationId xmlns:a16="http://schemas.microsoft.com/office/drawing/2014/main" id="{DC9515F6-9C95-4422-BF0A-70B3B20FED16}"/>
              </a:ext>
            </a:extLst>
          </p:cNvPr>
          <p:cNvSpPr/>
          <p:nvPr/>
        </p:nvSpPr>
        <p:spPr>
          <a:xfrm>
            <a:off x="6383520" y="3332395"/>
            <a:ext cx="78445" cy="78445"/>
          </a:xfrm>
          <a:prstGeom prst="rect">
            <a:avLst/>
          </a:prstGeom>
          <a:noFill/>
          <a:ln w="19050">
            <a:solidFill>
              <a:schemeClr val="bg2">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138" name="Straight Connector 137">
            <a:extLst>
              <a:ext uri="{FF2B5EF4-FFF2-40B4-BE49-F238E27FC236}">
                <a16:creationId xmlns:a16="http://schemas.microsoft.com/office/drawing/2014/main" id="{4346FB39-5A75-4AEC-A030-9E7F3CCBC340}"/>
              </a:ext>
            </a:extLst>
          </p:cNvPr>
          <p:cNvCxnSpPr/>
          <p:nvPr/>
        </p:nvCxnSpPr>
        <p:spPr>
          <a:xfrm>
            <a:off x="6383520" y="3325568"/>
            <a:ext cx="139477" cy="469163"/>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39" name="Rectangle 138">
            <a:extLst>
              <a:ext uri="{FF2B5EF4-FFF2-40B4-BE49-F238E27FC236}">
                <a16:creationId xmlns:a16="http://schemas.microsoft.com/office/drawing/2014/main" id="{6B56AFFA-C8AD-4C1C-979D-E6DCBEAD413A}"/>
              </a:ext>
            </a:extLst>
          </p:cNvPr>
          <p:cNvSpPr/>
          <p:nvPr/>
        </p:nvSpPr>
        <p:spPr>
          <a:xfrm>
            <a:off x="6444553" y="3525728"/>
            <a:ext cx="78445" cy="78445"/>
          </a:xfrm>
          <a:prstGeom prst="rect">
            <a:avLst/>
          </a:prstGeom>
          <a:solidFill>
            <a:schemeClr val="bg1"/>
          </a:solidFill>
          <a:ln w="19050">
            <a:solidFill>
              <a:schemeClr val="bg2">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40" name="Rectangle 139">
            <a:extLst>
              <a:ext uri="{FF2B5EF4-FFF2-40B4-BE49-F238E27FC236}">
                <a16:creationId xmlns:a16="http://schemas.microsoft.com/office/drawing/2014/main" id="{F67B103D-1901-416A-AE97-8361AEE7A9AB}"/>
              </a:ext>
            </a:extLst>
          </p:cNvPr>
          <p:cNvSpPr/>
          <p:nvPr/>
        </p:nvSpPr>
        <p:spPr>
          <a:xfrm>
            <a:off x="6498991" y="3714730"/>
            <a:ext cx="78445" cy="78445"/>
          </a:xfrm>
          <a:prstGeom prst="rect">
            <a:avLst/>
          </a:prstGeom>
          <a:solidFill>
            <a:schemeClr val="bg2">
              <a:lumMod val="75000"/>
            </a:schemeClr>
          </a:solidFill>
          <a:ln w="19050">
            <a:solidFill>
              <a:schemeClr val="bg2">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141" name="Straight Connector 140">
            <a:extLst>
              <a:ext uri="{FF2B5EF4-FFF2-40B4-BE49-F238E27FC236}">
                <a16:creationId xmlns:a16="http://schemas.microsoft.com/office/drawing/2014/main" id="{4B1CFE8E-7C13-4F00-A22F-022DBC872DBE}"/>
              </a:ext>
            </a:extLst>
          </p:cNvPr>
          <p:cNvCxnSpPr/>
          <p:nvPr/>
        </p:nvCxnSpPr>
        <p:spPr>
          <a:xfrm>
            <a:off x="6378476" y="3403154"/>
            <a:ext cx="117218" cy="398405"/>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9564A769-9C7D-4010-B3DC-0E3A1736EFFE}"/>
              </a:ext>
            </a:extLst>
          </p:cNvPr>
          <p:cNvCxnSpPr/>
          <p:nvPr/>
        </p:nvCxnSpPr>
        <p:spPr>
          <a:xfrm>
            <a:off x="6457818" y="3324011"/>
            <a:ext cx="126212" cy="397139"/>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43" name="Rounded Rectangle 151">
            <a:extLst>
              <a:ext uri="{FF2B5EF4-FFF2-40B4-BE49-F238E27FC236}">
                <a16:creationId xmlns:a16="http://schemas.microsoft.com/office/drawing/2014/main" id="{F3D41F68-F481-40ED-8297-29777523BB7F}"/>
              </a:ext>
            </a:extLst>
          </p:cNvPr>
          <p:cNvSpPr/>
          <p:nvPr/>
        </p:nvSpPr>
        <p:spPr>
          <a:xfrm>
            <a:off x="5981379" y="3229298"/>
            <a:ext cx="1289456" cy="940358"/>
          </a:xfrm>
          <a:prstGeom prst="round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44" name="Rounded Rectangle 152">
            <a:extLst>
              <a:ext uri="{FF2B5EF4-FFF2-40B4-BE49-F238E27FC236}">
                <a16:creationId xmlns:a16="http://schemas.microsoft.com/office/drawing/2014/main" id="{1C031726-E0C6-4DF2-99D8-B6048DFF5BEA}"/>
              </a:ext>
            </a:extLst>
          </p:cNvPr>
          <p:cNvSpPr/>
          <p:nvPr/>
        </p:nvSpPr>
        <p:spPr>
          <a:xfrm>
            <a:off x="5981379" y="1909529"/>
            <a:ext cx="1279004" cy="1262747"/>
          </a:xfrm>
          <a:prstGeom prst="roundRect">
            <a:avLst/>
          </a:prstGeom>
          <a:noFill/>
          <a:ln w="381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45" name="Oval 144">
            <a:extLst>
              <a:ext uri="{FF2B5EF4-FFF2-40B4-BE49-F238E27FC236}">
                <a16:creationId xmlns:a16="http://schemas.microsoft.com/office/drawing/2014/main" id="{A38A565E-05C0-45F4-B15E-9DDE5E963C51}"/>
              </a:ext>
            </a:extLst>
          </p:cNvPr>
          <p:cNvSpPr/>
          <p:nvPr/>
        </p:nvSpPr>
        <p:spPr>
          <a:xfrm flipV="1">
            <a:off x="6824031" y="3655061"/>
            <a:ext cx="84422" cy="84422"/>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46" name="Oval 145">
            <a:extLst>
              <a:ext uri="{FF2B5EF4-FFF2-40B4-BE49-F238E27FC236}">
                <a16:creationId xmlns:a16="http://schemas.microsoft.com/office/drawing/2014/main" id="{946F2B99-BE1B-47FD-B0F8-912102ADA585}"/>
              </a:ext>
            </a:extLst>
          </p:cNvPr>
          <p:cNvSpPr/>
          <p:nvPr/>
        </p:nvSpPr>
        <p:spPr>
          <a:xfrm flipV="1">
            <a:off x="6954556" y="3655061"/>
            <a:ext cx="84422" cy="84422"/>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47" name="Oval 146">
            <a:extLst>
              <a:ext uri="{FF2B5EF4-FFF2-40B4-BE49-F238E27FC236}">
                <a16:creationId xmlns:a16="http://schemas.microsoft.com/office/drawing/2014/main" id="{D572FED7-4B30-4C21-A2E9-6EA373BC797E}"/>
              </a:ext>
            </a:extLst>
          </p:cNvPr>
          <p:cNvSpPr/>
          <p:nvPr/>
        </p:nvSpPr>
        <p:spPr>
          <a:xfrm flipV="1">
            <a:off x="7092701" y="3656272"/>
            <a:ext cx="84422" cy="84422"/>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48" name="Right Arrow 161">
            <a:extLst>
              <a:ext uri="{FF2B5EF4-FFF2-40B4-BE49-F238E27FC236}">
                <a16:creationId xmlns:a16="http://schemas.microsoft.com/office/drawing/2014/main" id="{E700167A-1A45-4D82-8D91-D8639CE16597}"/>
              </a:ext>
            </a:extLst>
          </p:cNvPr>
          <p:cNvSpPr/>
          <p:nvPr/>
        </p:nvSpPr>
        <p:spPr>
          <a:xfrm>
            <a:off x="5528470" y="4857245"/>
            <a:ext cx="313564" cy="139698"/>
          </a:xfrm>
          <a:prstGeom prst="rightArrow">
            <a:avLst>
              <a:gd name="adj1" fmla="val 50000"/>
              <a:gd name="adj2" fmla="val 109540"/>
            </a:avLst>
          </a:prstGeom>
          <a:solidFill>
            <a:srgbClr val="8A0000"/>
          </a:solidFill>
          <a:ln>
            <a:solidFill>
              <a:srgbClr val="8A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49" name="Right Arrow 166">
            <a:extLst>
              <a:ext uri="{FF2B5EF4-FFF2-40B4-BE49-F238E27FC236}">
                <a16:creationId xmlns:a16="http://schemas.microsoft.com/office/drawing/2014/main" id="{28D2F5CC-3660-4A10-9CBE-AF7BA9FA0554}"/>
              </a:ext>
            </a:extLst>
          </p:cNvPr>
          <p:cNvSpPr/>
          <p:nvPr/>
        </p:nvSpPr>
        <p:spPr>
          <a:xfrm>
            <a:off x="1275600" y="3413575"/>
            <a:ext cx="263650" cy="138185"/>
          </a:xfrm>
          <a:prstGeom prst="rightArrow">
            <a:avLst>
              <a:gd name="adj1" fmla="val 50000"/>
              <a:gd name="adj2" fmla="val 109540"/>
            </a:avLst>
          </a:prstGeom>
          <a:solidFill>
            <a:srgbClr val="8A0000"/>
          </a:solidFill>
          <a:ln>
            <a:solidFill>
              <a:srgbClr val="8A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50" name="Right Arrow 167">
            <a:extLst>
              <a:ext uri="{FF2B5EF4-FFF2-40B4-BE49-F238E27FC236}">
                <a16:creationId xmlns:a16="http://schemas.microsoft.com/office/drawing/2014/main" id="{C436E9C5-0C04-4F07-882D-A19256800902}"/>
              </a:ext>
            </a:extLst>
          </p:cNvPr>
          <p:cNvSpPr/>
          <p:nvPr/>
        </p:nvSpPr>
        <p:spPr>
          <a:xfrm>
            <a:off x="1260730" y="4601309"/>
            <a:ext cx="263650" cy="138185"/>
          </a:xfrm>
          <a:prstGeom prst="rightArrow">
            <a:avLst>
              <a:gd name="adj1" fmla="val 50000"/>
              <a:gd name="adj2" fmla="val 109540"/>
            </a:avLst>
          </a:prstGeom>
          <a:solidFill>
            <a:srgbClr val="8A0000"/>
          </a:solidFill>
          <a:ln>
            <a:solidFill>
              <a:srgbClr val="8A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51" name="Right Arrow 168">
            <a:extLst>
              <a:ext uri="{FF2B5EF4-FFF2-40B4-BE49-F238E27FC236}">
                <a16:creationId xmlns:a16="http://schemas.microsoft.com/office/drawing/2014/main" id="{7197DAB1-EF01-4BEA-883E-DA9755DC6D52}"/>
              </a:ext>
            </a:extLst>
          </p:cNvPr>
          <p:cNvSpPr/>
          <p:nvPr/>
        </p:nvSpPr>
        <p:spPr>
          <a:xfrm rot="19800000">
            <a:off x="4268605" y="3441223"/>
            <a:ext cx="263650" cy="138185"/>
          </a:xfrm>
          <a:prstGeom prst="rightArrow">
            <a:avLst>
              <a:gd name="adj1" fmla="val 50000"/>
              <a:gd name="adj2" fmla="val 109540"/>
            </a:avLst>
          </a:prstGeom>
          <a:solidFill>
            <a:srgbClr val="8A0000"/>
          </a:solidFill>
          <a:ln>
            <a:solidFill>
              <a:srgbClr val="8A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52" name="Right Arrow 169">
            <a:extLst>
              <a:ext uri="{FF2B5EF4-FFF2-40B4-BE49-F238E27FC236}">
                <a16:creationId xmlns:a16="http://schemas.microsoft.com/office/drawing/2014/main" id="{9AE0F8EA-0473-4013-A0F5-5C791AA925F6}"/>
              </a:ext>
            </a:extLst>
          </p:cNvPr>
          <p:cNvSpPr/>
          <p:nvPr/>
        </p:nvSpPr>
        <p:spPr>
          <a:xfrm rot="1800000">
            <a:off x="4272004" y="4682072"/>
            <a:ext cx="263650" cy="138185"/>
          </a:xfrm>
          <a:prstGeom prst="rightArrow">
            <a:avLst>
              <a:gd name="adj1" fmla="val 50000"/>
              <a:gd name="adj2" fmla="val 109540"/>
            </a:avLst>
          </a:prstGeom>
          <a:solidFill>
            <a:srgbClr val="8A0000"/>
          </a:solidFill>
          <a:ln>
            <a:solidFill>
              <a:srgbClr val="8A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53" name="Picture 152">
            <a:extLst>
              <a:ext uri="{FF2B5EF4-FFF2-40B4-BE49-F238E27FC236}">
                <a16:creationId xmlns:a16="http://schemas.microsoft.com/office/drawing/2014/main" id="{CCC4289B-763B-4555-B55E-93D029ACD2C9}"/>
              </a:ext>
            </a:extLst>
          </p:cNvPr>
          <p:cNvPicPr>
            <a:picLocks noChangeAspect="1"/>
          </p:cNvPicPr>
          <p:nvPr/>
        </p:nvPicPr>
        <p:blipFill>
          <a:blip r:embed="rId3"/>
          <a:stretch>
            <a:fillRect/>
          </a:stretch>
        </p:blipFill>
        <p:spPr>
          <a:xfrm>
            <a:off x="5470657" y="2976234"/>
            <a:ext cx="371475" cy="464344"/>
          </a:xfrm>
          <a:prstGeom prst="rect">
            <a:avLst/>
          </a:prstGeom>
        </p:spPr>
      </p:pic>
      <p:pic>
        <p:nvPicPr>
          <p:cNvPr id="154" name="Picture 153">
            <a:extLst>
              <a:ext uri="{FF2B5EF4-FFF2-40B4-BE49-F238E27FC236}">
                <a16:creationId xmlns:a16="http://schemas.microsoft.com/office/drawing/2014/main" id="{76145EAB-E9E3-4FD9-A9CF-C3BC28233ED1}"/>
              </a:ext>
            </a:extLst>
          </p:cNvPr>
          <p:cNvPicPr>
            <a:picLocks noChangeAspect="1"/>
          </p:cNvPicPr>
          <p:nvPr/>
        </p:nvPicPr>
        <p:blipFill>
          <a:blip r:embed="rId4"/>
          <a:stretch>
            <a:fillRect/>
          </a:stretch>
        </p:blipFill>
        <p:spPr>
          <a:xfrm>
            <a:off x="168021" y="4383955"/>
            <a:ext cx="1042416" cy="1042416"/>
          </a:xfrm>
          <a:prstGeom prst="rect">
            <a:avLst/>
          </a:prstGeom>
        </p:spPr>
      </p:pic>
      <p:sp>
        <p:nvSpPr>
          <p:cNvPr id="155" name="TextBox 154">
            <a:extLst>
              <a:ext uri="{FF2B5EF4-FFF2-40B4-BE49-F238E27FC236}">
                <a16:creationId xmlns:a16="http://schemas.microsoft.com/office/drawing/2014/main" id="{7EA21D4C-BD49-4F16-9FBC-1BCE99080734}"/>
              </a:ext>
            </a:extLst>
          </p:cNvPr>
          <p:cNvSpPr txBox="1"/>
          <p:nvPr/>
        </p:nvSpPr>
        <p:spPr>
          <a:xfrm>
            <a:off x="334435" y="2417161"/>
            <a:ext cx="830933" cy="300082"/>
          </a:xfrm>
          <a:prstGeom prst="rect">
            <a:avLst/>
          </a:prstGeom>
          <a:noFill/>
        </p:spPr>
        <p:txBody>
          <a:bodyPr wrap="none" rtlCol="0">
            <a:spAutoFit/>
          </a:bodyPr>
          <a:lstStyle/>
          <a:p>
            <a:r>
              <a:rPr lang="en-US" sz="1350" b="1" dirty="0">
                <a:latin typeface="Times" panose="02020603050405020304" pitchFamily="18" charset="0"/>
                <a:cs typeface="Times" panose="02020603050405020304" pitchFamily="18" charset="0"/>
              </a:rPr>
              <a:t>Frame T</a:t>
            </a:r>
          </a:p>
        </p:txBody>
      </p:sp>
      <p:sp>
        <p:nvSpPr>
          <p:cNvPr id="156" name="TextBox 155">
            <a:extLst>
              <a:ext uri="{FF2B5EF4-FFF2-40B4-BE49-F238E27FC236}">
                <a16:creationId xmlns:a16="http://schemas.microsoft.com/office/drawing/2014/main" id="{0ECACE9E-3121-4175-9C26-83D01E556B9B}"/>
              </a:ext>
            </a:extLst>
          </p:cNvPr>
          <p:cNvSpPr txBox="1"/>
          <p:nvPr/>
        </p:nvSpPr>
        <p:spPr>
          <a:xfrm>
            <a:off x="347299" y="4114252"/>
            <a:ext cx="805029" cy="300082"/>
          </a:xfrm>
          <a:prstGeom prst="rect">
            <a:avLst/>
          </a:prstGeom>
          <a:noFill/>
        </p:spPr>
        <p:txBody>
          <a:bodyPr wrap="none" rtlCol="0">
            <a:spAutoFit/>
          </a:bodyPr>
          <a:lstStyle/>
          <a:p>
            <a:r>
              <a:rPr lang="en-US" sz="1350" b="1" dirty="0">
                <a:latin typeface="Times" panose="02020603050405020304" pitchFamily="18" charset="0"/>
                <a:cs typeface="Times" panose="02020603050405020304" pitchFamily="18" charset="0"/>
              </a:rPr>
              <a:t>Frame 1</a:t>
            </a:r>
          </a:p>
        </p:txBody>
      </p:sp>
      <p:sp>
        <p:nvSpPr>
          <p:cNvPr id="157" name="TextBox 156">
            <a:extLst>
              <a:ext uri="{FF2B5EF4-FFF2-40B4-BE49-F238E27FC236}">
                <a16:creationId xmlns:a16="http://schemas.microsoft.com/office/drawing/2014/main" id="{D1335B2F-F206-4E95-84C7-03372B8BDBA4}"/>
              </a:ext>
            </a:extLst>
          </p:cNvPr>
          <p:cNvSpPr txBox="1"/>
          <p:nvPr/>
        </p:nvSpPr>
        <p:spPr>
          <a:xfrm>
            <a:off x="2124955" y="2776670"/>
            <a:ext cx="1590756" cy="300082"/>
          </a:xfrm>
          <a:prstGeom prst="rect">
            <a:avLst/>
          </a:prstGeom>
          <a:noFill/>
        </p:spPr>
        <p:txBody>
          <a:bodyPr wrap="none" rtlCol="0">
            <a:spAutoFit/>
          </a:bodyPr>
          <a:lstStyle/>
          <a:p>
            <a:r>
              <a:rPr lang="en-US" sz="1350" b="1" dirty="0">
                <a:latin typeface="Times" panose="02020603050405020304" pitchFamily="18" charset="0"/>
                <a:cs typeface="Times" panose="02020603050405020304" pitchFamily="18" charset="0"/>
              </a:rPr>
              <a:t>Feature Extraction</a:t>
            </a:r>
          </a:p>
        </p:txBody>
      </p:sp>
      <p:sp>
        <p:nvSpPr>
          <p:cNvPr id="158" name="TextBox 157">
            <a:extLst>
              <a:ext uri="{FF2B5EF4-FFF2-40B4-BE49-F238E27FC236}">
                <a16:creationId xmlns:a16="http://schemas.microsoft.com/office/drawing/2014/main" id="{69BC064B-7632-4AE5-9C57-FFA31F68CA88}"/>
              </a:ext>
            </a:extLst>
          </p:cNvPr>
          <p:cNvSpPr txBox="1"/>
          <p:nvPr/>
        </p:nvSpPr>
        <p:spPr>
          <a:xfrm>
            <a:off x="4505177" y="3619985"/>
            <a:ext cx="1129092" cy="300082"/>
          </a:xfrm>
          <a:prstGeom prst="rect">
            <a:avLst/>
          </a:prstGeom>
          <a:noFill/>
        </p:spPr>
        <p:txBody>
          <a:bodyPr wrap="none" rtlCol="0">
            <a:spAutoFit/>
          </a:bodyPr>
          <a:lstStyle/>
          <a:p>
            <a:r>
              <a:rPr lang="en-US" sz="1350" b="1" dirty="0">
                <a:latin typeface="Times" panose="02020603050405020304" pitchFamily="18" charset="0"/>
                <a:cs typeface="Times" panose="02020603050405020304" pitchFamily="18" charset="0"/>
              </a:rPr>
              <a:t>Feature map</a:t>
            </a:r>
          </a:p>
        </p:txBody>
      </p:sp>
      <p:sp>
        <p:nvSpPr>
          <p:cNvPr id="159" name="TextBox 158">
            <a:extLst>
              <a:ext uri="{FF2B5EF4-FFF2-40B4-BE49-F238E27FC236}">
                <a16:creationId xmlns:a16="http://schemas.microsoft.com/office/drawing/2014/main" id="{27519223-769C-4392-919D-8D694F327E4E}"/>
              </a:ext>
            </a:extLst>
          </p:cNvPr>
          <p:cNvSpPr txBox="1"/>
          <p:nvPr/>
        </p:nvSpPr>
        <p:spPr>
          <a:xfrm>
            <a:off x="4599405" y="2537238"/>
            <a:ext cx="830933" cy="300082"/>
          </a:xfrm>
          <a:prstGeom prst="rect">
            <a:avLst/>
          </a:prstGeom>
          <a:noFill/>
        </p:spPr>
        <p:txBody>
          <a:bodyPr wrap="none" rtlCol="0">
            <a:spAutoFit/>
          </a:bodyPr>
          <a:lstStyle/>
          <a:p>
            <a:r>
              <a:rPr lang="en-US" sz="1350" b="1" dirty="0">
                <a:latin typeface="Times" panose="02020603050405020304" pitchFamily="18" charset="0"/>
                <a:cs typeface="Times" panose="02020603050405020304" pitchFamily="18" charset="0"/>
              </a:rPr>
              <a:t>Frame T</a:t>
            </a:r>
          </a:p>
        </p:txBody>
      </p:sp>
      <p:sp>
        <p:nvSpPr>
          <p:cNvPr id="160" name="TextBox 159">
            <a:extLst>
              <a:ext uri="{FF2B5EF4-FFF2-40B4-BE49-F238E27FC236}">
                <a16:creationId xmlns:a16="http://schemas.microsoft.com/office/drawing/2014/main" id="{9E375C13-233F-4466-A9AE-64DE1526BFDD}"/>
              </a:ext>
            </a:extLst>
          </p:cNvPr>
          <p:cNvSpPr txBox="1"/>
          <p:nvPr/>
        </p:nvSpPr>
        <p:spPr>
          <a:xfrm>
            <a:off x="4501549" y="5269991"/>
            <a:ext cx="1129092" cy="300082"/>
          </a:xfrm>
          <a:prstGeom prst="rect">
            <a:avLst/>
          </a:prstGeom>
          <a:noFill/>
        </p:spPr>
        <p:txBody>
          <a:bodyPr wrap="none" rtlCol="0">
            <a:spAutoFit/>
          </a:bodyPr>
          <a:lstStyle/>
          <a:p>
            <a:r>
              <a:rPr lang="en-US" sz="1350" b="1" dirty="0">
                <a:latin typeface="Times" panose="02020603050405020304" pitchFamily="18" charset="0"/>
                <a:cs typeface="Times" panose="02020603050405020304" pitchFamily="18" charset="0"/>
              </a:rPr>
              <a:t>Feature map</a:t>
            </a:r>
          </a:p>
        </p:txBody>
      </p:sp>
      <p:sp>
        <p:nvSpPr>
          <p:cNvPr id="161" name="TextBox 160">
            <a:extLst>
              <a:ext uri="{FF2B5EF4-FFF2-40B4-BE49-F238E27FC236}">
                <a16:creationId xmlns:a16="http://schemas.microsoft.com/office/drawing/2014/main" id="{DDA6E5F0-E5BC-453D-92DC-26D1B368E2F0}"/>
              </a:ext>
            </a:extLst>
          </p:cNvPr>
          <p:cNvSpPr txBox="1"/>
          <p:nvPr/>
        </p:nvSpPr>
        <p:spPr>
          <a:xfrm>
            <a:off x="4612269" y="4194084"/>
            <a:ext cx="805029" cy="300082"/>
          </a:xfrm>
          <a:prstGeom prst="rect">
            <a:avLst/>
          </a:prstGeom>
          <a:noFill/>
        </p:spPr>
        <p:txBody>
          <a:bodyPr wrap="none" rtlCol="0">
            <a:spAutoFit/>
          </a:bodyPr>
          <a:lstStyle/>
          <a:p>
            <a:r>
              <a:rPr lang="en-US" sz="1350" b="1" dirty="0">
                <a:latin typeface="Times" panose="02020603050405020304" pitchFamily="18" charset="0"/>
                <a:cs typeface="Times" panose="02020603050405020304" pitchFamily="18" charset="0"/>
              </a:rPr>
              <a:t>Frame 1</a:t>
            </a:r>
          </a:p>
        </p:txBody>
      </p:sp>
      <p:sp>
        <p:nvSpPr>
          <p:cNvPr id="162" name="TextBox 161">
            <a:extLst>
              <a:ext uri="{FF2B5EF4-FFF2-40B4-BE49-F238E27FC236}">
                <a16:creationId xmlns:a16="http://schemas.microsoft.com/office/drawing/2014/main" id="{B7D0A057-1964-4FF4-AA45-AFED3C5F39A4}"/>
              </a:ext>
            </a:extLst>
          </p:cNvPr>
          <p:cNvSpPr txBox="1"/>
          <p:nvPr/>
        </p:nvSpPr>
        <p:spPr>
          <a:xfrm>
            <a:off x="6030697" y="4121609"/>
            <a:ext cx="1257075" cy="276999"/>
          </a:xfrm>
          <a:prstGeom prst="rect">
            <a:avLst/>
          </a:prstGeom>
          <a:noFill/>
        </p:spPr>
        <p:txBody>
          <a:bodyPr wrap="none" rtlCol="0">
            <a:spAutoFit/>
          </a:bodyPr>
          <a:lstStyle/>
          <a:p>
            <a:r>
              <a:rPr lang="en-US" sz="1200" b="1" dirty="0">
                <a:latin typeface="Times" panose="02020603050405020304" pitchFamily="18" charset="0"/>
                <a:cs typeface="Times" panose="02020603050405020304" pitchFamily="18" charset="0"/>
              </a:rPr>
              <a:t>Spatial Residual</a:t>
            </a:r>
          </a:p>
        </p:txBody>
      </p:sp>
      <p:sp>
        <p:nvSpPr>
          <p:cNvPr id="163" name="TextBox 162">
            <a:extLst>
              <a:ext uri="{FF2B5EF4-FFF2-40B4-BE49-F238E27FC236}">
                <a16:creationId xmlns:a16="http://schemas.microsoft.com/office/drawing/2014/main" id="{DA749051-073D-4346-BB71-596C6E6993F0}"/>
              </a:ext>
            </a:extLst>
          </p:cNvPr>
          <p:cNvSpPr txBox="1"/>
          <p:nvPr/>
        </p:nvSpPr>
        <p:spPr>
          <a:xfrm>
            <a:off x="5893639" y="1600482"/>
            <a:ext cx="1516762" cy="276999"/>
          </a:xfrm>
          <a:prstGeom prst="rect">
            <a:avLst/>
          </a:prstGeom>
          <a:noFill/>
        </p:spPr>
        <p:txBody>
          <a:bodyPr wrap="none" rtlCol="0">
            <a:spAutoFit/>
          </a:bodyPr>
          <a:lstStyle/>
          <a:p>
            <a:r>
              <a:rPr lang="en-US" sz="1200" b="1" dirty="0">
                <a:latin typeface="Times" panose="02020603050405020304" pitchFamily="18" charset="0"/>
                <a:cs typeface="Times" panose="02020603050405020304" pitchFamily="18" charset="0"/>
              </a:rPr>
              <a:t>Base mapping: DCF</a:t>
            </a:r>
          </a:p>
        </p:txBody>
      </p:sp>
      <p:sp>
        <p:nvSpPr>
          <p:cNvPr id="164" name="TextBox 163">
            <a:extLst>
              <a:ext uri="{FF2B5EF4-FFF2-40B4-BE49-F238E27FC236}">
                <a16:creationId xmlns:a16="http://schemas.microsoft.com/office/drawing/2014/main" id="{12E136D7-91ED-4960-8FFA-E191CC35B6BB}"/>
              </a:ext>
            </a:extLst>
          </p:cNvPr>
          <p:cNvSpPr txBox="1"/>
          <p:nvPr/>
        </p:nvSpPr>
        <p:spPr>
          <a:xfrm>
            <a:off x="8032209" y="4169526"/>
            <a:ext cx="1144865" cy="276999"/>
          </a:xfrm>
          <a:prstGeom prst="rect">
            <a:avLst/>
          </a:prstGeom>
          <a:noFill/>
        </p:spPr>
        <p:txBody>
          <a:bodyPr wrap="none" rtlCol="0">
            <a:spAutoFit/>
          </a:bodyPr>
          <a:lstStyle/>
          <a:p>
            <a:r>
              <a:rPr lang="en-US" sz="1200" b="1" dirty="0">
                <a:latin typeface="Times" panose="02020603050405020304" pitchFamily="18" charset="0"/>
                <a:cs typeface="Times" panose="02020603050405020304" pitchFamily="18" charset="0"/>
              </a:rPr>
              <a:t>Response Map</a:t>
            </a:r>
          </a:p>
        </p:txBody>
      </p:sp>
      <p:pic>
        <p:nvPicPr>
          <p:cNvPr id="165" name="Picture 164">
            <a:extLst>
              <a:ext uri="{FF2B5EF4-FFF2-40B4-BE49-F238E27FC236}">
                <a16:creationId xmlns:a16="http://schemas.microsoft.com/office/drawing/2014/main" id="{E0DA99B7-1265-4F56-8DEB-52D12338214E}"/>
              </a:ext>
            </a:extLst>
          </p:cNvPr>
          <p:cNvPicPr>
            <a:picLocks noChangeAspect="1"/>
          </p:cNvPicPr>
          <p:nvPr/>
        </p:nvPicPr>
        <p:blipFill>
          <a:blip r:embed="rId5"/>
          <a:stretch>
            <a:fillRect/>
          </a:stretch>
        </p:blipFill>
        <p:spPr>
          <a:xfrm>
            <a:off x="8101296" y="3254463"/>
            <a:ext cx="925012" cy="925012"/>
          </a:xfrm>
          <a:prstGeom prst="rect">
            <a:avLst/>
          </a:prstGeom>
        </p:spPr>
      </p:pic>
      <p:sp>
        <p:nvSpPr>
          <p:cNvPr id="166" name="Rectangle 165">
            <a:extLst>
              <a:ext uri="{FF2B5EF4-FFF2-40B4-BE49-F238E27FC236}">
                <a16:creationId xmlns:a16="http://schemas.microsoft.com/office/drawing/2014/main" id="{B00A5289-360A-422B-ADEA-813136AA4D9A}"/>
              </a:ext>
            </a:extLst>
          </p:cNvPr>
          <p:cNvSpPr/>
          <p:nvPr/>
        </p:nvSpPr>
        <p:spPr>
          <a:xfrm>
            <a:off x="6064037" y="4448951"/>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67" name="Rectangle 166">
            <a:extLst>
              <a:ext uri="{FF2B5EF4-FFF2-40B4-BE49-F238E27FC236}">
                <a16:creationId xmlns:a16="http://schemas.microsoft.com/office/drawing/2014/main" id="{5E10D1EF-4C1F-4910-BFEA-1B4FCBCE67BF}"/>
              </a:ext>
            </a:extLst>
          </p:cNvPr>
          <p:cNvSpPr/>
          <p:nvPr/>
        </p:nvSpPr>
        <p:spPr>
          <a:xfrm>
            <a:off x="6180227" y="4636700"/>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68" name="Rectangle 167">
            <a:extLst>
              <a:ext uri="{FF2B5EF4-FFF2-40B4-BE49-F238E27FC236}">
                <a16:creationId xmlns:a16="http://schemas.microsoft.com/office/drawing/2014/main" id="{1AF9AA19-B404-42A4-AFD8-FBD4B81ED2C5}"/>
              </a:ext>
            </a:extLst>
          </p:cNvPr>
          <p:cNvSpPr/>
          <p:nvPr/>
        </p:nvSpPr>
        <p:spPr>
          <a:xfrm>
            <a:off x="6281780" y="4821802"/>
            <a:ext cx="496351" cy="469375"/>
          </a:xfrm>
          <a:prstGeom prst="rect">
            <a:avLst/>
          </a:prstGeom>
          <a:solidFill>
            <a:schemeClr val="bg1"/>
          </a:solidFill>
          <a:ln w="254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69" name="Rectangle 168">
            <a:extLst>
              <a:ext uri="{FF2B5EF4-FFF2-40B4-BE49-F238E27FC236}">
                <a16:creationId xmlns:a16="http://schemas.microsoft.com/office/drawing/2014/main" id="{C4962F16-FB4C-4E9F-8E80-4CF2BE927C7C}"/>
              </a:ext>
            </a:extLst>
          </p:cNvPr>
          <p:cNvSpPr/>
          <p:nvPr/>
        </p:nvSpPr>
        <p:spPr>
          <a:xfrm>
            <a:off x="6390479" y="4490305"/>
            <a:ext cx="78445" cy="78445"/>
          </a:xfrm>
          <a:prstGeom prst="rect">
            <a:avLst/>
          </a:prstGeom>
          <a:noFill/>
          <a:ln w="19050">
            <a:solidFill>
              <a:schemeClr val="bg2">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170" name="Straight Connector 169">
            <a:extLst>
              <a:ext uri="{FF2B5EF4-FFF2-40B4-BE49-F238E27FC236}">
                <a16:creationId xmlns:a16="http://schemas.microsoft.com/office/drawing/2014/main" id="{79B38735-14E1-4D55-BF38-6254325F1496}"/>
              </a:ext>
            </a:extLst>
          </p:cNvPr>
          <p:cNvCxnSpPr/>
          <p:nvPr/>
        </p:nvCxnSpPr>
        <p:spPr>
          <a:xfrm>
            <a:off x="6390479" y="4483478"/>
            <a:ext cx="139477" cy="469163"/>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71" name="Rectangle 170">
            <a:extLst>
              <a:ext uri="{FF2B5EF4-FFF2-40B4-BE49-F238E27FC236}">
                <a16:creationId xmlns:a16="http://schemas.microsoft.com/office/drawing/2014/main" id="{D106F7E8-251A-4CF5-8425-F8C5CB9A581C}"/>
              </a:ext>
            </a:extLst>
          </p:cNvPr>
          <p:cNvSpPr/>
          <p:nvPr/>
        </p:nvSpPr>
        <p:spPr>
          <a:xfrm>
            <a:off x="6451511" y="4683638"/>
            <a:ext cx="78445" cy="78445"/>
          </a:xfrm>
          <a:prstGeom prst="rect">
            <a:avLst/>
          </a:prstGeom>
          <a:solidFill>
            <a:schemeClr val="bg1"/>
          </a:solidFill>
          <a:ln w="19050">
            <a:solidFill>
              <a:schemeClr val="bg2">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72" name="Rectangle 171">
            <a:extLst>
              <a:ext uri="{FF2B5EF4-FFF2-40B4-BE49-F238E27FC236}">
                <a16:creationId xmlns:a16="http://schemas.microsoft.com/office/drawing/2014/main" id="{E5B65D4F-AC6E-4AAF-877D-CF08EF0FCBF5}"/>
              </a:ext>
            </a:extLst>
          </p:cNvPr>
          <p:cNvSpPr/>
          <p:nvPr/>
        </p:nvSpPr>
        <p:spPr>
          <a:xfrm>
            <a:off x="6505949" y="4872640"/>
            <a:ext cx="78445" cy="78445"/>
          </a:xfrm>
          <a:prstGeom prst="rect">
            <a:avLst/>
          </a:prstGeom>
          <a:solidFill>
            <a:schemeClr val="bg2">
              <a:lumMod val="75000"/>
            </a:schemeClr>
          </a:solidFill>
          <a:ln w="19050">
            <a:solidFill>
              <a:schemeClr val="bg2">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173" name="Straight Connector 172">
            <a:extLst>
              <a:ext uri="{FF2B5EF4-FFF2-40B4-BE49-F238E27FC236}">
                <a16:creationId xmlns:a16="http://schemas.microsoft.com/office/drawing/2014/main" id="{FFEE853F-864A-46E1-9C64-C04DFD18DD9F}"/>
              </a:ext>
            </a:extLst>
          </p:cNvPr>
          <p:cNvCxnSpPr/>
          <p:nvPr/>
        </p:nvCxnSpPr>
        <p:spPr>
          <a:xfrm>
            <a:off x="6385434" y="4561064"/>
            <a:ext cx="117218" cy="398405"/>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BFF3EC59-7D49-4831-AD9D-186C42E8985B}"/>
              </a:ext>
            </a:extLst>
          </p:cNvPr>
          <p:cNvCxnSpPr/>
          <p:nvPr/>
        </p:nvCxnSpPr>
        <p:spPr>
          <a:xfrm>
            <a:off x="6464776" y="4481921"/>
            <a:ext cx="126212" cy="397139"/>
          </a:xfrm>
          <a:prstGeom prst="line">
            <a:avLst/>
          </a:prstGeom>
          <a:ln w="19050">
            <a:solidFill>
              <a:schemeClr val="bg2">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75" name="Rounded Rectangle 151">
            <a:extLst>
              <a:ext uri="{FF2B5EF4-FFF2-40B4-BE49-F238E27FC236}">
                <a16:creationId xmlns:a16="http://schemas.microsoft.com/office/drawing/2014/main" id="{AEBB960C-8E1C-42BF-AD39-B714161DA4A6}"/>
              </a:ext>
            </a:extLst>
          </p:cNvPr>
          <p:cNvSpPr/>
          <p:nvPr/>
        </p:nvSpPr>
        <p:spPr>
          <a:xfrm>
            <a:off x="5988337" y="4387208"/>
            <a:ext cx="1289456" cy="940358"/>
          </a:xfrm>
          <a:prstGeom prst="round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76" name="Oval 175">
            <a:extLst>
              <a:ext uri="{FF2B5EF4-FFF2-40B4-BE49-F238E27FC236}">
                <a16:creationId xmlns:a16="http://schemas.microsoft.com/office/drawing/2014/main" id="{EBA2AA36-3B1E-4E68-B6C1-7991B9E3F048}"/>
              </a:ext>
            </a:extLst>
          </p:cNvPr>
          <p:cNvSpPr/>
          <p:nvPr/>
        </p:nvSpPr>
        <p:spPr>
          <a:xfrm flipV="1">
            <a:off x="6830990" y="4812971"/>
            <a:ext cx="84422" cy="84422"/>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77" name="Oval 176">
            <a:extLst>
              <a:ext uri="{FF2B5EF4-FFF2-40B4-BE49-F238E27FC236}">
                <a16:creationId xmlns:a16="http://schemas.microsoft.com/office/drawing/2014/main" id="{1A35429E-0949-45C6-9641-03B6AA1DA365}"/>
              </a:ext>
            </a:extLst>
          </p:cNvPr>
          <p:cNvSpPr/>
          <p:nvPr/>
        </p:nvSpPr>
        <p:spPr>
          <a:xfrm flipV="1">
            <a:off x="6961515" y="4812971"/>
            <a:ext cx="84422" cy="84422"/>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78" name="Oval 177">
            <a:extLst>
              <a:ext uri="{FF2B5EF4-FFF2-40B4-BE49-F238E27FC236}">
                <a16:creationId xmlns:a16="http://schemas.microsoft.com/office/drawing/2014/main" id="{0178D2EF-1C74-4D55-B5DB-CCDA5944C457}"/>
              </a:ext>
            </a:extLst>
          </p:cNvPr>
          <p:cNvSpPr/>
          <p:nvPr/>
        </p:nvSpPr>
        <p:spPr>
          <a:xfrm flipV="1">
            <a:off x="7099659" y="4814182"/>
            <a:ext cx="84422" cy="84422"/>
          </a:xfrm>
          <a:prstGeom prst="ellipse">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79" name="TextBox 178">
            <a:extLst>
              <a:ext uri="{FF2B5EF4-FFF2-40B4-BE49-F238E27FC236}">
                <a16:creationId xmlns:a16="http://schemas.microsoft.com/office/drawing/2014/main" id="{74CFAAF6-5A63-4CBC-9C06-827B8FEF4E46}"/>
              </a:ext>
            </a:extLst>
          </p:cNvPr>
          <p:cNvSpPr txBox="1"/>
          <p:nvPr/>
        </p:nvSpPr>
        <p:spPr>
          <a:xfrm>
            <a:off x="5978021" y="5279519"/>
            <a:ext cx="1432252" cy="276999"/>
          </a:xfrm>
          <a:prstGeom prst="rect">
            <a:avLst/>
          </a:prstGeom>
          <a:noFill/>
        </p:spPr>
        <p:txBody>
          <a:bodyPr wrap="none" rtlCol="0">
            <a:spAutoFit/>
          </a:bodyPr>
          <a:lstStyle/>
          <a:p>
            <a:r>
              <a:rPr lang="en-US" sz="1200" b="1" dirty="0">
                <a:latin typeface="Times" panose="02020603050405020304" pitchFamily="18" charset="0"/>
                <a:cs typeface="Times" panose="02020603050405020304" pitchFamily="18" charset="0"/>
              </a:rPr>
              <a:t>Temporal Residual</a:t>
            </a:r>
          </a:p>
        </p:txBody>
      </p:sp>
      <p:sp>
        <p:nvSpPr>
          <p:cNvPr id="180" name="空心弧 5">
            <a:extLst>
              <a:ext uri="{FF2B5EF4-FFF2-40B4-BE49-F238E27FC236}">
                <a16:creationId xmlns:a16="http://schemas.microsoft.com/office/drawing/2014/main" id="{18A664DA-8C67-45E4-A36A-36ACE8D84D5C}"/>
              </a:ext>
            </a:extLst>
          </p:cNvPr>
          <p:cNvSpPr/>
          <p:nvPr/>
        </p:nvSpPr>
        <p:spPr>
          <a:xfrm rot="9900000">
            <a:off x="7265765" y="2601917"/>
            <a:ext cx="672293" cy="994064"/>
          </a:xfrm>
          <a:prstGeom prst="blockArc">
            <a:avLst>
              <a:gd name="adj1" fmla="val 17165141"/>
              <a:gd name="adj2" fmla="val 22184"/>
              <a:gd name="adj3" fmla="val 6067"/>
            </a:avLst>
          </a:prstGeom>
          <a:solidFill>
            <a:srgbClr val="8C0000"/>
          </a:solidFill>
          <a:ln>
            <a:solidFill>
              <a:srgbClr val="8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81" name="Oval 180">
            <a:extLst>
              <a:ext uri="{FF2B5EF4-FFF2-40B4-BE49-F238E27FC236}">
                <a16:creationId xmlns:a16="http://schemas.microsoft.com/office/drawing/2014/main" id="{AC358416-260B-48A4-8B4E-B80B826D2299}"/>
              </a:ext>
            </a:extLst>
          </p:cNvPr>
          <p:cNvSpPr/>
          <p:nvPr/>
        </p:nvSpPr>
        <p:spPr>
          <a:xfrm>
            <a:off x="7483840" y="3546816"/>
            <a:ext cx="338849" cy="338849"/>
          </a:xfrm>
          <a:prstGeom prst="ellipse">
            <a:avLst/>
          </a:prstGeom>
          <a:noFill/>
          <a:ln w="57150">
            <a:solidFill>
              <a:srgbClr val="8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82" name="空心弧 5">
            <a:extLst>
              <a:ext uri="{FF2B5EF4-FFF2-40B4-BE49-F238E27FC236}">
                <a16:creationId xmlns:a16="http://schemas.microsoft.com/office/drawing/2014/main" id="{5FD4758C-AFE0-405C-BD58-056A0C2A6845}"/>
              </a:ext>
            </a:extLst>
          </p:cNvPr>
          <p:cNvSpPr/>
          <p:nvPr/>
        </p:nvSpPr>
        <p:spPr>
          <a:xfrm rot="14400000">
            <a:off x="7416144" y="3663181"/>
            <a:ext cx="672293" cy="994064"/>
          </a:xfrm>
          <a:prstGeom prst="blockArc">
            <a:avLst>
              <a:gd name="adj1" fmla="val 16970250"/>
              <a:gd name="adj2" fmla="val 22184"/>
              <a:gd name="adj3" fmla="val 6067"/>
            </a:avLst>
          </a:prstGeom>
          <a:solidFill>
            <a:srgbClr val="8C0000"/>
          </a:solidFill>
          <a:ln>
            <a:solidFill>
              <a:srgbClr val="8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cxnSp>
        <p:nvCxnSpPr>
          <p:cNvPr id="183" name="Straight Connector 182">
            <a:extLst>
              <a:ext uri="{FF2B5EF4-FFF2-40B4-BE49-F238E27FC236}">
                <a16:creationId xmlns:a16="http://schemas.microsoft.com/office/drawing/2014/main" id="{347697E9-7BFD-4A83-A895-A750CD0C825F}"/>
              </a:ext>
            </a:extLst>
          </p:cNvPr>
          <p:cNvCxnSpPr>
            <a:cxnSpLocks/>
          </p:cNvCxnSpPr>
          <p:nvPr/>
        </p:nvCxnSpPr>
        <p:spPr>
          <a:xfrm>
            <a:off x="7316757" y="3718454"/>
            <a:ext cx="164485" cy="2581"/>
          </a:xfrm>
          <a:prstGeom prst="line">
            <a:avLst/>
          </a:prstGeom>
          <a:ln w="82550">
            <a:solidFill>
              <a:srgbClr val="8C0000"/>
            </a:solidFill>
          </a:ln>
        </p:spPr>
        <p:style>
          <a:lnRef idx="1">
            <a:schemeClr val="accent1"/>
          </a:lnRef>
          <a:fillRef idx="0">
            <a:schemeClr val="accent1"/>
          </a:fillRef>
          <a:effectRef idx="0">
            <a:schemeClr val="accent1"/>
          </a:effectRef>
          <a:fontRef idx="minor">
            <a:schemeClr val="tx1"/>
          </a:fontRef>
        </p:style>
      </p:cxnSp>
      <p:sp>
        <p:nvSpPr>
          <p:cNvPr id="184" name="Right Arrow 161">
            <a:extLst>
              <a:ext uri="{FF2B5EF4-FFF2-40B4-BE49-F238E27FC236}">
                <a16:creationId xmlns:a16="http://schemas.microsoft.com/office/drawing/2014/main" id="{95810B76-54D3-44C3-9E0D-2A48471FFFCE}"/>
              </a:ext>
            </a:extLst>
          </p:cNvPr>
          <p:cNvSpPr/>
          <p:nvPr/>
        </p:nvSpPr>
        <p:spPr>
          <a:xfrm>
            <a:off x="7810838" y="3663892"/>
            <a:ext cx="249235" cy="112205"/>
          </a:xfrm>
          <a:prstGeom prst="rightArrow">
            <a:avLst>
              <a:gd name="adj1" fmla="val 50000"/>
              <a:gd name="adj2" fmla="val 109540"/>
            </a:avLst>
          </a:prstGeom>
          <a:solidFill>
            <a:srgbClr val="8C0000"/>
          </a:solidFill>
          <a:ln>
            <a:solidFill>
              <a:srgbClr val="8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85" name="TextBox 184">
            <a:extLst>
              <a:ext uri="{FF2B5EF4-FFF2-40B4-BE49-F238E27FC236}">
                <a16:creationId xmlns:a16="http://schemas.microsoft.com/office/drawing/2014/main" id="{A62FC349-76E2-477A-98F9-896F5ED32520}"/>
              </a:ext>
            </a:extLst>
          </p:cNvPr>
          <p:cNvSpPr txBox="1"/>
          <p:nvPr/>
        </p:nvSpPr>
        <p:spPr>
          <a:xfrm>
            <a:off x="7447887" y="3322928"/>
            <a:ext cx="461986" cy="761747"/>
          </a:xfrm>
          <a:prstGeom prst="rect">
            <a:avLst/>
          </a:prstGeom>
          <a:noFill/>
        </p:spPr>
        <p:txBody>
          <a:bodyPr wrap="none" rtlCol="0">
            <a:spAutoFit/>
          </a:bodyPr>
          <a:lstStyle/>
          <a:p>
            <a:r>
              <a:rPr lang="en-US" sz="4350" dirty="0">
                <a:solidFill>
                  <a:srgbClr val="8A0000"/>
                </a:solidFill>
              </a:rPr>
              <a:t>+</a:t>
            </a:r>
          </a:p>
        </p:txBody>
      </p:sp>
      <p:sp>
        <p:nvSpPr>
          <p:cNvPr id="9" name="Title 8"/>
          <p:cNvSpPr>
            <a:spLocks noGrp="1"/>
          </p:cNvSpPr>
          <p:nvPr>
            <p:ph type="title"/>
          </p:nvPr>
        </p:nvSpPr>
        <p:spPr/>
        <p:txBody>
          <a:bodyPr>
            <a:normAutofit/>
          </a:bodyPr>
          <a:lstStyle/>
          <a:p>
            <a:r>
              <a:rPr lang="en-US" dirty="0">
                <a:latin typeface="微软雅黑" panose="020B0503020204020204" pitchFamily="34" charset="-122"/>
                <a:ea typeface="微软雅黑" panose="020B0503020204020204" pitchFamily="34" charset="-122"/>
              </a:rPr>
              <a:t>Temporal Residual Integration</a:t>
            </a:r>
          </a:p>
        </p:txBody>
      </p:sp>
      <p:sp>
        <p:nvSpPr>
          <p:cNvPr id="6" name="Date Placeholder 5"/>
          <p:cNvSpPr>
            <a:spLocks noGrp="1"/>
          </p:cNvSpPr>
          <p:nvPr>
            <p:ph type="dt" sz="half" idx="10"/>
          </p:nvPr>
        </p:nvSpPr>
        <p:spPr/>
        <p:txBody>
          <a:bodyPr/>
          <a:lstStyle/>
          <a:p>
            <a:fld id="{5BF69852-9040-5845-9574-6DD77EDA36BB}" type="datetime1">
              <a:rPr lang="en-AU" altLang="zh-CN" smtClean="0"/>
              <a:t>15/04/2019</a:t>
            </a:fld>
            <a:endParaRPr lang="en-US" dirty="0"/>
          </a:p>
        </p:txBody>
      </p:sp>
      <p:sp>
        <p:nvSpPr>
          <p:cNvPr id="7" name="Footer Placeholder 6"/>
          <p:cNvSpPr>
            <a:spLocks noGrp="1"/>
          </p:cNvSpPr>
          <p:nvPr>
            <p:ph type="ftr" sz="quarter" idx="11"/>
          </p:nvPr>
        </p:nvSpPr>
        <p:spPr/>
        <p:txBody>
          <a:bodyPr/>
          <a:lstStyle/>
          <a:p>
            <a:r>
              <a:rPr lang="zh-CN" altLang="en-US"/>
              <a:t>上海交通大学人工智能研究院</a:t>
            </a:r>
            <a:endParaRPr lang="en-US" dirty="0"/>
          </a:p>
        </p:txBody>
      </p:sp>
      <p:sp>
        <p:nvSpPr>
          <p:cNvPr id="8" name="Slide Number Placeholder 7"/>
          <p:cNvSpPr>
            <a:spLocks noGrp="1"/>
          </p:cNvSpPr>
          <p:nvPr>
            <p:ph type="sldNum" sz="quarter" idx="12"/>
          </p:nvPr>
        </p:nvSpPr>
        <p:spPr/>
        <p:txBody>
          <a:bodyPr/>
          <a:lstStyle/>
          <a:p>
            <a:fld id="{B75D218E-6EF2-4582-B6A3-CE467C14555D}" type="slidenum">
              <a:rPr lang="en-US" smtClean="0"/>
              <a:t>43</a:t>
            </a:fld>
            <a:endParaRPr lang="en-US" dirty="0"/>
          </a:p>
        </p:txBody>
      </p:sp>
    </p:spTree>
    <p:extLst>
      <p:ext uri="{BB962C8B-B14F-4D97-AF65-F5344CB8AC3E}">
        <p14:creationId xmlns:p14="http://schemas.microsoft.com/office/powerpoint/2010/main" val="8548398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generated with high confidence">
            <a:extLst>
              <a:ext uri="{FF2B5EF4-FFF2-40B4-BE49-F238E27FC236}">
                <a16:creationId xmlns:a16="http://schemas.microsoft.com/office/drawing/2014/main" id="{8215E71E-D4B9-4A26-B73C-75FB6605B9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24" y="1669617"/>
            <a:ext cx="8997351" cy="3518766"/>
          </a:xfrm>
          <a:prstGeom prst="rect">
            <a:avLst/>
          </a:prstGeom>
        </p:spPr>
      </p:pic>
      <p:sp>
        <p:nvSpPr>
          <p:cNvPr id="10" name="Title 9"/>
          <p:cNvSpPr>
            <a:spLocks noGrp="1"/>
          </p:cNvSpPr>
          <p:nvPr>
            <p:ph type="title"/>
          </p:nvPr>
        </p:nvSpPr>
        <p:spPr/>
        <p:txBody>
          <a:bodyPr>
            <a:normAutofit/>
          </a:bodyPr>
          <a:lstStyle/>
          <a:p>
            <a:r>
              <a:rPr lang="en-US" dirty="0"/>
              <a:t>Results on OTB-2013</a:t>
            </a:r>
          </a:p>
        </p:txBody>
      </p:sp>
      <p:sp>
        <p:nvSpPr>
          <p:cNvPr id="7" name="Date Placeholder 6"/>
          <p:cNvSpPr>
            <a:spLocks noGrp="1"/>
          </p:cNvSpPr>
          <p:nvPr>
            <p:ph type="dt" sz="half" idx="10"/>
          </p:nvPr>
        </p:nvSpPr>
        <p:spPr/>
        <p:txBody>
          <a:bodyPr/>
          <a:lstStyle/>
          <a:p>
            <a:fld id="{04FD7832-632A-5D49-9F71-9C74C3DD80F5}" type="datetime1">
              <a:rPr lang="en-AU" altLang="zh-CN" smtClean="0"/>
              <a:t>15/04/2019</a:t>
            </a:fld>
            <a:endParaRPr lang="en-US" dirty="0"/>
          </a:p>
        </p:txBody>
      </p:sp>
      <p:sp>
        <p:nvSpPr>
          <p:cNvPr id="8" name="Footer Placeholder 7"/>
          <p:cNvSpPr>
            <a:spLocks noGrp="1"/>
          </p:cNvSpPr>
          <p:nvPr>
            <p:ph type="ftr" sz="quarter" idx="11"/>
          </p:nvPr>
        </p:nvSpPr>
        <p:spPr/>
        <p:txBody>
          <a:bodyPr/>
          <a:lstStyle/>
          <a:p>
            <a:r>
              <a:rPr lang="zh-CN" altLang="en-US"/>
              <a:t>上海交通大学人工智能研究院</a:t>
            </a:r>
            <a:endParaRPr lang="en-US" dirty="0"/>
          </a:p>
        </p:txBody>
      </p:sp>
      <p:sp>
        <p:nvSpPr>
          <p:cNvPr id="9" name="Slide Number Placeholder 8"/>
          <p:cNvSpPr>
            <a:spLocks noGrp="1"/>
          </p:cNvSpPr>
          <p:nvPr>
            <p:ph type="sldNum" sz="quarter" idx="12"/>
          </p:nvPr>
        </p:nvSpPr>
        <p:spPr/>
        <p:txBody>
          <a:bodyPr/>
          <a:lstStyle/>
          <a:p>
            <a:fld id="{B75D218E-6EF2-4582-B6A3-CE467C14555D}" type="slidenum">
              <a:rPr lang="en-US" smtClean="0"/>
              <a:t>44</a:t>
            </a:fld>
            <a:endParaRPr lang="en-US" dirty="0"/>
          </a:p>
        </p:txBody>
      </p:sp>
    </p:spTree>
    <p:extLst>
      <p:ext uri="{BB962C8B-B14F-4D97-AF65-F5344CB8AC3E}">
        <p14:creationId xmlns:p14="http://schemas.microsoft.com/office/powerpoint/2010/main" val="6279790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Results on OTB-2015</a:t>
            </a:r>
          </a:p>
        </p:txBody>
      </p:sp>
      <p:sp>
        <p:nvSpPr>
          <p:cNvPr id="3" name="Date Placeholder 2"/>
          <p:cNvSpPr>
            <a:spLocks noGrp="1"/>
          </p:cNvSpPr>
          <p:nvPr>
            <p:ph type="dt" sz="half" idx="10"/>
          </p:nvPr>
        </p:nvSpPr>
        <p:spPr/>
        <p:txBody>
          <a:bodyPr/>
          <a:lstStyle/>
          <a:p>
            <a:fld id="{316E246D-879F-104A-884C-0790E59B413D}" type="datetime1">
              <a:rPr lang="en-AU" altLang="zh-CN" smtClean="0"/>
              <a:t>15/04/2019</a:t>
            </a:fld>
            <a:endParaRPr lang="en-US" dirty="0"/>
          </a:p>
        </p:txBody>
      </p:sp>
      <p:sp>
        <p:nvSpPr>
          <p:cNvPr id="4" name="Footer Placeholder 3"/>
          <p:cNvSpPr>
            <a:spLocks noGrp="1"/>
          </p:cNvSpPr>
          <p:nvPr>
            <p:ph type="ftr" sz="quarter" idx="11"/>
          </p:nvPr>
        </p:nvSpPr>
        <p:spPr/>
        <p:txBody>
          <a:bodyPr/>
          <a:lstStyle/>
          <a:p>
            <a:r>
              <a:rPr lang="zh-CN" altLang="en-US"/>
              <a:t>上海交通大学人工智能研究院</a:t>
            </a:r>
            <a:endParaRPr lang="en-US" dirty="0"/>
          </a:p>
        </p:txBody>
      </p:sp>
      <p:sp>
        <p:nvSpPr>
          <p:cNvPr id="5" name="Slide Number Placeholder 4"/>
          <p:cNvSpPr>
            <a:spLocks noGrp="1"/>
          </p:cNvSpPr>
          <p:nvPr>
            <p:ph type="sldNum" sz="quarter" idx="12"/>
          </p:nvPr>
        </p:nvSpPr>
        <p:spPr/>
        <p:txBody>
          <a:bodyPr/>
          <a:lstStyle/>
          <a:p>
            <a:fld id="{B75D218E-6EF2-4582-B6A3-CE467C14555D}" type="slidenum">
              <a:rPr lang="en-US" smtClean="0"/>
              <a:t>45</a:t>
            </a:fld>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1809750"/>
            <a:ext cx="4402542" cy="3517919"/>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458" y="1809750"/>
            <a:ext cx="4402542" cy="3517919"/>
          </a:xfrm>
          <a:prstGeom prst="rect">
            <a:avLst/>
          </a:prstGeom>
        </p:spPr>
      </p:pic>
    </p:spTree>
    <p:extLst>
      <p:ext uri="{BB962C8B-B14F-4D97-AF65-F5344CB8AC3E}">
        <p14:creationId xmlns:p14="http://schemas.microsoft.com/office/powerpoint/2010/main" val="3119148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zh-CN" altLang="en-US" dirty="0"/>
              <a:t>报告内容</a:t>
            </a:r>
          </a:p>
        </p:txBody>
      </p:sp>
      <p:sp>
        <p:nvSpPr>
          <p:cNvPr id="6" name="Content Placeholder 5"/>
          <p:cNvSpPr>
            <a:spLocks noGrp="1"/>
          </p:cNvSpPr>
          <p:nvPr>
            <p:ph idx="1"/>
          </p:nvPr>
        </p:nvSpPr>
        <p:spPr/>
        <p:txBody>
          <a:bodyPr>
            <a:normAutofit/>
          </a:bodyPr>
          <a:lstStyle/>
          <a:p>
            <a:r>
              <a:rPr lang="en-US" altLang="zh-CN" dirty="0"/>
              <a:t>Robust Visual Tracking Via Hierarchical Convolutional Features, HCFT (TPAMI 2018, ICCV 2015) </a:t>
            </a:r>
          </a:p>
          <a:p>
            <a:r>
              <a:rPr lang="en-US" altLang="zh-CN" dirty="0"/>
              <a:t>CREST: Convolutional </a:t>
            </a:r>
            <a:r>
              <a:rPr lang="en-US" altLang="zh-CN" dirty="0" err="1"/>
              <a:t>RESidual</a:t>
            </a:r>
            <a:r>
              <a:rPr lang="en-US" altLang="zh-CN" dirty="0"/>
              <a:t> learning for visual Tracking (ICCV 2017)</a:t>
            </a:r>
          </a:p>
          <a:p>
            <a:r>
              <a:rPr lang="en-US" altLang="zh-CN" dirty="0">
                <a:solidFill>
                  <a:srgbClr val="FF0000"/>
                </a:solidFill>
              </a:rPr>
              <a:t>One-Stage Deep Regression Tracking with Shrinkage Loss (ECCV 2018)</a:t>
            </a:r>
          </a:p>
        </p:txBody>
      </p:sp>
      <p:sp>
        <p:nvSpPr>
          <p:cNvPr id="7" name="Date Placeholder 6"/>
          <p:cNvSpPr>
            <a:spLocks noGrp="1"/>
          </p:cNvSpPr>
          <p:nvPr>
            <p:ph type="dt" sz="half" idx="10"/>
          </p:nvPr>
        </p:nvSpPr>
        <p:spPr/>
        <p:txBody>
          <a:bodyPr/>
          <a:lstStyle/>
          <a:p>
            <a:fld id="{E9CEBF41-5243-3348-9431-DB0E3086F165}" type="datetime1">
              <a:rPr lang="en-AU" altLang="zh-CN" smtClean="0"/>
              <a:t>15/04/2019</a:t>
            </a:fld>
            <a:endParaRPr lang="en-US" dirty="0"/>
          </a:p>
        </p:txBody>
      </p:sp>
      <p:sp>
        <p:nvSpPr>
          <p:cNvPr id="8" name="Footer Placeholder 7"/>
          <p:cNvSpPr>
            <a:spLocks noGrp="1"/>
          </p:cNvSpPr>
          <p:nvPr>
            <p:ph type="ftr" sz="quarter" idx="11"/>
          </p:nvPr>
        </p:nvSpPr>
        <p:spPr/>
        <p:txBody>
          <a:bodyPr/>
          <a:lstStyle/>
          <a:p>
            <a:r>
              <a:rPr lang="zh-CN" altLang="en-US"/>
              <a:t>上海交通大学人工智能研究院</a:t>
            </a:r>
            <a:endParaRPr lang="en-US" dirty="0"/>
          </a:p>
        </p:txBody>
      </p:sp>
      <p:sp>
        <p:nvSpPr>
          <p:cNvPr id="9" name="Slide Number Placeholder 8"/>
          <p:cNvSpPr>
            <a:spLocks noGrp="1"/>
          </p:cNvSpPr>
          <p:nvPr>
            <p:ph type="sldNum" sz="quarter" idx="12"/>
          </p:nvPr>
        </p:nvSpPr>
        <p:spPr/>
        <p:txBody>
          <a:bodyPr/>
          <a:lstStyle/>
          <a:p>
            <a:fld id="{B75D218E-6EF2-4582-B6A3-CE467C14555D}" type="slidenum">
              <a:rPr lang="en-US" smtClean="0"/>
              <a:t>46</a:t>
            </a:fld>
            <a:endParaRPr lang="en-US" dirty="0"/>
          </a:p>
        </p:txBody>
      </p:sp>
    </p:spTree>
    <p:extLst>
      <p:ext uri="{BB962C8B-B14F-4D97-AF65-F5344CB8AC3E}">
        <p14:creationId xmlns:p14="http://schemas.microsoft.com/office/powerpoint/2010/main" val="1507528794"/>
      </p:ext>
    </p:extLst>
  </p:cSld>
  <p:clrMapOvr>
    <a:masterClrMapping/>
  </p:clrMapOvr>
  <mc:AlternateContent xmlns:mc="http://schemas.openxmlformats.org/markup-compatibility/2006" xmlns:p14="http://schemas.microsoft.com/office/powerpoint/2010/main">
    <mc:Choice Requires="p14">
      <p:transition spd="slow" p14:dur="2000" advTm="4509"/>
    </mc:Choice>
    <mc:Fallback xmlns="">
      <p:transition spd="slow" advTm="4509"/>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Motivation</a:t>
            </a:r>
          </a:p>
        </p:txBody>
      </p:sp>
      <p:sp>
        <p:nvSpPr>
          <p:cNvPr id="3" name="Content Placeholder 2"/>
          <p:cNvSpPr>
            <a:spLocks noGrp="1"/>
          </p:cNvSpPr>
          <p:nvPr>
            <p:ph idx="1"/>
          </p:nvPr>
        </p:nvSpPr>
        <p:spPr>
          <a:xfrm>
            <a:off x="379142" y="1271237"/>
            <a:ext cx="8631508" cy="4939990"/>
          </a:xfrm>
        </p:spPr>
        <p:txBody>
          <a:bodyPr/>
          <a:lstStyle/>
          <a:p>
            <a:r>
              <a:rPr lang="en-US" dirty="0"/>
              <a:t>One-stage deep regression trackers do not perform as well as correlation trackers</a:t>
            </a:r>
          </a:p>
          <a:p>
            <a:pPr lvl="1"/>
            <a:r>
              <a:rPr lang="en-US" dirty="0"/>
              <a:t>CREST: 90.9% vs ECO (CVPR’17) 92.2% on OTB-2013</a:t>
            </a:r>
          </a:p>
          <a:p>
            <a:pPr lvl="1"/>
            <a:r>
              <a:rPr lang="en-US" dirty="0"/>
              <a:t>Data imbalance in regression learning</a:t>
            </a:r>
          </a:p>
          <a:p>
            <a:pPr lvl="1"/>
            <a:r>
              <a:rPr lang="en-US" dirty="0"/>
              <a:t>Residual response map learning vs residual feature learning</a:t>
            </a:r>
          </a:p>
        </p:txBody>
      </p:sp>
      <p:sp>
        <p:nvSpPr>
          <p:cNvPr id="4" name="Date Placeholder 3"/>
          <p:cNvSpPr>
            <a:spLocks noGrp="1"/>
          </p:cNvSpPr>
          <p:nvPr>
            <p:ph type="dt" sz="half" idx="10"/>
          </p:nvPr>
        </p:nvSpPr>
        <p:spPr/>
        <p:txBody>
          <a:bodyPr/>
          <a:lstStyle/>
          <a:p>
            <a:fld id="{0FB0035E-F95A-5341-A86B-227C40B26170}" type="datetime1">
              <a:rPr lang="en-AU" altLang="zh-CN" smtClean="0"/>
              <a:t>15/04/2019</a:t>
            </a:fld>
            <a:endParaRPr lang="en-US" dirty="0"/>
          </a:p>
        </p:txBody>
      </p:sp>
      <p:sp>
        <p:nvSpPr>
          <p:cNvPr id="5" name="Footer Placeholder 4"/>
          <p:cNvSpPr>
            <a:spLocks noGrp="1"/>
          </p:cNvSpPr>
          <p:nvPr>
            <p:ph type="ftr" sz="quarter" idx="11"/>
          </p:nvPr>
        </p:nvSpPr>
        <p:spPr/>
        <p:txBody>
          <a:bodyPr/>
          <a:lstStyle/>
          <a:p>
            <a:r>
              <a:rPr lang="zh-CN" altLang="en-US"/>
              <a:t>上海交通大学人工智能研究院</a:t>
            </a:r>
            <a:endParaRPr lang="en-US" dirty="0"/>
          </a:p>
        </p:txBody>
      </p:sp>
      <p:sp>
        <p:nvSpPr>
          <p:cNvPr id="6" name="Slide Number Placeholder 5"/>
          <p:cNvSpPr>
            <a:spLocks noGrp="1"/>
          </p:cNvSpPr>
          <p:nvPr>
            <p:ph type="sldNum" sz="quarter" idx="12"/>
          </p:nvPr>
        </p:nvSpPr>
        <p:spPr/>
        <p:txBody>
          <a:bodyPr/>
          <a:lstStyle/>
          <a:p>
            <a:fld id="{B75D218E-6EF2-4582-B6A3-CE467C14555D}" type="slidenum">
              <a:rPr lang="en-US" smtClean="0"/>
              <a:t>47</a:t>
            </a:fld>
            <a:endParaRPr lang="en-US" dirty="0"/>
          </a:p>
        </p:txBody>
      </p:sp>
    </p:spTree>
    <p:extLst>
      <p:ext uri="{BB962C8B-B14F-4D97-AF65-F5344CB8AC3E}">
        <p14:creationId xmlns:p14="http://schemas.microsoft.com/office/powerpoint/2010/main" val="1898560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Data Imbalance Issue</a:t>
            </a:r>
            <a:endParaRPr lang="zh-CN" altLang="en-US" dirty="0"/>
          </a:p>
        </p:txBody>
      </p:sp>
      <p:sp>
        <p:nvSpPr>
          <p:cNvPr id="3" name="Content Placeholder 2"/>
          <p:cNvSpPr>
            <a:spLocks noGrp="1"/>
          </p:cNvSpPr>
          <p:nvPr>
            <p:ph idx="1"/>
          </p:nvPr>
        </p:nvSpPr>
        <p:spPr>
          <a:xfrm>
            <a:off x="514351" y="1749078"/>
            <a:ext cx="7598569" cy="3543918"/>
          </a:xfrm>
        </p:spPr>
        <p:txBody>
          <a:bodyPr>
            <a:noAutofit/>
          </a:bodyPr>
          <a:lstStyle/>
          <a:p>
            <a:r>
              <a:rPr lang="en-US" altLang="zh-CN" sz="2400" dirty="0"/>
              <a:t>Data imbalance in learning regression networks</a:t>
            </a:r>
          </a:p>
          <a:p>
            <a:endParaRPr lang="en-US" altLang="zh-CN" sz="1800" dirty="0"/>
          </a:p>
          <a:p>
            <a:endParaRPr lang="en-US" altLang="zh-CN" sz="1800" dirty="0"/>
          </a:p>
          <a:p>
            <a:endParaRPr lang="en-US" altLang="zh-CN" sz="1800" dirty="0"/>
          </a:p>
          <a:p>
            <a:endParaRPr lang="en-US" altLang="zh-CN" sz="1800" dirty="0"/>
          </a:p>
          <a:p>
            <a:endParaRPr lang="en-US" altLang="zh-CN" sz="1800" dirty="0"/>
          </a:p>
          <a:p>
            <a:endParaRPr lang="en-US" altLang="zh-CN" sz="1800" dirty="0"/>
          </a:p>
          <a:p>
            <a:pPr marL="257175" lvl="1" indent="0" algn="r">
              <a:buNone/>
            </a:pPr>
            <a:endParaRPr lang="en-US" altLang="zh-CN" sz="1800" dirty="0"/>
          </a:p>
        </p:txBody>
      </p:sp>
      <p:sp>
        <p:nvSpPr>
          <p:cNvPr id="5" name="TextBox 4"/>
          <p:cNvSpPr txBox="1"/>
          <p:nvPr/>
        </p:nvSpPr>
        <p:spPr>
          <a:xfrm>
            <a:off x="514351" y="5154496"/>
            <a:ext cx="6915149" cy="369332"/>
          </a:xfrm>
          <a:prstGeom prst="rect">
            <a:avLst/>
          </a:prstGeom>
          <a:noFill/>
        </p:spPr>
        <p:txBody>
          <a:bodyPr wrap="square" rtlCol="0">
            <a:spAutoFit/>
          </a:bodyPr>
          <a:lstStyle/>
          <a:p>
            <a:r>
              <a:rPr lang="en-US" altLang="zh-CN" dirty="0">
                <a:latin typeface="微软雅黑" panose="020B0503020204020204" pitchFamily="34" charset="-122"/>
                <a:ea typeface="微软雅黑" panose="020B0503020204020204" pitchFamily="34" charset="-122"/>
              </a:rPr>
              <a:t>Input Image, ground truth labels and regression outputs</a:t>
            </a:r>
            <a:endParaRPr lang="zh-CN" altLang="en-US" dirty="0">
              <a:latin typeface="微软雅黑" panose="020B0503020204020204" pitchFamily="34" charset="-122"/>
              <a:ea typeface="微软雅黑" panose="020B0503020204020204" pitchFamily="34" charset="-122"/>
            </a:endParaRPr>
          </a:p>
        </p:txBody>
      </p:sp>
      <p:pic>
        <p:nvPicPr>
          <p:cNvPr id="12" name="Picture 11">
            <a:extLst>
              <a:ext uri="{FF2B5EF4-FFF2-40B4-BE49-F238E27FC236}">
                <a16:creationId xmlns:a16="http://schemas.microsoft.com/office/drawing/2014/main" id="{82A43791-AB63-6846-8488-2DD7BBCF56D8}"/>
              </a:ext>
            </a:extLst>
          </p:cNvPr>
          <p:cNvPicPr>
            <a:picLocks noChangeAspect="1"/>
          </p:cNvPicPr>
          <p:nvPr/>
        </p:nvPicPr>
        <p:blipFill>
          <a:blip r:embed="rId2"/>
          <a:stretch>
            <a:fillRect/>
          </a:stretch>
        </p:blipFill>
        <p:spPr>
          <a:xfrm>
            <a:off x="270333" y="2559843"/>
            <a:ext cx="2307118" cy="2373784"/>
          </a:xfrm>
          <a:prstGeom prst="rect">
            <a:avLst/>
          </a:prstGeom>
        </p:spPr>
      </p:pic>
      <p:pic>
        <p:nvPicPr>
          <p:cNvPr id="14" name="Picture 13">
            <a:extLst>
              <a:ext uri="{FF2B5EF4-FFF2-40B4-BE49-F238E27FC236}">
                <a16:creationId xmlns:a16="http://schemas.microsoft.com/office/drawing/2014/main" id="{07FF4CD6-AA4A-074F-A918-E47354046EFA}"/>
              </a:ext>
            </a:extLst>
          </p:cNvPr>
          <p:cNvPicPr>
            <a:picLocks noChangeAspect="1"/>
          </p:cNvPicPr>
          <p:nvPr/>
        </p:nvPicPr>
        <p:blipFill>
          <a:blip r:embed="rId3"/>
          <a:stretch>
            <a:fillRect/>
          </a:stretch>
        </p:blipFill>
        <p:spPr>
          <a:xfrm>
            <a:off x="2684699" y="2559843"/>
            <a:ext cx="2986647" cy="2325668"/>
          </a:xfrm>
          <a:prstGeom prst="rect">
            <a:avLst/>
          </a:prstGeom>
        </p:spPr>
      </p:pic>
      <p:pic>
        <p:nvPicPr>
          <p:cNvPr id="17" name="Picture 16">
            <a:extLst>
              <a:ext uri="{FF2B5EF4-FFF2-40B4-BE49-F238E27FC236}">
                <a16:creationId xmlns:a16="http://schemas.microsoft.com/office/drawing/2014/main" id="{5773A9F1-5616-BC4A-9003-9A9D2EC2CDCC}"/>
              </a:ext>
            </a:extLst>
          </p:cNvPr>
          <p:cNvPicPr>
            <a:picLocks noChangeAspect="1"/>
          </p:cNvPicPr>
          <p:nvPr/>
        </p:nvPicPr>
        <p:blipFill>
          <a:blip r:embed="rId4"/>
          <a:stretch>
            <a:fillRect/>
          </a:stretch>
        </p:blipFill>
        <p:spPr>
          <a:xfrm>
            <a:off x="5885104" y="2546085"/>
            <a:ext cx="3087377" cy="2339426"/>
          </a:xfrm>
          <a:prstGeom prst="rect">
            <a:avLst/>
          </a:prstGeom>
        </p:spPr>
      </p:pic>
      <p:sp>
        <p:nvSpPr>
          <p:cNvPr id="4" name="日期占位符 3">
            <a:extLst>
              <a:ext uri="{FF2B5EF4-FFF2-40B4-BE49-F238E27FC236}">
                <a16:creationId xmlns:a16="http://schemas.microsoft.com/office/drawing/2014/main" id="{B46153F2-6593-403C-BB1D-11CAA3351836}"/>
              </a:ext>
            </a:extLst>
          </p:cNvPr>
          <p:cNvSpPr>
            <a:spLocks noGrp="1"/>
          </p:cNvSpPr>
          <p:nvPr>
            <p:ph type="dt" sz="half" idx="10"/>
          </p:nvPr>
        </p:nvSpPr>
        <p:spPr/>
        <p:txBody>
          <a:bodyPr/>
          <a:lstStyle/>
          <a:p>
            <a:fld id="{27CDF125-ED45-8C42-AA9A-3E12F00DC058}" type="datetime1">
              <a:rPr lang="en-AU" altLang="zh-CN" smtClean="0"/>
              <a:t>15/04/2019</a:t>
            </a:fld>
            <a:endParaRPr lang="en-US" dirty="0"/>
          </a:p>
        </p:txBody>
      </p:sp>
      <p:sp>
        <p:nvSpPr>
          <p:cNvPr id="6" name="页脚占位符 5">
            <a:extLst>
              <a:ext uri="{FF2B5EF4-FFF2-40B4-BE49-F238E27FC236}">
                <a16:creationId xmlns:a16="http://schemas.microsoft.com/office/drawing/2014/main" id="{00036D36-74DD-43AE-92E6-1EAC5E9FA428}"/>
              </a:ext>
            </a:extLst>
          </p:cNvPr>
          <p:cNvSpPr>
            <a:spLocks noGrp="1"/>
          </p:cNvSpPr>
          <p:nvPr>
            <p:ph type="ftr" sz="quarter" idx="11"/>
          </p:nvPr>
        </p:nvSpPr>
        <p:spPr/>
        <p:txBody>
          <a:bodyPr/>
          <a:lstStyle/>
          <a:p>
            <a:r>
              <a:rPr lang="zh-CN" altLang="en-US"/>
              <a:t>上海交通大学人工智能研究院</a:t>
            </a:r>
            <a:endParaRPr lang="en-US" dirty="0"/>
          </a:p>
        </p:txBody>
      </p:sp>
      <p:sp>
        <p:nvSpPr>
          <p:cNvPr id="7" name="灯片编号占位符 6">
            <a:extLst>
              <a:ext uri="{FF2B5EF4-FFF2-40B4-BE49-F238E27FC236}">
                <a16:creationId xmlns:a16="http://schemas.microsoft.com/office/drawing/2014/main" id="{E4FD46E0-2086-470B-B4DD-9D3DCF26AED8}"/>
              </a:ext>
            </a:extLst>
          </p:cNvPr>
          <p:cNvSpPr>
            <a:spLocks noGrp="1"/>
          </p:cNvSpPr>
          <p:nvPr>
            <p:ph type="sldNum" sz="quarter" idx="12"/>
          </p:nvPr>
        </p:nvSpPr>
        <p:spPr/>
        <p:txBody>
          <a:bodyPr/>
          <a:lstStyle/>
          <a:p>
            <a:fld id="{B75D218E-6EF2-4582-B6A3-CE467C14555D}" type="slidenum">
              <a:rPr lang="en-US" smtClean="0"/>
              <a:t>48</a:t>
            </a:fld>
            <a:endParaRPr lang="en-US" dirty="0"/>
          </a:p>
        </p:txBody>
      </p:sp>
    </p:spTree>
    <p:extLst>
      <p:ext uri="{BB962C8B-B14F-4D97-AF65-F5344CB8AC3E}">
        <p14:creationId xmlns:p14="http://schemas.microsoft.com/office/powerpoint/2010/main" val="1471996056"/>
      </p:ext>
    </p:extLst>
  </p:cSld>
  <p:clrMapOvr>
    <a:masterClrMapping/>
  </p:clrMapOvr>
  <mc:AlternateContent xmlns:mc="http://schemas.openxmlformats.org/markup-compatibility/2006" xmlns:p14="http://schemas.microsoft.com/office/powerpoint/2010/main">
    <mc:Choice Requires="p14">
      <p:transition spd="slow" p14:dur="2000" advTm="43496"/>
    </mc:Choice>
    <mc:Fallback xmlns="">
      <p:transition spd="slow" advTm="43496"/>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Data Imbalance Issue</a:t>
            </a:r>
            <a:endParaRPr lang="zh-CN" altLang="en-US" dirty="0"/>
          </a:p>
        </p:txBody>
      </p:sp>
      <p:sp>
        <p:nvSpPr>
          <p:cNvPr id="3" name="Content Placeholder 2"/>
          <p:cNvSpPr>
            <a:spLocks noGrp="1"/>
          </p:cNvSpPr>
          <p:nvPr>
            <p:ph idx="1"/>
          </p:nvPr>
        </p:nvSpPr>
        <p:spPr>
          <a:xfrm>
            <a:off x="504826" y="1444278"/>
            <a:ext cx="7598569" cy="3543918"/>
          </a:xfrm>
        </p:spPr>
        <p:txBody>
          <a:bodyPr>
            <a:noAutofit/>
          </a:bodyPr>
          <a:lstStyle/>
          <a:p>
            <a:r>
              <a:rPr lang="en-US" altLang="zh-CN" sz="2400" dirty="0"/>
              <a:t>Histogram of the difference values between regression outputs and labels  </a:t>
            </a:r>
          </a:p>
          <a:p>
            <a:endParaRPr lang="en-US" altLang="zh-CN" sz="1800" dirty="0"/>
          </a:p>
          <a:p>
            <a:endParaRPr lang="en-US" altLang="zh-CN" sz="1800" dirty="0"/>
          </a:p>
          <a:p>
            <a:endParaRPr lang="en-US" altLang="zh-CN" sz="1800" dirty="0"/>
          </a:p>
          <a:p>
            <a:endParaRPr lang="en-US" altLang="zh-CN" sz="1800" dirty="0"/>
          </a:p>
          <a:p>
            <a:endParaRPr lang="en-US" altLang="zh-CN" sz="1800" dirty="0"/>
          </a:p>
          <a:p>
            <a:endParaRPr lang="en-US" altLang="zh-CN" sz="1800" dirty="0"/>
          </a:p>
          <a:p>
            <a:pPr marL="257175" lvl="1" indent="0" algn="r">
              <a:buNone/>
            </a:pPr>
            <a:endParaRPr lang="en-US" altLang="zh-CN" sz="1800" dirty="0"/>
          </a:p>
        </p:txBody>
      </p:sp>
      <p:pic>
        <p:nvPicPr>
          <p:cNvPr id="11" name="Picture 10">
            <a:extLst>
              <a:ext uri="{FF2B5EF4-FFF2-40B4-BE49-F238E27FC236}">
                <a16:creationId xmlns:a16="http://schemas.microsoft.com/office/drawing/2014/main" id="{AEC7543A-D37A-1043-9343-745F29956DBC}"/>
              </a:ext>
            </a:extLst>
          </p:cNvPr>
          <p:cNvPicPr>
            <a:picLocks noChangeAspect="1"/>
          </p:cNvPicPr>
          <p:nvPr/>
        </p:nvPicPr>
        <p:blipFill>
          <a:blip r:embed="rId2"/>
          <a:stretch>
            <a:fillRect/>
          </a:stretch>
        </p:blipFill>
        <p:spPr>
          <a:xfrm>
            <a:off x="855904" y="2491717"/>
            <a:ext cx="4272998" cy="3432035"/>
          </a:xfrm>
          <a:prstGeom prst="rect">
            <a:avLst/>
          </a:prstGeom>
        </p:spPr>
      </p:pic>
      <p:sp>
        <p:nvSpPr>
          <p:cNvPr id="15" name="TextBox 14">
            <a:extLst>
              <a:ext uri="{FF2B5EF4-FFF2-40B4-BE49-F238E27FC236}">
                <a16:creationId xmlns:a16="http://schemas.microsoft.com/office/drawing/2014/main" id="{DC157813-CBE3-AF4A-8180-B5860EC829FD}"/>
              </a:ext>
            </a:extLst>
          </p:cNvPr>
          <p:cNvSpPr txBox="1"/>
          <p:nvPr/>
        </p:nvSpPr>
        <p:spPr>
          <a:xfrm>
            <a:off x="5283287" y="2970027"/>
            <a:ext cx="2820108" cy="1815882"/>
          </a:xfrm>
          <a:prstGeom prst="rect">
            <a:avLst/>
          </a:prstGeom>
          <a:noFill/>
        </p:spPr>
        <p:txBody>
          <a:bodyPr wrap="square" rtlCol="0">
            <a:spAutoFit/>
          </a:bodyPr>
          <a:lstStyle/>
          <a:p>
            <a:r>
              <a:rPr lang="en-US" altLang="zh-CN" sz="2800" dirty="0"/>
              <a:t>Easy training samples </a:t>
            </a:r>
          </a:p>
          <a:p>
            <a:r>
              <a:rPr lang="en-US" altLang="zh-CN" sz="2800" dirty="0"/>
              <a:t>dominates the difference values</a:t>
            </a:r>
            <a:endParaRPr lang="zh-CN" altLang="en-US" sz="2800" dirty="0"/>
          </a:p>
        </p:txBody>
      </p:sp>
      <p:sp>
        <p:nvSpPr>
          <p:cNvPr id="4" name="日期占位符 3">
            <a:extLst>
              <a:ext uri="{FF2B5EF4-FFF2-40B4-BE49-F238E27FC236}">
                <a16:creationId xmlns:a16="http://schemas.microsoft.com/office/drawing/2014/main" id="{84D52940-96F3-4751-8F85-97CBDCB50005}"/>
              </a:ext>
            </a:extLst>
          </p:cNvPr>
          <p:cNvSpPr>
            <a:spLocks noGrp="1"/>
          </p:cNvSpPr>
          <p:nvPr>
            <p:ph type="dt" sz="half" idx="10"/>
          </p:nvPr>
        </p:nvSpPr>
        <p:spPr/>
        <p:txBody>
          <a:bodyPr/>
          <a:lstStyle/>
          <a:p>
            <a:fld id="{AB19E64F-8576-D14E-972B-B1543C14DCDA}" type="datetime1">
              <a:rPr lang="en-AU" altLang="zh-CN" smtClean="0"/>
              <a:t>15/04/2019</a:t>
            </a:fld>
            <a:endParaRPr lang="en-US" dirty="0"/>
          </a:p>
        </p:txBody>
      </p:sp>
      <p:sp>
        <p:nvSpPr>
          <p:cNvPr id="5" name="页脚占位符 4">
            <a:extLst>
              <a:ext uri="{FF2B5EF4-FFF2-40B4-BE49-F238E27FC236}">
                <a16:creationId xmlns:a16="http://schemas.microsoft.com/office/drawing/2014/main" id="{736C6DF9-336E-46FE-AFD8-2ADA3651A608}"/>
              </a:ext>
            </a:extLst>
          </p:cNvPr>
          <p:cNvSpPr>
            <a:spLocks noGrp="1"/>
          </p:cNvSpPr>
          <p:nvPr>
            <p:ph type="ftr" sz="quarter" idx="11"/>
          </p:nvPr>
        </p:nvSpPr>
        <p:spPr/>
        <p:txBody>
          <a:bodyPr/>
          <a:lstStyle/>
          <a:p>
            <a:r>
              <a:rPr lang="zh-CN" altLang="en-US"/>
              <a:t>上海交通大学人工智能研究院</a:t>
            </a:r>
            <a:endParaRPr lang="en-US" dirty="0"/>
          </a:p>
        </p:txBody>
      </p:sp>
      <p:sp>
        <p:nvSpPr>
          <p:cNvPr id="6" name="灯片编号占位符 5">
            <a:extLst>
              <a:ext uri="{FF2B5EF4-FFF2-40B4-BE49-F238E27FC236}">
                <a16:creationId xmlns:a16="http://schemas.microsoft.com/office/drawing/2014/main" id="{F3CCB56E-8A1B-483F-97B7-A0879F4BFBF9}"/>
              </a:ext>
            </a:extLst>
          </p:cNvPr>
          <p:cNvSpPr>
            <a:spLocks noGrp="1"/>
          </p:cNvSpPr>
          <p:nvPr>
            <p:ph type="sldNum" sz="quarter" idx="12"/>
          </p:nvPr>
        </p:nvSpPr>
        <p:spPr/>
        <p:txBody>
          <a:bodyPr/>
          <a:lstStyle/>
          <a:p>
            <a:fld id="{B75D218E-6EF2-4582-B6A3-CE467C14555D}" type="slidenum">
              <a:rPr lang="en-US" smtClean="0"/>
              <a:t>49</a:t>
            </a:fld>
            <a:endParaRPr lang="en-US" dirty="0"/>
          </a:p>
        </p:txBody>
      </p:sp>
    </p:spTree>
    <p:extLst>
      <p:ext uri="{BB962C8B-B14F-4D97-AF65-F5344CB8AC3E}">
        <p14:creationId xmlns:p14="http://schemas.microsoft.com/office/powerpoint/2010/main" val="59934293"/>
      </p:ext>
    </p:extLst>
  </p:cSld>
  <p:clrMapOvr>
    <a:masterClrMapping/>
  </p:clrMapOvr>
  <mc:AlternateContent xmlns:mc="http://schemas.openxmlformats.org/markup-compatibility/2006" xmlns:p14="http://schemas.microsoft.com/office/powerpoint/2010/main">
    <mc:Choice Requires="p14">
      <p:transition spd="slow" p14:dur="2000" advTm="43496"/>
    </mc:Choice>
    <mc:Fallback xmlns="">
      <p:transition spd="slow" advTm="4349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Regression Loss</a:t>
            </a:r>
            <a:endParaRPr lang="zh-CN" altLang="en-US" dirty="0"/>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E5D095EF-9930-D743-B713-87D8ED1D83C6}"/>
                  </a:ext>
                </a:extLst>
              </p:cNvPr>
              <p:cNvSpPr txBox="1"/>
              <p:nvPr/>
            </p:nvSpPr>
            <p:spPr>
              <a:xfrm>
                <a:off x="471488" y="2205983"/>
                <a:ext cx="2680561" cy="36933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sz="2400" i="1">
                              <a:latin typeface="Cambria Math" panose="02040503050406030204" pitchFamily="18" charset="0"/>
                            </a:rPr>
                          </m:ctrlPr>
                        </m:sSupPr>
                        <m:e>
                          <m:sSub>
                            <m:sSubPr>
                              <m:ctrlPr>
                                <a:rPr lang="en-US" sz="2400" i="1">
                                  <a:latin typeface="Cambria Math" panose="02040503050406030204" pitchFamily="18" charset="0"/>
                                </a:rPr>
                              </m:ctrlPr>
                            </m:sSubPr>
                            <m:e>
                              <m:r>
                                <a:rPr lang="en-US" sz="2400" i="1">
                                  <a:latin typeface="Cambria Math" charset="0"/>
                                </a:rPr>
                                <m:t>𝐿</m:t>
                              </m:r>
                            </m:e>
                            <m:sub>
                              <m:r>
                                <a:rPr lang="en-US" sz="2400" i="1">
                                  <a:latin typeface="Cambria Math" charset="0"/>
                                </a:rPr>
                                <m:t>2</m:t>
                              </m:r>
                            </m:sub>
                          </m:sSub>
                          <m:r>
                            <a:rPr lang="en-US" sz="2400" i="1">
                              <a:latin typeface="Cambria Math" charset="0"/>
                            </a:rPr>
                            <m:t>=|</m:t>
                          </m:r>
                          <m:r>
                            <a:rPr lang="en-US" sz="2400" i="1">
                              <a:latin typeface="Cambria Math" charset="0"/>
                            </a:rPr>
                            <m:t>𝑝</m:t>
                          </m:r>
                          <m:r>
                            <a:rPr lang="en-US" sz="2400" i="1">
                              <a:latin typeface="Cambria Math" charset="0"/>
                            </a:rPr>
                            <m:t>−</m:t>
                          </m:r>
                          <m:r>
                            <a:rPr lang="en-US" sz="2400" i="1">
                              <a:latin typeface="Cambria Math" charset="0"/>
                            </a:rPr>
                            <m:t>𝑦</m:t>
                          </m:r>
                          <m:r>
                            <a:rPr lang="en-US" sz="2400" i="1">
                              <a:latin typeface="Cambria Math" charset="0"/>
                            </a:rPr>
                            <m:t>|</m:t>
                          </m:r>
                        </m:e>
                        <m:sup>
                          <m:r>
                            <a:rPr lang="en-US" sz="2400" i="1">
                              <a:latin typeface="Cambria Math" charset="0"/>
                            </a:rPr>
                            <m:t>2</m:t>
                          </m:r>
                        </m:sup>
                      </m:sSup>
                      <m:r>
                        <a:rPr lang="en-US" sz="2400" i="1">
                          <a:latin typeface="Cambria Math" charset="0"/>
                        </a:rPr>
                        <m:t>=</m:t>
                      </m:r>
                      <m:sSup>
                        <m:sSupPr>
                          <m:ctrlPr>
                            <a:rPr lang="en-US" sz="2400" i="1">
                              <a:latin typeface="Cambria Math" panose="02040503050406030204" pitchFamily="18" charset="0"/>
                            </a:rPr>
                          </m:ctrlPr>
                        </m:sSupPr>
                        <m:e>
                          <m:r>
                            <a:rPr lang="en-US" sz="2400" i="1">
                              <a:latin typeface="Cambria Math" charset="0"/>
                            </a:rPr>
                            <m:t>𝑙</m:t>
                          </m:r>
                        </m:e>
                        <m:sup>
                          <m:r>
                            <a:rPr lang="en-US" sz="2400" i="1">
                              <a:latin typeface="Cambria Math" charset="0"/>
                            </a:rPr>
                            <m:t>2</m:t>
                          </m:r>
                        </m:sup>
                      </m:sSup>
                    </m:oMath>
                  </m:oMathPara>
                </a14:m>
                <a:endParaRPr lang="en-US" sz="2400" dirty="0"/>
              </a:p>
            </p:txBody>
          </p:sp>
        </mc:Choice>
        <mc:Fallback xmlns="">
          <p:sp>
            <p:nvSpPr>
              <p:cNvPr id="5" name="TextBox 4">
                <a:extLst>
                  <a:ext uri="{FF2B5EF4-FFF2-40B4-BE49-F238E27FC236}">
                    <a16:creationId xmlns:a16="http://schemas.microsoft.com/office/drawing/2014/main" id="{E5D095EF-9930-D743-B713-87D8ED1D83C6}"/>
                  </a:ext>
                </a:extLst>
              </p:cNvPr>
              <p:cNvSpPr txBox="1">
                <a:spLocks noRot="1" noChangeAspect="1" noMove="1" noResize="1" noEditPoints="1" noAdjustHandles="1" noChangeArrowheads="1" noChangeShapeType="1" noTextEdit="1"/>
              </p:cNvSpPr>
              <p:nvPr/>
            </p:nvSpPr>
            <p:spPr>
              <a:xfrm>
                <a:off x="471488" y="2205983"/>
                <a:ext cx="2680561" cy="369332"/>
              </a:xfrm>
              <a:prstGeom prst="rect">
                <a:avLst/>
              </a:prstGeom>
              <a:blipFill>
                <a:blip r:embed="rId2"/>
                <a:stretch>
                  <a:fillRect b="-35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E72BAA0E-3CF7-8343-84E3-621833B56336}"/>
                  </a:ext>
                </a:extLst>
              </p:cNvPr>
              <p:cNvSpPr txBox="1"/>
              <p:nvPr/>
            </p:nvSpPr>
            <p:spPr>
              <a:xfrm>
                <a:off x="618965" y="3056166"/>
                <a:ext cx="1837811"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rPr>
                          </m:ctrlPr>
                        </m:sSubPr>
                        <m:e>
                          <m:r>
                            <a:rPr lang="en-US" sz="2400" i="1">
                              <a:latin typeface="Cambria Math" charset="0"/>
                            </a:rPr>
                            <m:t>𝐿</m:t>
                          </m:r>
                        </m:e>
                        <m:sub>
                          <m:r>
                            <a:rPr lang="en-US" sz="2400" i="1">
                              <a:latin typeface="Cambria Math" panose="02040503050406030204" pitchFamily="18" charset="0"/>
                            </a:rPr>
                            <m:t>𝐹𝐿</m:t>
                          </m:r>
                        </m:sub>
                      </m:sSub>
                      <m:r>
                        <a:rPr lang="en-US" sz="2400" i="1">
                          <a:latin typeface="Cambria Math" charset="0"/>
                        </a:rPr>
                        <m:t>=</m:t>
                      </m:r>
                      <m:sSup>
                        <m:sSupPr>
                          <m:ctrlPr>
                            <a:rPr lang="is-IS" sz="2400" i="1">
                              <a:latin typeface="Cambria Math" panose="02040503050406030204" pitchFamily="18" charset="0"/>
                            </a:rPr>
                          </m:ctrlPr>
                        </m:sSupPr>
                        <m:e>
                          <m:r>
                            <a:rPr lang="en-US" sz="2400" i="1">
                              <a:latin typeface="Cambria Math" charset="0"/>
                            </a:rPr>
                            <m:t>𝑙</m:t>
                          </m:r>
                        </m:e>
                        <m:sup>
                          <m:r>
                            <a:rPr lang="is-IS" sz="2400" i="1">
                              <a:latin typeface="Cambria Math" charset="0"/>
                              <a:ea typeface="Cambria Math" charset="0"/>
                              <a:cs typeface="Cambria Math" charset="0"/>
                            </a:rPr>
                            <m:t>𝛾</m:t>
                          </m:r>
                        </m:sup>
                      </m:sSup>
                      <m:r>
                        <a:rPr lang="en-US" sz="2400" i="1">
                          <a:latin typeface="Cambria Math" panose="02040503050406030204" pitchFamily="18" charset="0"/>
                          <a:ea typeface="Cambria Math" charset="0"/>
                          <a:cs typeface="Cambria Math" charset="0"/>
                        </a:rPr>
                        <m:t>×</m:t>
                      </m:r>
                      <m:sSub>
                        <m:sSubPr>
                          <m:ctrlPr>
                            <a:rPr lang="en-US" sz="2400" i="1">
                              <a:latin typeface="Cambria Math" panose="02040503050406030204" pitchFamily="18" charset="0"/>
                            </a:rPr>
                          </m:ctrlPr>
                        </m:sSubPr>
                        <m:e>
                          <m:r>
                            <a:rPr lang="en-US" sz="2400" i="1">
                              <a:latin typeface="Cambria Math" charset="0"/>
                            </a:rPr>
                            <m:t>𝐿</m:t>
                          </m:r>
                        </m:e>
                        <m:sub>
                          <m:r>
                            <a:rPr lang="en-US" sz="2400" i="1">
                              <a:latin typeface="Cambria Math" charset="0"/>
                            </a:rPr>
                            <m:t>2</m:t>
                          </m:r>
                        </m:sub>
                      </m:sSub>
                    </m:oMath>
                  </m:oMathPara>
                </a14:m>
                <a:endParaRPr lang="en-US" sz="2400" dirty="0"/>
              </a:p>
            </p:txBody>
          </p:sp>
        </mc:Choice>
        <mc:Fallback xmlns="">
          <p:sp>
            <p:nvSpPr>
              <p:cNvPr id="6" name="TextBox 5">
                <a:extLst>
                  <a:ext uri="{FF2B5EF4-FFF2-40B4-BE49-F238E27FC236}">
                    <a16:creationId xmlns:a16="http://schemas.microsoft.com/office/drawing/2014/main" id="{E72BAA0E-3CF7-8343-84E3-621833B56336}"/>
                  </a:ext>
                </a:extLst>
              </p:cNvPr>
              <p:cNvSpPr txBox="1">
                <a:spLocks noRot="1" noChangeAspect="1" noMove="1" noResize="1" noEditPoints="1" noAdjustHandles="1" noChangeArrowheads="1" noChangeShapeType="1" noTextEdit="1"/>
              </p:cNvSpPr>
              <p:nvPr/>
            </p:nvSpPr>
            <p:spPr>
              <a:xfrm>
                <a:off x="618965" y="3056166"/>
                <a:ext cx="1837811" cy="369332"/>
              </a:xfrm>
              <a:prstGeom prst="rect">
                <a:avLst/>
              </a:prstGeom>
              <a:blipFill>
                <a:blip r:embed="rId3"/>
                <a:stretch>
                  <a:fillRect l="-3654" r="-1329" b="-13115"/>
                </a:stretch>
              </a:blipFill>
            </p:spPr>
            <p:txBody>
              <a:bodyPr/>
              <a:lstStyle/>
              <a:p>
                <a:r>
                  <a:rPr lang="zh-CN" altLang="en-US">
                    <a:noFill/>
                  </a:rPr>
                  <a:t> </a:t>
                </a:r>
              </a:p>
            </p:txBody>
          </p:sp>
        </mc:Fallback>
      </mc:AlternateContent>
      <p:sp>
        <p:nvSpPr>
          <p:cNvPr id="7" name="TextBox 6">
            <a:extLst>
              <a:ext uri="{FF2B5EF4-FFF2-40B4-BE49-F238E27FC236}">
                <a16:creationId xmlns:a16="http://schemas.microsoft.com/office/drawing/2014/main" id="{495619AE-8091-1E46-BA54-3882385E79CD}"/>
              </a:ext>
            </a:extLst>
          </p:cNvPr>
          <p:cNvSpPr txBox="1"/>
          <p:nvPr/>
        </p:nvSpPr>
        <p:spPr>
          <a:xfrm>
            <a:off x="3810009" y="2942115"/>
            <a:ext cx="5333992" cy="415498"/>
          </a:xfrm>
          <a:prstGeom prst="rect">
            <a:avLst/>
          </a:prstGeom>
          <a:noFill/>
        </p:spPr>
        <p:txBody>
          <a:bodyPr wrap="square" rtlCol="0">
            <a:spAutoFit/>
          </a:bodyPr>
          <a:lstStyle/>
          <a:p>
            <a:r>
              <a:rPr lang="en-US" sz="2100" dirty="0"/>
              <a:t>focal loss (ICCV 2017) in regression learning </a:t>
            </a:r>
          </a:p>
        </p:txBody>
      </p:sp>
      <p:sp>
        <p:nvSpPr>
          <p:cNvPr id="8" name="TextBox 7">
            <a:extLst>
              <a:ext uri="{FF2B5EF4-FFF2-40B4-BE49-F238E27FC236}">
                <a16:creationId xmlns:a16="http://schemas.microsoft.com/office/drawing/2014/main" id="{9C990BD5-C252-9247-972D-535FE8B53DE6}"/>
              </a:ext>
            </a:extLst>
          </p:cNvPr>
          <p:cNvSpPr txBox="1"/>
          <p:nvPr/>
        </p:nvSpPr>
        <p:spPr>
          <a:xfrm>
            <a:off x="3810008" y="2151306"/>
            <a:ext cx="4643510" cy="415498"/>
          </a:xfrm>
          <a:prstGeom prst="rect">
            <a:avLst/>
          </a:prstGeom>
          <a:noFill/>
        </p:spPr>
        <p:txBody>
          <a:bodyPr wrap="square" rtlCol="0">
            <a:spAutoFit/>
          </a:bodyPr>
          <a:lstStyle/>
          <a:p>
            <a:r>
              <a:rPr lang="en-US" sz="2100" i="1" dirty="0"/>
              <a:t>p</a:t>
            </a:r>
            <a:r>
              <a:rPr lang="en-US" sz="2100" dirty="0"/>
              <a:t>: regression out, </a:t>
            </a:r>
            <a:r>
              <a:rPr lang="en-US" sz="2100" i="1" dirty="0"/>
              <a:t>y</a:t>
            </a:r>
            <a:r>
              <a:rPr lang="en-US" sz="2100" dirty="0"/>
              <a:t>: ground truth label</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977EAFB-7467-C54B-B5C5-0CFAE2CF22E5}"/>
                  </a:ext>
                </a:extLst>
              </p:cNvPr>
              <p:cNvSpPr txBox="1"/>
              <p:nvPr/>
            </p:nvSpPr>
            <p:spPr>
              <a:xfrm>
                <a:off x="471487" y="4522178"/>
                <a:ext cx="2899394" cy="54566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700" i="1">
                          <a:latin typeface="Cambria Math" charset="0"/>
                        </a:rPr>
                        <m:t>𝐿𝑠</m:t>
                      </m:r>
                      <m:r>
                        <a:rPr lang="en-US" sz="2700" i="1">
                          <a:latin typeface="Cambria Math" charset="0"/>
                        </a:rPr>
                        <m:t>=</m:t>
                      </m:r>
                      <m:box>
                        <m:boxPr>
                          <m:ctrlPr>
                            <a:rPr lang="mr-IN" sz="2700" i="1">
                              <a:latin typeface="Cambria Math" panose="02040503050406030204" pitchFamily="18" charset="0"/>
                            </a:rPr>
                          </m:ctrlPr>
                        </m:boxPr>
                        <m:e>
                          <m:argPr>
                            <m:argSz m:val="-1"/>
                          </m:argPr>
                          <m:f>
                            <m:fPr>
                              <m:ctrlPr>
                                <a:rPr lang="mr-IN" sz="2700" i="1">
                                  <a:latin typeface="Cambria Math" panose="02040503050406030204" pitchFamily="18" charset="0"/>
                                </a:rPr>
                              </m:ctrlPr>
                            </m:fPr>
                            <m:num>
                              <m:sSub>
                                <m:sSubPr>
                                  <m:ctrlPr>
                                    <a:rPr lang="en-US" sz="2700" i="1">
                                      <a:latin typeface="Cambria Math" panose="02040503050406030204" pitchFamily="18" charset="0"/>
                                    </a:rPr>
                                  </m:ctrlPr>
                                </m:sSubPr>
                                <m:e>
                                  <m:r>
                                    <a:rPr lang="en-US" sz="2700" i="1">
                                      <a:latin typeface="Cambria Math" charset="0"/>
                                    </a:rPr>
                                    <m:t>𝐿</m:t>
                                  </m:r>
                                </m:e>
                                <m:sub>
                                  <m:r>
                                    <a:rPr lang="en-US" sz="2700" i="1">
                                      <a:latin typeface="Cambria Math" charset="0"/>
                                    </a:rPr>
                                    <m:t>2</m:t>
                                  </m:r>
                                </m:sub>
                              </m:sSub>
                            </m:num>
                            <m:den>
                              <m:r>
                                <a:rPr lang="en-US" sz="2700" i="1">
                                  <a:latin typeface="Cambria Math" charset="0"/>
                                </a:rPr>
                                <m:t>1+</m:t>
                              </m:r>
                              <m:r>
                                <a:rPr lang="en-US" sz="2700" i="1">
                                  <a:latin typeface="Cambria Math" charset="0"/>
                                </a:rPr>
                                <m:t>𝑒𝑥𝑝</m:t>
                              </m:r>
                              <m:r>
                                <a:rPr lang="en-US" sz="2700" i="1">
                                  <a:latin typeface="Cambria Math" charset="0"/>
                                </a:rPr>
                                <m:t>(</m:t>
                              </m:r>
                              <m:r>
                                <a:rPr lang="en-US" sz="2700" i="1">
                                  <a:latin typeface="Cambria Math" charset="0"/>
                                </a:rPr>
                                <m:t>𝑎</m:t>
                              </m:r>
                              <m:r>
                                <a:rPr lang="en-US" sz="2700" i="1">
                                  <a:latin typeface="Cambria Math" charset="0"/>
                                </a:rPr>
                                <m:t>∗</m:t>
                              </m:r>
                              <m:r>
                                <a:rPr lang="en-US" sz="2700" i="1">
                                  <a:latin typeface="Cambria Math" charset="0"/>
                                </a:rPr>
                                <m:t>𝑙</m:t>
                              </m:r>
                              <m:r>
                                <a:rPr lang="en-US" sz="2700" i="1">
                                  <a:latin typeface="Cambria Math" charset="0"/>
                                </a:rPr>
                                <m:t>−</m:t>
                              </m:r>
                              <m:r>
                                <a:rPr lang="en-US" sz="2700" i="1">
                                  <a:latin typeface="Cambria Math" charset="0"/>
                                </a:rPr>
                                <m:t>𝑏</m:t>
                              </m:r>
                              <m:r>
                                <a:rPr lang="en-US" sz="2700" i="1">
                                  <a:latin typeface="Cambria Math" charset="0"/>
                                </a:rPr>
                                <m:t>)</m:t>
                              </m:r>
                            </m:den>
                          </m:f>
                        </m:e>
                      </m:box>
                    </m:oMath>
                  </m:oMathPara>
                </a14:m>
                <a:endParaRPr lang="en-US" sz="2700" dirty="0"/>
              </a:p>
            </p:txBody>
          </p:sp>
        </mc:Choice>
        <mc:Fallback xmlns="">
          <p:sp>
            <p:nvSpPr>
              <p:cNvPr id="9" name="TextBox 8">
                <a:extLst>
                  <a:ext uri="{FF2B5EF4-FFF2-40B4-BE49-F238E27FC236}">
                    <a16:creationId xmlns:a16="http://schemas.microsoft.com/office/drawing/2014/main" id="{F977EAFB-7467-C54B-B5C5-0CFAE2CF22E5}"/>
                  </a:ext>
                </a:extLst>
              </p:cNvPr>
              <p:cNvSpPr txBox="1">
                <a:spLocks noRot="1" noChangeAspect="1" noMove="1" noResize="1" noEditPoints="1" noAdjustHandles="1" noChangeArrowheads="1" noChangeShapeType="1" noTextEdit="1"/>
              </p:cNvSpPr>
              <p:nvPr/>
            </p:nvSpPr>
            <p:spPr>
              <a:xfrm>
                <a:off x="471487" y="4522178"/>
                <a:ext cx="2899394" cy="545662"/>
              </a:xfrm>
              <a:prstGeom prst="rect">
                <a:avLst/>
              </a:prstGeom>
              <a:blipFill>
                <a:blip r:embed="rId4"/>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0" name="Rectangle 9">
                <a:extLst>
                  <a:ext uri="{FF2B5EF4-FFF2-40B4-BE49-F238E27FC236}">
                    <a16:creationId xmlns:a16="http://schemas.microsoft.com/office/drawing/2014/main" id="{51FB0EFD-D6A4-3C42-8B56-AEDD06E60E5A}"/>
                  </a:ext>
                </a:extLst>
              </p:cNvPr>
              <p:cNvSpPr/>
              <p:nvPr/>
            </p:nvSpPr>
            <p:spPr>
              <a:xfrm>
                <a:off x="3810008" y="3730194"/>
                <a:ext cx="1660647" cy="415498"/>
              </a:xfrm>
              <a:prstGeom prst="rect">
                <a:avLst/>
              </a:prstGeom>
            </p:spPr>
            <p:txBody>
              <a:bodyPr wrap="none">
                <a:spAutoFit/>
              </a:bodyPr>
              <a:lstStyle/>
              <a:p>
                <a14:m>
                  <m:oMath xmlns:m="http://schemas.openxmlformats.org/officeDocument/2006/math">
                    <m:r>
                      <a:rPr lang="en-US" sz="2100" i="1">
                        <a:latin typeface="Cambria Math" charset="0"/>
                      </a:rPr>
                      <m:t>𝑤h𝑒𝑛</m:t>
                    </m:r>
                    <m:r>
                      <a:rPr lang="en-US" sz="2100" i="1">
                        <a:latin typeface="Cambria Math" charset="0"/>
                      </a:rPr>
                      <m:t> </m:t>
                    </m:r>
                    <m:r>
                      <a:rPr lang="en-US" sz="2100" i="1">
                        <a:latin typeface="Cambria Math" charset="0"/>
                        <a:ea typeface="Cambria Math" charset="0"/>
                        <a:cs typeface="Cambria Math" charset="0"/>
                      </a:rPr>
                      <m:t>𝛾</m:t>
                    </m:r>
                    <m:r>
                      <a:rPr lang="en-US" sz="2100" i="1">
                        <a:latin typeface="Cambria Math" charset="0"/>
                        <a:ea typeface="Cambria Math" charset="0"/>
                        <a:cs typeface="Cambria Math" charset="0"/>
                      </a:rPr>
                      <m:t>=1</m:t>
                    </m:r>
                  </m:oMath>
                </a14:m>
                <a:r>
                  <a:rPr lang="en-US" sz="2100" dirty="0"/>
                  <a:t>, </a:t>
                </a:r>
              </a:p>
            </p:txBody>
          </p:sp>
        </mc:Choice>
        <mc:Fallback xmlns="">
          <p:sp>
            <p:nvSpPr>
              <p:cNvPr id="10" name="Rectangle 9">
                <a:extLst>
                  <a:ext uri="{FF2B5EF4-FFF2-40B4-BE49-F238E27FC236}">
                    <a16:creationId xmlns:a16="http://schemas.microsoft.com/office/drawing/2014/main" id="{51FB0EFD-D6A4-3C42-8B56-AEDD06E60E5A}"/>
                  </a:ext>
                </a:extLst>
              </p:cNvPr>
              <p:cNvSpPr>
                <a:spLocks noRot="1" noChangeAspect="1" noMove="1" noResize="1" noEditPoints="1" noAdjustHandles="1" noChangeArrowheads="1" noChangeShapeType="1" noTextEdit="1"/>
              </p:cNvSpPr>
              <p:nvPr/>
            </p:nvSpPr>
            <p:spPr>
              <a:xfrm>
                <a:off x="3810008" y="3730194"/>
                <a:ext cx="1660647" cy="415498"/>
              </a:xfrm>
              <a:prstGeom prst="rect">
                <a:avLst/>
              </a:prstGeom>
              <a:blipFill>
                <a:blip r:embed="rId5"/>
                <a:stretch>
                  <a:fillRect l="-368" t="-8824" r="-3676" b="-27941"/>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4F009651-42AB-EF4B-A844-38C972949AF5}"/>
                  </a:ext>
                </a:extLst>
              </p:cNvPr>
              <p:cNvSpPr txBox="1"/>
              <p:nvPr/>
            </p:nvSpPr>
            <p:spPr>
              <a:xfrm>
                <a:off x="582559" y="3741736"/>
                <a:ext cx="3042564"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rPr>
                          </m:ctrlPr>
                        </m:sSubPr>
                        <m:e>
                          <m:r>
                            <a:rPr lang="en-US" sz="2400" i="1">
                              <a:latin typeface="Cambria Math" charset="0"/>
                            </a:rPr>
                            <m:t>𝐿</m:t>
                          </m:r>
                        </m:e>
                        <m:sub>
                          <m:r>
                            <a:rPr lang="en-US" sz="2400" i="1">
                              <a:latin typeface="Cambria Math" panose="02040503050406030204" pitchFamily="18" charset="0"/>
                            </a:rPr>
                            <m:t>𝐹𝐿</m:t>
                          </m:r>
                        </m:sub>
                      </m:sSub>
                      <m:r>
                        <a:rPr lang="en-US" sz="2400" i="1">
                          <a:latin typeface="Cambria Math"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𝐿</m:t>
                          </m:r>
                        </m:e>
                        <m:sub>
                          <m:r>
                            <a:rPr lang="en-US" sz="2400" i="1">
                              <a:latin typeface="Cambria Math" panose="02040503050406030204" pitchFamily="18" charset="0"/>
                            </a:rPr>
                            <m:t>3</m:t>
                          </m:r>
                        </m:sub>
                      </m:sSub>
                      <m:r>
                        <a:rPr lang="en-US" sz="2400" i="1">
                          <a:latin typeface="Cambria Math" panose="02040503050406030204" pitchFamily="18" charset="0"/>
                        </a:rPr>
                        <m:t>=</m:t>
                      </m:r>
                      <m:r>
                        <a:rPr lang="en-US" sz="2400" i="1">
                          <a:latin typeface="Cambria Math" panose="02040503050406030204" pitchFamily="18" charset="0"/>
                        </a:rPr>
                        <m:t>𝑙</m:t>
                      </m:r>
                      <m:r>
                        <a:rPr lang="en-US" sz="2400" i="1">
                          <a:latin typeface="Cambria Math" panose="02040503050406030204" pitchFamily="18" charset="0"/>
                          <a:ea typeface="Cambria Math" charset="0"/>
                          <a:cs typeface="Cambria Math" charset="0"/>
                        </a:rPr>
                        <m:t>×</m:t>
                      </m:r>
                      <m:sSub>
                        <m:sSubPr>
                          <m:ctrlPr>
                            <a:rPr lang="en-US" sz="2400" i="1">
                              <a:latin typeface="Cambria Math" panose="02040503050406030204" pitchFamily="18" charset="0"/>
                            </a:rPr>
                          </m:ctrlPr>
                        </m:sSubPr>
                        <m:e>
                          <m:r>
                            <a:rPr lang="en-US" sz="2400" i="1">
                              <a:latin typeface="Cambria Math" charset="0"/>
                            </a:rPr>
                            <m:t>𝐿</m:t>
                          </m:r>
                        </m:e>
                        <m:sub>
                          <m:r>
                            <a:rPr lang="en-US" sz="2400" i="1">
                              <a:latin typeface="Cambria Math" charset="0"/>
                            </a:rPr>
                            <m:t>2</m:t>
                          </m:r>
                        </m:sub>
                      </m:sSub>
                      <m:r>
                        <a:rPr lang="en-US" sz="2400" i="1">
                          <a:latin typeface="Cambria Math" panose="02040503050406030204" pitchFamily="18" charset="0"/>
                        </a:rPr>
                        <m:t>=</m:t>
                      </m:r>
                      <m:sSup>
                        <m:sSupPr>
                          <m:ctrlPr>
                            <a:rPr lang="en-US" sz="2400" i="1">
                              <a:latin typeface="Cambria Math" panose="02040503050406030204" pitchFamily="18" charset="0"/>
                            </a:rPr>
                          </m:ctrlPr>
                        </m:sSupPr>
                        <m:e>
                          <m:r>
                            <a:rPr lang="en-US" sz="2400" i="1">
                              <a:latin typeface="Cambria Math" panose="02040503050406030204" pitchFamily="18" charset="0"/>
                            </a:rPr>
                            <m:t>𝑙</m:t>
                          </m:r>
                        </m:e>
                        <m:sup>
                          <m:r>
                            <a:rPr lang="en-US" sz="2400" i="1">
                              <a:latin typeface="Cambria Math" panose="02040503050406030204" pitchFamily="18" charset="0"/>
                            </a:rPr>
                            <m:t>3</m:t>
                          </m:r>
                        </m:sup>
                      </m:sSup>
                    </m:oMath>
                  </m:oMathPara>
                </a14:m>
                <a:endParaRPr lang="en-US" sz="2400" dirty="0"/>
              </a:p>
            </p:txBody>
          </p:sp>
        </mc:Choice>
        <mc:Fallback xmlns="">
          <p:sp>
            <p:nvSpPr>
              <p:cNvPr id="12" name="TextBox 11">
                <a:extLst>
                  <a:ext uri="{FF2B5EF4-FFF2-40B4-BE49-F238E27FC236}">
                    <a16:creationId xmlns:a16="http://schemas.microsoft.com/office/drawing/2014/main" id="{4F009651-42AB-EF4B-A844-38C972949AF5}"/>
                  </a:ext>
                </a:extLst>
              </p:cNvPr>
              <p:cNvSpPr txBox="1">
                <a:spLocks noRot="1" noChangeAspect="1" noMove="1" noResize="1" noEditPoints="1" noAdjustHandles="1" noChangeArrowheads="1" noChangeShapeType="1" noTextEdit="1"/>
              </p:cNvSpPr>
              <p:nvPr/>
            </p:nvSpPr>
            <p:spPr>
              <a:xfrm>
                <a:off x="582559" y="3741736"/>
                <a:ext cx="3042564" cy="369332"/>
              </a:xfrm>
              <a:prstGeom prst="rect">
                <a:avLst/>
              </a:prstGeom>
              <a:blipFill>
                <a:blip r:embed="rId6"/>
                <a:stretch>
                  <a:fillRect l="-2004" r="-401" b="-15000"/>
                </a:stretch>
              </a:blipFill>
            </p:spPr>
            <p:txBody>
              <a:bodyPr/>
              <a:lstStyle/>
              <a:p>
                <a:r>
                  <a:rPr lang="zh-CN" altLang="en-US">
                    <a:noFill/>
                  </a:rPr>
                  <a:t> </a:t>
                </a:r>
              </a:p>
            </p:txBody>
          </p:sp>
        </mc:Fallback>
      </mc:AlternateContent>
      <p:sp>
        <p:nvSpPr>
          <p:cNvPr id="13" name="TextBox 12">
            <a:extLst>
              <a:ext uri="{FF2B5EF4-FFF2-40B4-BE49-F238E27FC236}">
                <a16:creationId xmlns:a16="http://schemas.microsoft.com/office/drawing/2014/main" id="{9B11D671-4E00-0043-AA7D-CE931C1C970A}"/>
              </a:ext>
            </a:extLst>
          </p:cNvPr>
          <p:cNvSpPr txBox="1"/>
          <p:nvPr/>
        </p:nvSpPr>
        <p:spPr>
          <a:xfrm>
            <a:off x="3810008" y="4598641"/>
            <a:ext cx="5333992" cy="415498"/>
          </a:xfrm>
          <a:prstGeom prst="rect">
            <a:avLst/>
          </a:prstGeom>
          <a:noFill/>
        </p:spPr>
        <p:txBody>
          <a:bodyPr wrap="square" rtlCol="0">
            <a:spAutoFit/>
          </a:bodyPr>
          <a:lstStyle/>
          <a:p>
            <a:r>
              <a:rPr lang="en-US" sz="2100" dirty="0"/>
              <a:t>we use the Sigmoid function as the modulator </a:t>
            </a:r>
          </a:p>
        </p:txBody>
      </p:sp>
      <p:sp>
        <p:nvSpPr>
          <p:cNvPr id="3" name="日期占位符 2">
            <a:extLst>
              <a:ext uri="{FF2B5EF4-FFF2-40B4-BE49-F238E27FC236}">
                <a16:creationId xmlns:a16="http://schemas.microsoft.com/office/drawing/2014/main" id="{62EDD54C-6A8E-4364-AFF2-67E204207905}"/>
              </a:ext>
            </a:extLst>
          </p:cNvPr>
          <p:cNvSpPr>
            <a:spLocks noGrp="1"/>
          </p:cNvSpPr>
          <p:nvPr>
            <p:ph type="dt" sz="half" idx="10"/>
          </p:nvPr>
        </p:nvSpPr>
        <p:spPr/>
        <p:txBody>
          <a:bodyPr/>
          <a:lstStyle/>
          <a:p>
            <a:fld id="{F056969F-9D19-E74D-BEF1-9ACD08A7B983}" type="datetime1">
              <a:rPr lang="en-AU" altLang="zh-CN" smtClean="0"/>
              <a:t>15/04/2019</a:t>
            </a:fld>
            <a:endParaRPr lang="en-US" dirty="0"/>
          </a:p>
        </p:txBody>
      </p:sp>
      <p:sp>
        <p:nvSpPr>
          <p:cNvPr id="4" name="页脚占位符 3">
            <a:extLst>
              <a:ext uri="{FF2B5EF4-FFF2-40B4-BE49-F238E27FC236}">
                <a16:creationId xmlns:a16="http://schemas.microsoft.com/office/drawing/2014/main" id="{0E1C91DC-D951-472C-AC38-A13A745C2F87}"/>
              </a:ext>
            </a:extLst>
          </p:cNvPr>
          <p:cNvSpPr>
            <a:spLocks noGrp="1"/>
          </p:cNvSpPr>
          <p:nvPr>
            <p:ph type="ftr" sz="quarter" idx="11"/>
          </p:nvPr>
        </p:nvSpPr>
        <p:spPr/>
        <p:txBody>
          <a:bodyPr/>
          <a:lstStyle/>
          <a:p>
            <a:r>
              <a:rPr lang="zh-CN" altLang="en-US"/>
              <a:t>上海交通大学人工智能研究院</a:t>
            </a:r>
            <a:endParaRPr lang="en-US" dirty="0"/>
          </a:p>
        </p:txBody>
      </p:sp>
      <p:sp>
        <p:nvSpPr>
          <p:cNvPr id="11" name="灯片编号占位符 10">
            <a:extLst>
              <a:ext uri="{FF2B5EF4-FFF2-40B4-BE49-F238E27FC236}">
                <a16:creationId xmlns:a16="http://schemas.microsoft.com/office/drawing/2014/main" id="{740C3F8D-1F23-4FBC-AEC7-A02653D03DED}"/>
              </a:ext>
            </a:extLst>
          </p:cNvPr>
          <p:cNvSpPr>
            <a:spLocks noGrp="1"/>
          </p:cNvSpPr>
          <p:nvPr>
            <p:ph type="sldNum" sz="quarter" idx="12"/>
          </p:nvPr>
        </p:nvSpPr>
        <p:spPr/>
        <p:txBody>
          <a:bodyPr/>
          <a:lstStyle/>
          <a:p>
            <a:fld id="{B75D218E-6EF2-4582-B6A3-CE467C14555D}" type="slidenum">
              <a:rPr lang="en-US" smtClean="0"/>
              <a:t>50</a:t>
            </a:fld>
            <a:endParaRPr lang="en-US" dirty="0"/>
          </a:p>
        </p:txBody>
      </p:sp>
    </p:spTree>
    <p:extLst>
      <p:ext uri="{BB962C8B-B14F-4D97-AF65-F5344CB8AC3E}">
        <p14:creationId xmlns:p14="http://schemas.microsoft.com/office/powerpoint/2010/main" val="3169123168"/>
      </p:ext>
    </p:extLst>
  </p:cSld>
  <p:clrMapOvr>
    <a:masterClrMapping/>
  </p:clrMapOvr>
  <mc:AlternateContent xmlns:mc="http://schemas.openxmlformats.org/markup-compatibility/2006" xmlns:p14="http://schemas.microsoft.com/office/powerpoint/2010/main">
    <mc:Choice Requires="p14">
      <p:transition spd="slow" p14:dur="2000" advTm="3112"/>
    </mc:Choice>
    <mc:Fallback xmlns="">
      <p:transition spd="slow" advTm="3112"/>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9742" y="229451"/>
            <a:ext cx="7598569" cy="849433"/>
          </a:xfrm>
        </p:spPr>
        <p:txBody>
          <a:bodyPr/>
          <a:lstStyle/>
          <a:p>
            <a:r>
              <a:rPr lang="en-US" altLang="zh-CN" dirty="0"/>
              <a:t>Our Observations</a:t>
            </a:r>
            <a:endParaRPr lang="zh-CN" altLang="en-US" dirty="0"/>
          </a:p>
        </p:txBody>
      </p:sp>
      <p:sp>
        <p:nvSpPr>
          <p:cNvPr id="9" name="TextBox 8"/>
          <p:cNvSpPr txBox="1"/>
          <p:nvPr/>
        </p:nvSpPr>
        <p:spPr>
          <a:xfrm>
            <a:off x="643042" y="5009503"/>
            <a:ext cx="8177108" cy="1323439"/>
          </a:xfrm>
          <a:prstGeom prst="rect">
            <a:avLst/>
          </a:prstGeom>
          <a:noFill/>
        </p:spPr>
        <p:txBody>
          <a:bodyPr wrap="square" rtlCol="0">
            <a:spAutoFit/>
          </a:bodyPr>
          <a:lstStyle/>
          <a:p>
            <a:r>
              <a:rPr lang="en-US" altLang="zh-CN" sz="2000" dirty="0">
                <a:latin typeface="微软雅黑" panose="020B0503020204020204" pitchFamily="34" charset="-122"/>
                <a:ea typeface="微软雅黑" panose="020B0503020204020204" pitchFamily="34" charset="-122"/>
              </a:rPr>
              <a:t>Our shrinkage loss penalizes the importance of the easy samples only, whereas the focal loss (L3) penalizes the importance of  both easy and hard samples.   </a:t>
            </a:r>
          </a:p>
          <a:p>
            <a:endParaRPr lang="zh-CN" altLang="en-US" sz="2000" dirty="0">
              <a:latin typeface="微软雅黑" panose="020B0503020204020204" pitchFamily="34" charset="-122"/>
              <a:ea typeface="微软雅黑" panose="020B0503020204020204" pitchFamily="34" charset="-122"/>
            </a:endParaRPr>
          </a:p>
        </p:txBody>
      </p:sp>
      <p:pic>
        <p:nvPicPr>
          <p:cNvPr id="4" name="Picture 3">
            <a:extLst>
              <a:ext uri="{FF2B5EF4-FFF2-40B4-BE49-F238E27FC236}">
                <a16:creationId xmlns:a16="http://schemas.microsoft.com/office/drawing/2014/main" id="{8DA20012-8156-0043-A88C-029F182B7AC7}"/>
              </a:ext>
            </a:extLst>
          </p:cNvPr>
          <p:cNvPicPr>
            <a:picLocks noChangeAspect="1"/>
          </p:cNvPicPr>
          <p:nvPr/>
        </p:nvPicPr>
        <p:blipFill>
          <a:blip r:embed="rId2"/>
          <a:stretch>
            <a:fillRect/>
          </a:stretch>
        </p:blipFill>
        <p:spPr>
          <a:xfrm>
            <a:off x="643042" y="1699472"/>
            <a:ext cx="3622867" cy="2918288"/>
          </a:xfrm>
          <a:prstGeom prst="rect">
            <a:avLst/>
          </a:prstGeom>
        </p:spPr>
      </p:pic>
      <p:pic>
        <p:nvPicPr>
          <p:cNvPr id="6" name="Picture 5">
            <a:extLst>
              <a:ext uri="{FF2B5EF4-FFF2-40B4-BE49-F238E27FC236}">
                <a16:creationId xmlns:a16="http://schemas.microsoft.com/office/drawing/2014/main" id="{E6FD80C4-B0BC-DF4F-9239-92DBED673C59}"/>
              </a:ext>
            </a:extLst>
          </p:cNvPr>
          <p:cNvPicPr>
            <a:picLocks noChangeAspect="1"/>
          </p:cNvPicPr>
          <p:nvPr/>
        </p:nvPicPr>
        <p:blipFill>
          <a:blip r:embed="rId3"/>
          <a:stretch>
            <a:fillRect/>
          </a:stretch>
        </p:blipFill>
        <p:spPr>
          <a:xfrm>
            <a:off x="4575676" y="1720623"/>
            <a:ext cx="3660539" cy="2897137"/>
          </a:xfrm>
          <a:prstGeom prst="rect">
            <a:avLst/>
          </a:prstGeom>
        </p:spPr>
      </p:pic>
      <p:sp>
        <p:nvSpPr>
          <p:cNvPr id="3" name="日期占位符 2">
            <a:extLst>
              <a:ext uri="{FF2B5EF4-FFF2-40B4-BE49-F238E27FC236}">
                <a16:creationId xmlns:a16="http://schemas.microsoft.com/office/drawing/2014/main" id="{4DA6A0F7-59EB-4CA9-AB46-4771584E4E17}"/>
              </a:ext>
            </a:extLst>
          </p:cNvPr>
          <p:cNvSpPr>
            <a:spLocks noGrp="1"/>
          </p:cNvSpPr>
          <p:nvPr>
            <p:ph type="dt" sz="half" idx="10"/>
          </p:nvPr>
        </p:nvSpPr>
        <p:spPr/>
        <p:txBody>
          <a:bodyPr/>
          <a:lstStyle/>
          <a:p>
            <a:fld id="{337877A2-4334-C741-9B4A-70E8510E800B}" type="datetime1">
              <a:rPr lang="en-AU" altLang="zh-CN" smtClean="0"/>
              <a:t>15/04/2019</a:t>
            </a:fld>
            <a:endParaRPr lang="en-US" dirty="0"/>
          </a:p>
        </p:txBody>
      </p:sp>
      <p:sp>
        <p:nvSpPr>
          <p:cNvPr id="5" name="页脚占位符 4">
            <a:extLst>
              <a:ext uri="{FF2B5EF4-FFF2-40B4-BE49-F238E27FC236}">
                <a16:creationId xmlns:a16="http://schemas.microsoft.com/office/drawing/2014/main" id="{9BB46635-A7B5-4675-B116-809239C47098}"/>
              </a:ext>
            </a:extLst>
          </p:cNvPr>
          <p:cNvSpPr>
            <a:spLocks noGrp="1"/>
          </p:cNvSpPr>
          <p:nvPr>
            <p:ph type="ftr" sz="quarter" idx="11"/>
          </p:nvPr>
        </p:nvSpPr>
        <p:spPr/>
        <p:txBody>
          <a:bodyPr/>
          <a:lstStyle/>
          <a:p>
            <a:r>
              <a:rPr lang="zh-CN" altLang="en-US"/>
              <a:t>上海交通大学人工智能研究院</a:t>
            </a:r>
            <a:endParaRPr lang="en-US" dirty="0"/>
          </a:p>
        </p:txBody>
      </p:sp>
      <p:sp>
        <p:nvSpPr>
          <p:cNvPr id="7" name="灯片编号占位符 6">
            <a:extLst>
              <a:ext uri="{FF2B5EF4-FFF2-40B4-BE49-F238E27FC236}">
                <a16:creationId xmlns:a16="http://schemas.microsoft.com/office/drawing/2014/main" id="{9421BBA0-5F97-4EBC-AE3B-59019868F9B9}"/>
              </a:ext>
            </a:extLst>
          </p:cNvPr>
          <p:cNvSpPr>
            <a:spLocks noGrp="1"/>
          </p:cNvSpPr>
          <p:nvPr>
            <p:ph type="sldNum" sz="quarter" idx="12"/>
          </p:nvPr>
        </p:nvSpPr>
        <p:spPr/>
        <p:txBody>
          <a:bodyPr/>
          <a:lstStyle/>
          <a:p>
            <a:fld id="{B75D218E-6EF2-4582-B6A3-CE467C14555D}" type="slidenum">
              <a:rPr lang="en-US" smtClean="0"/>
              <a:t>51</a:t>
            </a:fld>
            <a:endParaRPr lang="en-US" dirty="0"/>
          </a:p>
        </p:txBody>
      </p:sp>
    </p:spTree>
    <p:extLst>
      <p:ext uri="{BB962C8B-B14F-4D97-AF65-F5344CB8AC3E}">
        <p14:creationId xmlns:p14="http://schemas.microsoft.com/office/powerpoint/2010/main" val="4060268820"/>
      </p:ext>
    </p:extLst>
  </p:cSld>
  <p:clrMapOvr>
    <a:masterClrMapping/>
  </p:clrMapOvr>
  <mc:AlternateContent xmlns:mc="http://schemas.openxmlformats.org/markup-compatibility/2006" xmlns:p14="http://schemas.microsoft.com/office/powerpoint/2010/main">
    <mc:Choice Requires="p14">
      <p:transition spd="slow" p14:dur="2000" advTm="100572"/>
    </mc:Choice>
    <mc:Fallback xmlns="">
      <p:transition spd="slow" advTm="100572"/>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zh-CN" dirty="0"/>
              <a:t>Shrinkage Loss in Regression Learning</a:t>
            </a:r>
            <a:endParaRPr lang="zh-CN" altLang="en-US" dirty="0"/>
          </a:p>
        </p:txBody>
      </p:sp>
      <p:sp>
        <p:nvSpPr>
          <p:cNvPr id="5" name="下箭头 4"/>
          <p:cNvSpPr/>
          <p:nvPr/>
        </p:nvSpPr>
        <p:spPr>
          <a:xfrm>
            <a:off x="3312762" y="3046495"/>
            <a:ext cx="348712" cy="905516"/>
          </a:xfrm>
          <a:prstGeom prst="down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8" name="TextBox 7"/>
          <p:cNvSpPr txBox="1"/>
          <p:nvPr/>
        </p:nvSpPr>
        <p:spPr>
          <a:xfrm>
            <a:off x="3951756" y="3239695"/>
            <a:ext cx="2604028" cy="415498"/>
          </a:xfrm>
          <a:prstGeom prst="rect">
            <a:avLst/>
          </a:prstGeom>
          <a:noFill/>
        </p:spPr>
        <p:txBody>
          <a:bodyPr wrap="square" rtlCol="0">
            <a:spAutoFit/>
          </a:bodyPr>
          <a:lstStyle/>
          <a:p>
            <a:r>
              <a:rPr lang="en-US" altLang="zh-CN" sz="2100" dirty="0"/>
              <a:t>Cost sensitive strategy</a:t>
            </a:r>
            <a:endParaRPr lang="zh-CN" altLang="en-US" sz="2100" dirty="0"/>
          </a:p>
        </p:txBody>
      </p: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99B1E2A6-E799-C64B-8426-60DD039F1F07}"/>
                  </a:ext>
                </a:extLst>
              </p:cNvPr>
              <p:cNvSpPr txBox="1"/>
              <p:nvPr/>
            </p:nvSpPr>
            <p:spPr>
              <a:xfrm>
                <a:off x="1688710" y="2132317"/>
                <a:ext cx="2899394" cy="60632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3000" i="1">
                          <a:latin typeface="Cambria Math" charset="0"/>
                        </a:rPr>
                        <m:t>𝐿𝑠</m:t>
                      </m:r>
                      <m:r>
                        <a:rPr lang="en-US" sz="3000" i="1">
                          <a:latin typeface="Cambria Math" charset="0"/>
                        </a:rPr>
                        <m:t>=</m:t>
                      </m:r>
                      <m:box>
                        <m:boxPr>
                          <m:ctrlPr>
                            <a:rPr lang="mr-IN" sz="3000" i="1">
                              <a:latin typeface="Cambria Math" panose="02040503050406030204" pitchFamily="18" charset="0"/>
                            </a:rPr>
                          </m:ctrlPr>
                        </m:boxPr>
                        <m:e>
                          <m:argPr>
                            <m:argSz m:val="-1"/>
                          </m:argPr>
                          <m:f>
                            <m:fPr>
                              <m:ctrlPr>
                                <a:rPr lang="mr-IN" sz="3000" i="1">
                                  <a:latin typeface="Cambria Math" panose="02040503050406030204" pitchFamily="18" charset="0"/>
                                </a:rPr>
                              </m:ctrlPr>
                            </m:fPr>
                            <m:num>
                              <m:sSub>
                                <m:sSubPr>
                                  <m:ctrlPr>
                                    <a:rPr lang="en-US" sz="3000" i="1">
                                      <a:latin typeface="Cambria Math" panose="02040503050406030204" pitchFamily="18" charset="0"/>
                                    </a:rPr>
                                  </m:ctrlPr>
                                </m:sSubPr>
                                <m:e>
                                  <m:r>
                                    <a:rPr lang="en-US" sz="3000" i="1">
                                      <a:latin typeface="Cambria Math" charset="0"/>
                                    </a:rPr>
                                    <m:t>𝐿</m:t>
                                  </m:r>
                                </m:e>
                                <m:sub>
                                  <m:r>
                                    <a:rPr lang="en-US" sz="3000" i="1">
                                      <a:latin typeface="Cambria Math" charset="0"/>
                                    </a:rPr>
                                    <m:t>2</m:t>
                                  </m:r>
                                </m:sub>
                              </m:sSub>
                            </m:num>
                            <m:den>
                              <m:r>
                                <a:rPr lang="en-US" sz="3000" i="1">
                                  <a:latin typeface="Cambria Math" charset="0"/>
                                </a:rPr>
                                <m:t>1+</m:t>
                              </m:r>
                              <m:r>
                                <a:rPr lang="en-US" sz="3000" i="1">
                                  <a:latin typeface="Cambria Math" charset="0"/>
                                </a:rPr>
                                <m:t>𝑒𝑥𝑝</m:t>
                              </m:r>
                              <m:r>
                                <a:rPr lang="en-US" sz="3000" i="1">
                                  <a:latin typeface="Cambria Math" charset="0"/>
                                </a:rPr>
                                <m:t>(</m:t>
                              </m:r>
                              <m:r>
                                <a:rPr lang="en-US" sz="3000" i="1">
                                  <a:latin typeface="Cambria Math" charset="0"/>
                                </a:rPr>
                                <m:t>𝑎</m:t>
                              </m:r>
                              <m:r>
                                <a:rPr lang="en-US" sz="3000" i="1">
                                  <a:latin typeface="Cambria Math" charset="0"/>
                                </a:rPr>
                                <m:t>∗</m:t>
                              </m:r>
                              <m:r>
                                <a:rPr lang="en-US" sz="3000" i="1">
                                  <a:latin typeface="Cambria Math" charset="0"/>
                                </a:rPr>
                                <m:t>𝑙</m:t>
                              </m:r>
                              <m:r>
                                <a:rPr lang="en-US" sz="3000" i="1">
                                  <a:latin typeface="Cambria Math" charset="0"/>
                                </a:rPr>
                                <m:t>−</m:t>
                              </m:r>
                              <m:r>
                                <a:rPr lang="en-US" sz="3000" i="1">
                                  <a:latin typeface="Cambria Math" charset="0"/>
                                </a:rPr>
                                <m:t>𝑏</m:t>
                              </m:r>
                              <m:r>
                                <a:rPr lang="en-US" sz="3000" i="1">
                                  <a:latin typeface="Cambria Math" charset="0"/>
                                </a:rPr>
                                <m:t>)</m:t>
                              </m:r>
                            </m:den>
                          </m:f>
                        </m:e>
                      </m:box>
                    </m:oMath>
                  </m:oMathPara>
                </a14:m>
                <a:endParaRPr lang="en-US" sz="2700" dirty="0"/>
              </a:p>
            </p:txBody>
          </p:sp>
        </mc:Choice>
        <mc:Fallback xmlns="">
          <p:sp>
            <p:nvSpPr>
              <p:cNvPr id="7" name="TextBox 6">
                <a:extLst>
                  <a:ext uri="{FF2B5EF4-FFF2-40B4-BE49-F238E27FC236}">
                    <a16:creationId xmlns:a16="http://schemas.microsoft.com/office/drawing/2014/main" id="{99B1E2A6-E799-C64B-8426-60DD039F1F07}"/>
                  </a:ext>
                </a:extLst>
              </p:cNvPr>
              <p:cNvSpPr txBox="1">
                <a:spLocks noRot="1" noChangeAspect="1" noMove="1" noResize="1" noEditPoints="1" noAdjustHandles="1" noChangeArrowheads="1" noChangeShapeType="1" noTextEdit="1"/>
              </p:cNvSpPr>
              <p:nvPr/>
            </p:nvSpPr>
            <p:spPr>
              <a:xfrm>
                <a:off x="1688710" y="2132317"/>
                <a:ext cx="2899394" cy="606320"/>
              </a:xfrm>
              <a:prstGeom prst="rect">
                <a:avLst/>
              </a:prstGeom>
              <a:blipFill>
                <a:blip r:embed="rId2"/>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4FEA8137-4E1D-6F4A-849B-A555FC9FCEA2}"/>
                  </a:ext>
                </a:extLst>
              </p:cNvPr>
              <p:cNvSpPr txBox="1"/>
              <p:nvPr/>
            </p:nvSpPr>
            <p:spPr>
              <a:xfrm>
                <a:off x="751597" y="4014940"/>
                <a:ext cx="6400316" cy="78681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3000" i="1">
                          <a:latin typeface="Cambria Math" charset="0"/>
                        </a:rPr>
                        <m:t>𝐿𝑠</m:t>
                      </m:r>
                      <m:r>
                        <a:rPr lang="en-US" sz="3000" i="1">
                          <a:latin typeface="Cambria Math" panose="02040503050406030204" pitchFamily="18" charset="0"/>
                        </a:rPr>
                        <m:t>(</m:t>
                      </m:r>
                      <m:r>
                        <a:rPr lang="en-US" sz="3000" b="1">
                          <a:latin typeface="Cambria Math" panose="02040503050406030204" pitchFamily="18" charset="0"/>
                        </a:rPr>
                        <m:t>𝐖</m:t>
                      </m:r>
                      <m:r>
                        <a:rPr lang="en-US" sz="3000" i="1">
                          <a:latin typeface="Cambria Math" panose="02040503050406030204" pitchFamily="18" charset="0"/>
                        </a:rPr>
                        <m:t>)</m:t>
                      </m:r>
                      <m:r>
                        <a:rPr lang="en-US" sz="3000" i="1">
                          <a:latin typeface="Cambria Math" charset="0"/>
                        </a:rPr>
                        <m:t>=</m:t>
                      </m:r>
                      <m:box>
                        <m:boxPr>
                          <m:ctrlPr>
                            <a:rPr lang="mr-IN" sz="3000" i="1">
                              <a:latin typeface="Cambria Math" panose="02040503050406030204" pitchFamily="18" charset="0"/>
                            </a:rPr>
                          </m:ctrlPr>
                        </m:boxPr>
                        <m:e>
                          <m:argPr>
                            <m:argSz m:val="-1"/>
                          </m:argPr>
                          <m:f>
                            <m:fPr>
                              <m:ctrlPr>
                                <a:rPr lang="mr-IN" sz="3000" i="1">
                                  <a:latin typeface="Cambria Math" panose="02040503050406030204" pitchFamily="18" charset="0"/>
                                </a:rPr>
                              </m:ctrlPr>
                            </m:fPr>
                            <m:num>
                              <m:func>
                                <m:funcPr>
                                  <m:ctrlPr>
                                    <a:rPr lang="en-US" sz="3000" i="1">
                                      <a:latin typeface="Cambria Math" panose="02040503050406030204" pitchFamily="18" charset="0"/>
                                    </a:rPr>
                                  </m:ctrlPr>
                                </m:funcPr>
                                <m:fName>
                                  <m:r>
                                    <m:rPr>
                                      <m:sty m:val="p"/>
                                    </m:rPr>
                                    <a:rPr lang="en-US" sz="3000">
                                      <a:latin typeface="Cambria Math" panose="02040503050406030204" pitchFamily="18" charset="0"/>
                                    </a:rPr>
                                    <m:t>exp</m:t>
                                  </m:r>
                                </m:fName>
                                <m:e>
                                  <m:d>
                                    <m:dPr>
                                      <m:ctrlPr>
                                        <a:rPr lang="en-US" sz="3000" i="1">
                                          <a:latin typeface="Cambria Math" panose="02040503050406030204" pitchFamily="18" charset="0"/>
                                        </a:rPr>
                                      </m:ctrlPr>
                                    </m:dPr>
                                    <m:e>
                                      <m:r>
                                        <m:rPr>
                                          <m:sty m:val="p"/>
                                        </m:rPr>
                                        <a:rPr lang="en-US" sz="3000">
                                          <a:latin typeface="Cambria Math" panose="02040503050406030204" pitchFamily="18" charset="0"/>
                                        </a:rPr>
                                        <m:t>Y</m:t>
                                      </m:r>
                                    </m:e>
                                  </m:d>
                                </m:e>
                              </m:func>
                              <m:r>
                                <a:rPr lang="en-US" sz="3000" i="1">
                                  <a:latin typeface="Cambria Math" panose="02040503050406030204" pitchFamily="18" charset="0"/>
                                </a:rPr>
                                <m:t> ⋅</m:t>
                              </m:r>
                              <m:sSup>
                                <m:sSupPr>
                                  <m:ctrlPr>
                                    <a:rPr lang="en-US" sz="3000" i="1">
                                      <a:latin typeface="Cambria Math" panose="02040503050406030204" pitchFamily="18" charset="0"/>
                                    </a:rPr>
                                  </m:ctrlPr>
                                </m:sSupPr>
                                <m:e>
                                  <m:d>
                                    <m:dPr>
                                      <m:begChr m:val="|"/>
                                      <m:endChr m:val="|"/>
                                      <m:ctrlPr>
                                        <a:rPr lang="en-US" sz="3000" i="1">
                                          <a:latin typeface="Cambria Math" panose="02040503050406030204" pitchFamily="18" charset="0"/>
                                        </a:rPr>
                                      </m:ctrlPr>
                                    </m:dPr>
                                    <m:e>
                                      <m:d>
                                        <m:dPr>
                                          <m:begChr m:val="|"/>
                                          <m:endChr m:val="|"/>
                                          <m:ctrlPr>
                                            <a:rPr lang="en-US" sz="3000" b="1" i="1">
                                              <a:latin typeface="Cambria Math" panose="02040503050406030204" pitchFamily="18" charset="0"/>
                                            </a:rPr>
                                          </m:ctrlPr>
                                        </m:dPr>
                                        <m:e>
                                          <m:r>
                                            <a:rPr lang="en-US" sz="3000" b="1">
                                              <a:latin typeface="Cambria Math" panose="02040503050406030204" pitchFamily="18" charset="0"/>
                                            </a:rPr>
                                            <m:t>𝐖</m:t>
                                          </m:r>
                                          <m:r>
                                            <a:rPr lang="en-US" sz="3000" b="1">
                                              <a:latin typeface="Cambria Math" panose="02040503050406030204" pitchFamily="18" charset="0"/>
                                            </a:rPr>
                                            <m:t>∗</m:t>
                                          </m:r>
                                          <m:r>
                                            <a:rPr lang="en-US" sz="3000" b="1">
                                              <a:latin typeface="Cambria Math" panose="02040503050406030204" pitchFamily="18" charset="0"/>
                                            </a:rPr>
                                            <m:t>𝐗</m:t>
                                          </m:r>
                                          <m:r>
                                            <a:rPr lang="en-US" sz="3000" b="1">
                                              <a:latin typeface="Cambria Math" panose="02040503050406030204" pitchFamily="18" charset="0"/>
                                            </a:rPr>
                                            <m:t>−</m:t>
                                          </m:r>
                                          <m:r>
                                            <a:rPr lang="en-US" sz="3000" b="1">
                                              <a:latin typeface="Cambria Math" panose="02040503050406030204" pitchFamily="18" charset="0"/>
                                            </a:rPr>
                                            <m:t>𝐘</m:t>
                                          </m:r>
                                        </m:e>
                                      </m:d>
                                    </m:e>
                                  </m:d>
                                </m:e>
                                <m:sup>
                                  <m:r>
                                    <a:rPr lang="en-US" sz="3000" i="1">
                                      <a:latin typeface="Cambria Math" panose="02040503050406030204" pitchFamily="18" charset="0"/>
                                    </a:rPr>
                                    <m:t>2</m:t>
                                  </m:r>
                                </m:sup>
                              </m:sSup>
                            </m:num>
                            <m:den>
                              <m:r>
                                <a:rPr lang="en-US" sz="3000" i="1">
                                  <a:latin typeface="Cambria Math" charset="0"/>
                                </a:rPr>
                                <m:t>1+</m:t>
                              </m:r>
                              <m:r>
                                <a:rPr lang="en-US" sz="3000" i="1">
                                  <a:latin typeface="Cambria Math" charset="0"/>
                                </a:rPr>
                                <m:t>𝑒𝑥𝑝</m:t>
                              </m:r>
                              <m:r>
                                <a:rPr lang="en-US" sz="3000" i="1">
                                  <a:latin typeface="Cambria Math" charset="0"/>
                                </a:rPr>
                                <m:t>(</m:t>
                              </m:r>
                              <m:r>
                                <a:rPr lang="en-US" sz="3000" i="1">
                                  <a:latin typeface="Cambria Math" charset="0"/>
                                </a:rPr>
                                <m:t>𝑎</m:t>
                              </m:r>
                              <m:r>
                                <a:rPr lang="en-US" sz="3000" i="1">
                                  <a:latin typeface="Cambria Math" charset="0"/>
                                </a:rPr>
                                <m:t>∗(</m:t>
                              </m:r>
                              <m:r>
                                <a:rPr lang="en-US" sz="3000" i="1">
                                  <a:latin typeface="Cambria Math" panose="02040503050406030204" pitchFamily="18" charset="0"/>
                                </a:rPr>
                                <m:t>𝑐</m:t>
                              </m:r>
                              <m:r>
                                <a:rPr lang="en-US" sz="3000" i="1">
                                  <a:latin typeface="Cambria Math" panose="02040503050406030204" pitchFamily="18" charset="0"/>
                                </a:rPr>
                                <m:t>−(</m:t>
                              </m:r>
                              <m:r>
                                <a:rPr lang="en-US" sz="3000" b="1">
                                  <a:latin typeface="Cambria Math" panose="02040503050406030204" pitchFamily="18" charset="0"/>
                                </a:rPr>
                                <m:t>𝐖</m:t>
                              </m:r>
                              <m:r>
                                <a:rPr lang="en-US" sz="3000" b="1">
                                  <a:latin typeface="Cambria Math" panose="02040503050406030204" pitchFamily="18" charset="0"/>
                                </a:rPr>
                                <m:t>∗</m:t>
                              </m:r>
                              <m:r>
                                <a:rPr lang="en-US" sz="3000" b="1">
                                  <a:latin typeface="Cambria Math" panose="02040503050406030204" pitchFamily="18" charset="0"/>
                                </a:rPr>
                                <m:t>𝐗</m:t>
                              </m:r>
                              <m:r>
                                <a:rPr lang="en-US" sz="3000" b="1">
                                  <a:latin typeface="Cambria Math" panose="02040503050406030204" pitchFamily="18" charset="0"/>
                                </a:rPr>
                                <m:t>−</m:t>
                              </m:r>
                              <m:r>
                                <a:rPr lang="en-US" sz="3000" b="1">
                                  <a:latin typeface="Cambria Math" panose="02040503050406030204" pitchFamily="18" charset="0"/>
                                </a:rPr>
                                <m:t>𝐘</m:t>
                              </m:r>
                              <m:r>
                                <a:rPr lang="en-US" sz="3000" i="1">
                                  <a:latin typeface="Cambria Math" panose="02040503050406030204" pitchFamily="18" charset="0"/>
                                </a:rPr>
                                <m:t>))</m:t>
                              </m:r>
                              <m:r>
                                <a:rPr lang="en-US" sz="3000" i="1">
                                  <a:latin typeface="Cambria Math" charset="0"/>
                                </a:rPr>
                                <m:t>)</m:t>
                              </m:r>
                            </m:den>
                          </m:f>
                          <m:r>
                            <a:rPr lang="en-US" sz="3000" i="1">
                              <a:latin typeface="Cambria Math" panose="02040503050406030204" pitchFamily="18" charset="0"/>
                            </a:rPr>
                            <m:t>+</m:t>
                          </m:r>
                          <m:r>
                            <a:rPr lang="en-US" sz="3000" i="1">
                              <a:latin typeface="Cambria Math" panose="02040503050406030204" pitchFamily="18" charset="0"/>
                            </a:rPr>
                            <m:t>𝜆</m:t>
                          </m:r>
                          <m:sSup>
                            <m:sSupPr>
                              <m:ctrlPr>
                                <a:rPr lang="en-US" sz="3000" i="1">
                                  <a:latin typeface="Cambria Math" panose="02040503050406030204" pitchFamily="18" charset="0"/>
                                </a:rPr>
                              </m:ctrlPr>
                            </m:sSupPr>
                            <m:e>
                              <m:d>
                                <m:dPr>
                                  <m:begChr m:val="|"/>
                                  <m:endChr m:val="|"/>
                                  <m:ctrlPr>
                                    <a:rPr lang="en-US" sz="3000" i="1">
                                      <a:latin typeface="Cambria Math" panose="02040503050406030204" pitchFamily="18" charset="0"/>
                                    </a:rPr>
                                  </m:ctrlPr>
                                </m:dPr>
                                <m:e>
                                  <m:d>
                                    <m:dPr>
                                      <m:begChr m:val="|"/>
                                      <m:endChr m:val="|"/>
                                      <m:ctrlPr>
                                        <a:rPr lang="en-US" sz="3000" b="1" i="1">
                                          <a:latin typeface="Cambria Math" panose="02040503050406030204" pitchFamily="18" charset="0"/>
                                        </a:rPr>
                                      </m:ctrlPr>
                                    </m:dPr>
                                    <m:e>
                                      <m:r>
                                        <a:rPr lang="en-US" sz="3000" b="1">
                                          <a:latin typeface="Cambria Math" panose="02040503050406030204" pitchFamily="18" charset="0"/>
                                        </a:rPr>
                                        <m:t>𝐖</m:t>
                                      </m:r>
                                    </m:e>
                                  </m:d>
                                </m:e>
                              </m:d>
                            </m:e>
                            <m:sup>
                              <m:r>
                                <a:rPr lang="en-US" sz="3000" i="1">
                                  <a:latin typeface="Cambria Math" panose="02040503050406030204" pitchFamily="18" charset="0"/>
                                </a:rPr>
                                <m:t>2</m:t>
                              </m:r>
                            </m:sup>
                          </m:sSup>
                        </m:e>
                      </m:box>
                    </m:oMath>
                  </m:oMathPara>
                </a14:m>
                <a:endParaRPr lang="en-US" sz="2700" dirty="0"/>
              </a:p>
            </p:txBody>
          </p:sp>
        </mc:Choice>
        <mc:Fallback xmlns="">
          <p:sp>
            <p:nvSpPr>
              <p:cNvPr id="9" name="TextBox 8">
                <a:extLst>
                  <a:ext uri="{FF2B5EF4-FFF2-40B4-BE49-F238E27FC236}">
                    <a16:creationId xmlns:a16="http://schemas.microsoft.com/office/drawing/2014/main" id="{4FEA8137-4E1D-6F4A-849B-A555FC9FCEA2}"/>
                  </a:ext>
                </a:extLst>
              </p:cNvPr>
              <p:cNvSpPr txBox="1">
                <a:spLocks noRot="1" noChangeAspect="1" noMove="1" noResize="1" noEditPoints="1" noAdjustHandles="1" noChangeArrowheads="1" noChangeShapeType="1" noTextEdit="1"/>
              </p:cNvSpPr>
              <p:nvPr/>
            </p:nvSpPr>
            <p:spPr>
              <a:xfrm>
                <a:off x="751597" y="4014940"/>
                <a:ext cx="6400316" cy="786818"/>
              </a:xfrm>
              <a:prstGeom prst="rect">
                <a:avLst/>
              </a:prstGeom>
              <a:blipFill>
                <a:blip r:embed="rId3"/>
                <a:stretch>
                  <a:fillRect/>
                </a:stretch>
              </a:blipFill>
            </p:spPr>
            <p:txBody>
              <a:bodyPr/>
              <a:lstStyle/>
              <a:p>
                <a:r>
                  <a:rPr lang="zh-CN" altLang="en-US">
                    <a:noFill/>
                  </a:rPr>
                  <a:t> </a:t>
                </a:r>
              </a:p>
            </p:txBody>
          </p:sp>
        </mc:Fallback>
      </mc:AlternateContent>
      <p:sp>
        <p:nvSpPr>
          <p:cNvPr id="3" name="日期占位符 2">
            <a:extLst>
              <a:ext uri="{FF2B5EF4-FFF2-40B4-BE49-F238E27FC236}">
                <a16:creationId xmlns:a16="http://schemas.microsoft.com/office/drawing/2014/main" id="{508708F1-0F09-4F9C-8552-EAC9A7608FB0}"/>
              </a:ext>
            </a:extLst>
          </p:cNvPr>
          <p:cNvSpPr>
            <a:spLocks noGrp="1"/>
          </p:cNvSpPr>
          <p:nvPr>
            <p:ph type="dt" sz="half" idx="10"/>
          </p:nvPr>
        </p:nvSpPr>
        <p:spPr/>
        <p:txBody>
          <a:bodyPr/>
          <a:lstStyle/>
          <a:p>
            <a:fld id="{C81F9333-67FE-1741-91A7-2C8A72E89A3F}" type="datetime1">
              <a:rPr lang="en-AU" altLang="zh-CN" smtClean="0"/>
              <a:t>15/04/2019</a:t>
            </a:fld>
            <a:endParaRPr lang="en-US" dirty="0"/>
          </a:p>
        </p:txBody>
      </p:sp>
      <p:sp>
        <p:nvSpPr>
          <p:cNvPr id="4" name="页脚占位符 3">
            <a:extLst>
              <a:ext uri="{FF2B5EF4-FFF2-40B4-BE49-F238E27FC236}">
                <a16:creationId xmlns:a16="http://schemas.microsoft.com/office/drawing/2014/main" id="{EA55A493-A38C-4752-A011-715660BCE3CB}"/>
              </a:ext>
            </a:extLst>
          </p:cNvPr>
          <p:cNvSpPr>
            <a:spLocks noGrp="1"/>
          </p:cNvSpPr>
          <p:nvPr>
            <p:ph type="ftr" sz="quarter" idx="11"/>
          </p:nvPr>
        </p:nvSpPr>
        <p:spPr/>
        <p:txBody>
          <a:bodyPr/>
          <a:lstStyle/>
          <a:p>
            <a:r>
              <a:rPr lang="zh-CN" altLang="en-US"/>
              <a:t>上海交通大学人工智能研究院</a:t>
            </a:r>
            <a:endParaRPr lang="en-US" dirty="0"/>
          </a:p>
        </p:txBody>
      </p:sp>
      <p:sp>
        <p:nvSpPr>
          <p:cNvPr id="6" name="灯片编号占位符 5">
            <a:extLst>
              <a:ext uri="{FF2B5EF4-FFF2-40B4-BE49-F238E27FC236}">
                <a16:creationId xmlns:a16="http://schemas.microsoft.com/office/drawing/2014/main" id="{5F1FECD6-7643-4AA8-B0BD-D397972493A7}"/>
              </a:ext>
            </a:extLst>
          </p:cNvPr>
          <p:cNvSpPr>
            <a:spLocks noGrp="1"/>
          </p:cNvSpPr>
          <p:nvPr>
            <p:ph type="sldNum" sz="quarter" idx="12"/>
          </p:nvPr>
        </p:nvSpPr>
        <p:spPr/>
        <p:txBody>
          <a:bodyPr/>
          <a:lstStyle/>
          <a:p>
            <a:fld id="{B75D218E-6EF2-4582-B6A3-CE467C14555D}" type="slidenum">
              <a:rPr lang="en-US" smtClean="0"/>
              <a:t>52</a:t>
            </a:fld>
            <a:endParaRPr lang="en-US" dirty="0"/>
          </a:p>
        </p:txBody>
      </p:sp>
    </p:spTree>
    <p:extLst>
      <p:ext uri="{BB962C8B-B14F-4D97-AF65-F5344CB8AC3E}">
        <p14:creationId xmlns:p14="http://schemas.microsoft.com/office/powerpoint/2010/main" val="159873517"/>
      </p:ext>
    </p:extLst>
  </p:cSld>
  <p:clrMapOvr>
    <a:masterClrMapping/>
  </p:clrMapOvr>
  <mc:AlternateContent xmlns:mc="http://schemas.openxmlformats.org/markup-compatibility/2006" xmlns:p14="http://schemas.microsoft.com/office/powerpoint/2010/main">
    <mc:Choice Requires="p14">
      <p:transition spd="slow" p14:dur="2000" advTm="79231"/>
    </mc:Choice>
    <mc:Fallback xmlns="">
      <p:transition spd="slow" advTm="79231"/>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Visualization</a:t>
            </a:r>
            <a:endParaRPr lang="zh-CN" altLang="en-US" dirty="0"/>
          </a:p>
        </p:txBody>
      </p:sp>
      <p:pic>
        <p:nvPicPr>
          <p:cNvPr id="5" name="Picture 4">
            <a:extLst>
              <a:ext uri="{FF2B5EF4-FFF2-40B4-BE49-F238E27FC236}">
                <a16:creationId xmlns:a16="http://schemas.microsoft.com/office/drawing/2014/main" id="{1385689E-1F7A-5142-93AB-853940FA5AB4}"/>
              </a:ext>
            </a:extLst>
          </p:cNvPr>
          <p:cNvPicPr>
            <a:picLocks noChangeAspect="1"/>
          </p:cNvPicPr>
          <p:nvPr/>
        </p:nvPicPr>
        <p:blipFill>
          <a:blip r:embed="rId2"/>
          <a:stretch>
            <a:fillRect/>
          </a:stretch>
        </p:blipFill>
        <p:spPr>
          <a:xfrm>
            <a:off x="432985" y="2310217"/>
            <a:ext cx="8454530" cy="2413052"/>
          </a:xfrm>
          <a:prstGeom prst="rect">
            <a:avLst/>
          </a:prstGeom>
        </p:spPr>
      </p:pic>
      <p:pic>
        <p:nvPicPr>
          <p:cNvPr id="7" name="Picture 6">
            <a:extLst>
              <a:ext uri="{FF2B5EF4-FFF2-40B4-BE49-F238E27FC236}">
                <a16:creationId xmlns:a16="http://schemas.microsoft.com/office/drawing/2014/main" id="{65B8A95A-2BE8-0547-A95C-70208B291C71}"/>
              </a:ext>
            </a:extLst>
          </p:cNvPr>
          <p:cNvPicPr>
            <a:picLocks noChangeAspect="1"/>
          </p:cNvPicPr>
          <p:nvPr/>
        </p:nvPicPr>
        <p:blipFill>
          <a:blip r:embed="rId3"/>
          <a:stretch>
            <a:fillRect/>
          </a:stretch>
        </p:blipFill>
        <p:spPr>
          <a:xfrm>
            <a:off x="432985" y="5070094"/>
            <a:ext cx="8268016" cy="256526"/>
          </a:xfrm>
          <a:prstGeom prst="rect">
            <a:avLst/>
          </a:prstGeom>
        </p:spPr>
      </p:pic>
      <p:sp>
        <p:nvSpPr>
          <p:cNvPr id="8" name="日期占位符 7">
            <a:extLst>
              <a:ext uri="{FF2B5EF4-FFF2-40B4-BE49-F238E27FC236}">
                <a16:creationId xmlns:a16="http://schemas.microsoft.com/office/drawing/2014/main" id="{CF1FD1E2-A15F-4353-A151-53441AA99CB6}"/>
              </a:ext>
            </a:extLst>
          </p:cNvPr>
          <p:cNvSpPr>
            <a:spLocks noGrp="1"/>
          </p:cNvSpPr>
          <p:nvPr>
            <p:ph type="dt" sz="half" idx="10"/>
          </p:nvPr>
        </p:nvSpPr>
        <p:spPr/>
        <p:txBody>
          <a:bodyPr/>
          <a:lstStyle/>
          <a:p>
            <a:fld id="{D53A8955-50B1-F44E-A238-72C88389532B}" type="datetime1">
              <a:rPr lang="en-AU" altLang="zh-CN" smtClean="0"/>
              <a:t>15/04/2019</a:t>
            </a:fld>
            <a:endParaRPr lang="en-US" dirty="0"/>
          </a:p>
        </p:txBody>
      </p:sp>
      <p:sp>
        <p:nvSpPr>
          <p:cNvPr id="9" name="页脚占位符 8">
            <a:extLst>
              <a:ext uri="{FF2B5EF4-FFF2-40B4-BE49-F238E27FC236}">
                <a16:creationId xmlns:a16="http://schemas.microsoft.com/office/drawing/2014/main" id="{370162B5-EF00-49FF-8D9E-A5AD02B65A82}"/>
              </a:ext>
            </a:extLst>
          </p:cNvPr>
          <p:cNvSpPr>
            <a:spLocks noGrp="1"/>
          </p:cNvSpPr>
          <p:nvPr>
            <p:ph type="ftr" sz="quarter" idx="11"/>
          </p:nvPr>
        </p:nvSpPr>
        <p:spPr/>
        <p:txBody>
          <a:bodyPr/>
          <a:lstStyle/>
          <a:p>
            <a:r>
              <a:rPr lang="zh-CN" altLang="en-US"/>
              <a:t>上海交通大学人工智能研究院</a:t>
            </a:r>
            <a:endParaRPr lang="en-US" dirty="0"/>
          </a:p>
        </p:txBody>
      </p:sp>
      <p:sp>
        <p:nvSpPr>
          <p:cNvPr id="10" name="灯片编号占位符 9">
            <a:extLst>
              <a:ext uri="{FF2B5EF4-FFF2-40B4-BE49-F238E27FC236}">
                <a16:creationId xmlns:a16="http://schemas.microsoft.com/office/drawing/2014/main" id="{F536E7E0-4407-45D0-A262-C896891D0D22}"/>
              </a:ext>
            </a:extLst>
          </p:cNvPr>
          <p:cNvSpPr>
            <a:spLocks noGrp="1"/>
          </p:cNvSpPr>
          <p:nvPr>
            <p:ph type="sldNum" sz="quarter" idx="12"/>
          </p:nvPr>
        </p:nvSpPr>
        <p:spPr/>
        <p:txBody>
          <a:bodyPr/>
          <a:lstStyle/>
          <a:p>
            <a:fld id="{B75D218E-6EF2-4582-B6A3-CE467C14555D}" type="slidenum">
              <a:rPr lang="en-US" smtClean="0"/>
              <a:t>53</a:t>
            </a:fld>
            <a:endParaRPr lang="en-US" dirty="0"/>
          </a:p>
        </p:txBody>
      </p:sp>
    </p:spTree>
    <p:extLst>
      <p:ext uri="{BB962C8B-B14F-4D97-AF65-F5344CB8AC3E}">
        <p14:creationId xmlns:p14="http://schemas.microsoft.com/office/powerpoint/2010/main" val="3762752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Convolution Layer Connection</a:t>
            </a:r>
            <a:endParaRPr lang="zh-CN" altLang="en-US" dirty="0"/>
          </a:p>
        </p:txBody>
      </p:sp>
      <p:pic>
        <p:nvPicPr>
          <p:cNvPr id="4" name="Picture 3">
            <a:extLst>
              <a:ext uri="{FF2B5EF4-FFF2-40B4-BE49-F238E27FC236}">
                <a16:creationId xmlns:a16="http://schemas.microsoft.com/office/drawing/2014/main" id="{8D9E381D-6A53-2646-B55D-79D7DC070100}"/>
              </a:ext>
            </a:extLst>
          </p:cNvPr>
          <p:cNvPicPr>
            <a:picLocks noChangeAspect="1"/>
          </p:cNvPicPr>
          <p:nvPr/>
        </p:nvPicPr>
        <p:blipFill>
          <a:blip r:embed="rId2"/>
          <a:stretch>
            <a:fillRect/>
          </a:stretch>
        </p:blipFill>
        <p:spPr>
          <a:xfrm>
            <a:off x="2775846" y="2068541"/>
            <a:ext cx="2716916" cy="1834747"/>
          </a:xfrm>
          <a:prstGeom prst="rect">
            <a:avLst/>
          </a:prstGeom>
        </p:spPr>
      </p:pic>
      <p:pic>
        <p:nvPicPr>
          <p:cNvPr id="6" name="Picture 5">
            <a:extLst>
              <a:ext uri="{FF2B5EF4-FFF2-40B4-BE49-F238E27FC236}">
                <a16:creationId xmlns:a16="http://schemas.microsoft.com/office/drawing/2014/main" id="{82189F6A-5FF4-B646-93A9-0AC40B41B8DF}"/>
              </a:ext>
            </a:extLst>
          </p:cNvPr>
          <p:cNvPicPr>
            <a:picLocks noChangeAspect="1"/>
          </p:cNvPicPr>
          <p:nvPr/>
        </p:nvPicPr>
        <p:blipFill>
          <a:blip r:embed="rId3"/>
          <a:stretch>
            <a:fillRect/>
          </a:stretch>
        </p:blipFill>
        <p:spPr>
          <a:xfrm>
            <a:off x="370991" y="2068541"/>
            <a:ext cx="2239713" cy="1834747"/>
          </a:xfrm>
          <a:prstGeom prst="rect">
            <a:avLst/>
          </a:prstGeom>
        </p:spPr>
      </p:pic>
      <p:pic>
        <p:nvPicPr>
          <p:cNvPr id="8" name="Picture 7">
            <a:extLst>
              <a:ext uri="{FF2B5EF4-FFF2-40B4-BE49-F238E27FC236}">
                <a16:creationId xmlns:a16="http://schemas.microsoft.com/office/drawing/2014/main" id="{15EF1A78-4479-A04A-B0C0-7C96AEA68815}"/>
              </a:ext>
            </a:extLst>
          </p:cNvPr>
          <p:cNvPicPr>
            <a:picLocks noChangeAspect="1"/>
          </p:cNvPicPr>
          <p:nvPr/>
        </p:nvPicPr>
        <p:blipFill>
          <a:blip r:embed="rId4"/>
          <a:stretch>
            <a:fillRect/>
          </a:stretch>
        </p:blipFill>
        <p:spPr>
          <a:xfrm>
            <a:off x="5680435" y="2068541"/>
            <a:ext cx="3110333" cy="1834747"/>
          </a:xfrm>
          <a:prstGeom prst="rect">
            <a:avLst/>
          </a:prstGeom>
        </p:spPr>
      </p:pic>
      <p:sp>
        <p:nvSpPr>
          <p:cNvPr id="9" name="Rectangle 8">
            <a:extLst>
              <a:ext uri="{FF2B5EF4-FFF2-40B4-BE49-F238E27FC236}">
                <a16:creationId xmlns:a16="http://schemas.microsoft.com/office/drawing/2014/main" id="{73225A1F-770F-E245-AE28-B9EAE7EB0BC4}"/>
              </a:ext>
            </a:extLst>
          </p:cNvPr>
          <p:cNvSpPr/>
          <p:nvPr/>
        </p:nvSpPr>
        <p:spPr>
          <a:xfrm>
            <a:off x="332890" y="4307678"/>
            <a:ext cx="8419778" cy="1569660"/>
          </a:xfrm>
          <a:prstGeom prst="rect">
            <a:avLst/>
          </a:prstGeom>
        </p:spPr>
        <p:txBody>
          <a:bodyPr wrap="square">
            <a:spAutoFit/>
          </a:bodyPr>
          <a:lstStyle/>
          <a:p>
            <a:r>
              <a:rPr lang="en-AU" sz="1600" dirty="0">
                <a:latin typeface="CMR9"/>
              </a:rPr>
              <a:t>Different schemes to fuse convolutional layers (ECO, CREST and Ours). ECO independently learns </a:t>
            </a:r>
            <a:r>
              <a:rPr lang="en-AU" sz="1600" dirty="0">
                <a:latin typeface="CMTI9"/>
              </a:rPr>
              <a:t>correlation filters </a:t>
            </a:r>
            <a:r>
              <a:rPr lang="en-AU" sz="1600" dirty="0">
                <a:latin typeface="CMR9"/>
              </a:rPr>
              <a:t>over multiple convolutional layers. CREST  learns a base and a residual regression network over a single convolutional layer. We first fuse multiple convolutional layers using residual connection and then perform regression learning. Our regression network makes full use of multi-level semantics across multiple convolutional layers rather than merely integrating response maps as ECO and CREST. </a:t>
            </a:r>
            <a:endParaRPr lang="en-AU" sz="1600" dirty="0"/>
          </a:p>
        </p:txBody>
      </p:sp>
      <p:sp>
        <p:nvSpPr>
          <p:cNvPr id="3" name="日期占位符 2">
            <a:extLst>
              <a:ext uri="{FF2B5EF4-FFF2-40B4-BE49-F238E27FC236}">
                <a16:creationId xmlns:a16="http://schemas.microsoft.com/office/drawing/2014/main" id="{CD9D3A72-2205-42A0-BE02-EAA86CA665CB}"/>
              </a:ext>
            </a:extLst>
          </p:cNvPr>
          <p:cNvSpPr>
            <a:spLocks noGrp="1"/>
          </p:cNvSpPr>
          <p:nvPr>
            <p:ph type="dt" sz="half" idx="10"/>
          </p:nvPr>
        </p:nvSpPr>
        <p:spPr/>
        <p:txBody>
          <a:bodyPr/>
          <a:lstStyle/>
          <a:p>
            <a:fld id="{54CB38FB-DDA7-284D-99AC-A5519BD0ACFB}" type="datetime1">
              <a:rPr lang="en-AU" altLang="zh-CN" smtClean="0"/>
              <a:t>15/04/2019</a:t>
            </a:fld>
            <a:endParaRPr lang="en-US" dirty="0"/>
          </a:p>
        </p:txBody>
      </p:sp>
      <p:sp>
        <p:nvSpPr>
          <p:cNvPr id="5" name="页脚占位符 4">
            <a:extLst>
              <a:ext uri="{FF2B5EF4-FFF2-40B4-BE49-F238E27FC236}">
                <a16:creationId xmlns:a16="http://schemas.microsoft.com/office/drawing/2014/main" id="{32261CCE-38E4-411C-8D96-89E6FB9E2C21}"/>
              </a:ext>
            </a:extLst>
          </p:cNvPr>
          <p:cNvSpPr>
            <a:spLocks noGrp="1"/>
          </p:cNvSpPr>
          <p:nvPr>
            <p:ph type="ftr" sz="quarter" idx="11"/>
          </p:nvPr>
        </p:nvSpPr>
        <p:spPr/>
        <p:txBody>
          <a:bodyPr/>
          <a:lstStyle/>
          <a:p>
            <a:r>
              <a:rPr lang="zh-CN" altLang="en-US"/>
              <a:t>上海交通大学人工智能研究院</a:t>
            </a:r>
            <a:endParaRPr lang="en-US" dirty="0"/>
          </a:p>
        </p:txBody>
      </p:sp>
      <p:sp>
        <p:nvSpPr>
          <p:cNvPr id="7" name="灯片编号占位符 6">
            <a:extLst>
              <a:ext uri="{FF2B5EF4-FFF2-40B4-BE49-F238E27FC236}">
                <a16:creationId xmlns:a16="http://schemas.microsoft.com/office/drawing/2014/main" id="{0B878012-B355-4499-A988-7BC5E1CE68CC}"/>
              </a:ext>
            </a:extLst>
          </p:cNvPr>
          <p:cNvSpPr>
            <a:spLocks noGrp="1"/>
          </p:cNvSpPr>
          <p:nvPr>
            <p:ph type="sldNum" sz="quarter" idx="12"/>
          </p:nvPr>
        </p:nvSpPr>
        <p:spPr/>
        <p:txBody>
          <a:bodyPr/>
          <a:lstStyle/>
          <a:p>
            <a:fld id="{B75D218E-6EF2-4582-B6A3-CE467C14555D}" type="slidenum">
              <a:rPr lang="en-US" smtClean="0"/>
              <a:t>54</a:t>
            </a:fld>
            <a:endParaRPr lang="en-US" dirty="0"/>
          </a:p>
        </p:txBody>
      </p:sp>
    </p:spTree>
    <p:extLst>
      <p:ext uri="{BB962C8B-B14F-4D97-AF65-F5344CB8AC3E}">
        <p14:creationId xmlns:p14="http://schemas.microsoft.com/office/powerpoint/2010/main" val="424296964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Architecture of Our network</a:t>
            </a:r>
            <a:endParaRPr lang="zh-CN" altLang="en-US" dirty="0"/>
          </a:p>
        </p:txBody>
      </p:sp>
      <p:sp>
        <p:nvSpPr>
          <p:cNvPr id="3" name="TextBox 2"/>
          <p:cNvSpPr txBox="1"/>
          <p:nvPr/>
        </p:nvSpPr>
        <p:spPr>
          <a:xfrm>
            <a:off x="692944" y="4796518"/>
            <a:ext cx="7815977" cy="1200329"/>
          </a:xfrm>
          <a:prstGeom prst="rect">
            <a:avLst/>
          </a:prstGeom>
          <a:noFill/>
        </p:spPr>
        <p:txBody>
          <a:bodyPr wrap="square" rtlCol="0">
            <a:spAutoFit/>
          </a:bodyPr>
          <a:lstStyle/>
          <a:p>
            <a:r>
              <a:rPr lang="en-US" altLang="zh-CN" sz="2400" dirty="0"/>
              <a:t>We leverage residual connection to fuse different layers CNN features and the proposed shrinkage loss to train the network end-to-end. </a:t>
            </a:r>
            <a:endParaRPr lang="zh-CN" altLang="en-US" sz="2400" dirty="0"/>
          </a:p>
        </p:txBody>
      </p:sp>
      <p:pic>
        <p:nvPicPr>
          <p:cNvPr id="5" name="Picture 4">
            <a:extLst>
              <a:ext uri="{FF2B5EF4-FFF2-40B4-BE49-F238E27FC236}">
                <a16:creationId xmlns:a16="http://schemas.microsoft.com/office/drawing/2014/main" id="{9F0927D1-38C6-9142-A638-60CB017883BA}"/>
              </a:ext>
            </a:extLst>
          </p:cNvPr>
          <p:cNvPicPr>
            <a:picLocks noChangeAspect="1"/>
          </p:cNvPicPr>
          <p:nvPr/>
        </p:nvPicPr>
        <p:blipFill>
          <a:blip r:embed="rId2"/>
          <a:stretch>
            <a:fillRect/>
          </a:stretch>
        </p:blipFill>
        <p:spPr>
          <a:xfrm>
            <a:off x="664011" y="1725266"/>
            <a:ext cx="7815977" cy="2835606"/>
          </a:xfrm>
          <a:prstGeom prst="rect">
            <a:avLst/>
          </a:prstGeom>
        </p:spPr>
      </p:pic>
      <p:sp>
        <p:nvSpPr>
          <p:cNvPr id="4" name="日期占位符 3">
            <a:extLst>
              <a:ext uri="{FF2B5EF4-FFF2-40B4-BE49-F238E27FC236}">
                <a16:creationId xmlns:a16="http://schemas.microsoft.com/office/drawing/2014/main" id="{B206BCF4-65DC-454C-ABA8-A02D3CAB1771}"/>
              </a:ext>
            </a:extLst>
          </p:cNvPr>
          <p:cNvSpPr>
            <a:spLocks noGrp="1"/>
          </p:cNvSpPr>
          <p:nvPr>
            <p:ph type="dt" sz="half" idx="10"/>
          </p:nvPr>
        </p:nvSpPr>
        <p:spPr/>
        <p:txBody>
          <a:bodyPr/>
          <a:lstStyle/>
          <a:p>
            <a:fld id="{8F1FA8FB-0AEB-554F-9347-4DCBCD7B013B}" type="datetime1">
              <a:rPr lang="en-AU" altLang="zh-CN" smtClean="0"/>
              <a:t>15/04/2019</a:t>
            </a:fld>
            <a:endParaRPr lang="en-US" dirty="0"/>
          </a:p>
        </p:txBody>
      </p:sp>
      <p:sp>
        <p:nvSpPr>
          <p:cNvPr id="6" name="页脚占位符 5">
            <a:extLst>
              <a:ext uri="{FF2B5EF4-FFF2-40B4-BE49-F238E27FC236}">
                <a16:creationId xmlns:a16="http://schemas.microsoft.com/office/drawing/2014/main" id="{2C83021B-29D4-47A3-9F28-83042A2470BF}"/>
              </a:ext>
            </a:extLst>
          </p:cNvPr>
          <p:cNvSpPr>
            <a:spLocks noGrp="1"/>
          </p:cNvSpPr>
          <p:nvPr>
            <p:ph type="ftr" sz="quarter" idx="11"/>
          </p:nvPr>
        </p:nvSpPr>
        <p:spPr/>
        <p:txBody>
          <a:bodyPr/>
          <a:lstStyle/>
          <a:p>
            <a:r>
              <a:rPr lang="zh-CN" altLang="en-US"/>
              <a:t>上海交通大学人工智能研究院</a:t>
            </a:r>
            <a:endParaRPr lang="en-US" dirty="0"/>
          </a:p>
        </p:txBody>
      </p:sp>
      <p:sp>
        <p:nvSpPr>
          <p:cNvPr id="7" name="灯片编号占位符 6">
            <a:extLst>
              <a:ext uri="{FF2B5EF4-FFF2-40B4-BE49-F238E27FC236}">
                <a16:creationId xmlns:a16="http://schemas.microsoft.com/office/drawing/2014/main" id="{4F338BC5-4684-46C9-B5E9-FDBF91B748A1}"/>
              </a:ext>
            </a:extLst>
          </p:cNvPr>
          <p:cNvSpPr>
            <a:spLocks noGrp="1"/>
          </p:cNvSpPr>
          <p:nvPr>
            <p:ph type="sldNum" sz="quarter" idx="12"/>
          </p:nvPr>
        </p:nvSpPr>
        <p:spPr/>
        <p:txBody>
          <a:bodyPr/>
          <a:lstStyle/>
          <a:p>
            <a:fld id="{B75D218E-6EF2-4582-B6A3-CE467C14555D}" type="slidenum">
              <a:rPr lang="en-US" smtClean="0"/>
              <a:t>55</a:t>
            </a:fld>
            <a:endParaRPr lang="en-US" dirty="0"/>
          </a:p>
        </p:txBody>
      </p:sp>
    </p:spTree>
    <p:extLst>
      <p:ext uri="{BB962C8B-B14F-4D97-AF65-F5344CB8AC3E}">
        <p14:creationId xmlns:p14="http://schemas.microsoft.com/office/powerpoint/2010/main" val="2226907206"/>
      </p:ext>
    </p:extLst>
  </p:cSld>
  <p:clrMapOvr>
    <a:masterClrMapping/>
  </p:clrMapOvr>
  <mc:AlternateContent xmlns:mc="http://schemas.openxmlformats.org/markup-compatibility/2006" xmlns:p14="http://schemas.microsoft.com/office/powerpoint/2010/main">
    <mc:Choice Requires="p14">
      <p:transition spd="slow" p14:dur="2000" advTm="70846"/>
    </mc:Choice>
    <mc:Fallback xmlns="">
      <p:transition spd="slow" advTm="70846"/>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9882B-51D0-8947-9141-F70C56DF0029}"/>
              </a:ext>
            </a:extLst>
          </p:cNvPr>
          <p:cNvSpPr>
            <a:spLocks noGrp="1"/>
          </p:cNvSpPr>
          <p:nvPr>
            <p:ph type="title"/>
          </p:nvPr>
        </p:nvSpPr>
        <p:spPr/>
        <p:txBody>
          <a:bodyPr>
            <a:normAutofit/>
          </a:bodyPr>
          <a:lstStyle/>
          <a:p>
            <a:r>
              <a:rPr lang="en-US" dirty="0"/>
              <a:t>OTB-2013</a:t>
            </a:r>
          </a:p>
        </p:txBody>
      </p:sp>
      <p:pic>
        <p:nvPicPr>
          <p:cNvPr id="6" name="Content Placeholder 5">
            <a:extLst>
              <a:ext uri="{FF2B5EF4-FFF2-40B4-BE49-F238E27FC236}">
                <a16:creationId xmlns:a16="http://schemas.microsoft.com/office/drawing/2014/main" id="{B72CB8FD-08A4-0B42-8C5A-8CED15EC7B26}"/>
              </a:ext>
            </a:extLst>
          </p:cNvPr>
          <p:cNvPicPr>
            <a:picLocks noGrp="1" noChangeAspect="1"/>
          </p:cNvPicPr>
          <p:nvPr>
            <p:ph idx="1"/>
          </p:nvPr>
        </p:nvPicPr>
        <p:blipFill>
          <a:blip r:embed="rId2"/>
          <a:stretch>
            <a:fillRect/>
          </a:stretch>
        </p:blipFill>
        <p:spPr>
          <a:xfrm>
            <a:off x="409575" y="1835380"/>
            <a:ext cx="4229099" cy="3477380"/>
          </a:xfrm>
        </p:spPr>
      </p:pic>
      <p:pic>
        <p:nvPicPr>
          <p:cNvPr id="14" name="Picture 13">
            <a:extLst>
              <a:ext uri="{FF2B5EF4-FFF2-40B4-BE49-F238E27FC236}">
                <a16:creationId xmlns:a16="http://schemas.microsoft.com/office/drawing/2014/main" id="{62974390-62C4-7C40-B247-678CD6CFE731}"/>
              </a:ext>
            </a:extLst>
          </p:cNvPr>
          <p:cNvPicPr>
            <a:picLocks noChangeAspect="1"/>
          </p:cNvPicPr>
          <p:nvPr/>
        </p:nvPicPr>
        <p:blipFill>
          <a:blip r:embed="rId3"/>
          <a:stretch>
            <a:fillRect/>
          </a:stretch>
        </p:blipFill>
        <p:spPr>
          <a:xfrm>
            <a:off x="4739739" y="1835380"/>
            <a:ext cx="4001323" cy="3377740"/>
          </a:xfrm>
          <a:prstGeom prst="rect">
            <a:avLst/>
          </a:prstGeom>
        </p:spPr>
      </p:pic>
      <p:sp>
        <p:nvSpPr>
          <p:cNvPr id="3" name="日期占位符 2">
            <a:extLst>
              <a:ext uri="{FF2B5EF4-FFF2-40B4-BE49-F238E27FC236}">
                <a16:creationId xmlns:a16="http://schemas.microsoft.com/office/drawing/2014/main" id="{23D75589-6A29-421B-815D-A7CE8F317428}"/>
              </a:ext>
            </a:extLst>
          </p:cNvPr>
          <p:cNvSpPr>
            <a:spLocks noGrp="1"/>
          </p:cNvSpPr>
          <p:nvPr>
            <p:ph type="dt" sz="half" idx="10"/>
          </p:nvPr>
        </p:nvSpPr>
        <p:spPr/>
        <p:txBody>
          <a:bodyPr/>
          <a:lstStyle/>
          <a:p>
            <a:fld id="{03AC1EEF-C896-5245-8306-A282EA723F3A}" type="datetime1">
              <a:rPr lang="en-AU" altLang="zh-CN" smtClean="0"/>
              <a:t>15/04/2019</a:t>
            </a:fld>
            <a:endParaRPr lang="en-US" dirty="0"/>
          </a:p>
        </p:txBody>
      </p:sp>
      <p:sp>
        <p:nvSpPr>
          <p:cNvPr id="5" name="页脚占位符 4">
            <a:extLst>
              <a:ext uri="{FF2B5EF4-FFF2-40B4-BE49-F238E27FC236}">
                <a16:creationId xmlns:a16="http://schemas.microsoft.com/office/drawing/2014/main" id="{01888583-8766-4604-B3B4-E45AAB2AF7DF}"/>
              </a:ext>
            </a:extLst>
          </p:cNvPr>
          <p:cNvSpPr>
            <a:spLocks noGrp="1"/>
          </p:cNvSpPr>
          <p:nvPr>
            <p:ph type="ftr" sz="quarter" idx="11"/>
          </p:nvPr>
        </p:nvSpPr>
        <p:spPr/>
        <p:txBody>
          <a:bodyPr/>
          <a:lstStyle/>
          <a:p>
            <a:r>
              <a:rPr lang="zh-CN" altLang="en-US"/>
              <a:t>上海交通大学人工智能研究院</a:t>
            </a:r>
            <a:endParaRPr lang="en-US" dirty="0"/>
          </a:p>
        </p:txBody>
      </p:sp>
      <p:sp>
        <p:nvSpPr>
          <p:cNvPr id="7" name="灯片编号占位符 6">
            <a:extLst>
              <a:ext uri="{FF2B5EF4-FFF2-40B4-BE49-F238E27FC236}">
                <a16:creationId xmlns:a16="http://schemas.microsoft.com/office/drawing/2014/main" id="{1EB2BEA5-4370-4F50-BDC2-384A2BD5C85F}"/>
              </a:ext>
            </a:extLst>
          </p:cNvPr>
          <p:cNvSpPr>
            <a:spLocks noGrp="1"/>
          </p:cNvSpPr>
          <p:nvPr>
            <p:ph type="sldNum" sz="quarter" idx="12"/>
          </p:nvPr>
        </p:nvSpPr>
        <p:spPr/>
        <p:txBody>
          <a:bodyPr/>
          <a:lstStyle/>
          <a:p>
            <a:fld id="{B75D218E-6EF2-4582-B6A3-CE467C14555D}" type="slidenum">
              <a:rPr lang="en-US" smtClean="0"/>
              <a:t>56</a:t>
            </a:fld>
            <a:endParaRPr lang="en-US" dirty="0"/>
          </a:p>
        </p:txBody>
      </p:sp>
    </p:spTree>
    <p:extLst>
      <p:ext uri="{BB962C8B-B14F-4D97-AF65-F5344CB8AC3E}">
        <p14:creationId xmlns:p14="http://schemas.microsoft.com/office/powerpoint/2010/main" val="69648480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9882B-51D0-8947-9141-F70C56DF0029}"/>
              </a:ext>
            </a:extLst>
          </p:cNvPr>
          <p:cNvSpPr>
            <a:spLocks noGrp="1"/>
          </p:cNvSpPr>
          <p:nvPr>
            <p:ph type="title"/>
          </p:nvPr>
        </p:nvSpPr>
        <p:spPr/>
        <p:txBody>
          <a:bodyPr>
            <a:normAutofit/>
          </a:bodyPr>
          <a:lstStyle/>
          <a:p>
            <a:r>
              <a:rPr lang="en-US" dirty="0"/>
              <a:t>OTB-2015</a:t>
            </a:r>
          </a:p>
        </p:txBody>
      </p:sp>
      <p:pic>
        <p:nvPicPr>
          <p:cNvPr id="9" name="Picture 7">
            <a:extLst>
              <a:ext uri="{FF2B5EF4-FFF2-40B4-BE49-F238E27FC236}">
                <a16:creationId xmlns:a16="http://schemas.microsoft.com/office/drawing/2014/main" id="{851F419F-1C3B-44F9-A5A3-F4B7325551B1}"/>
              </a:ext>
            </a:extLst>
          </p:cNvPr>
          <p:cNvPicPr>
            <a:picLocks noChangeAspect="1"/>
          </p:cNvPicPr>
          <p:nvPr/>
        </p:nvPicPr>
        <p:blipFill>
          <a:blip r:embed="rId2"/>
          <a:stretch>
            <a:fillRect/>
          </a:stretch>
        </p:blipFill>
        <p:spPr>
          <a:xfrm>
            <a:off x="203353" y="1971219"/>
            <a:ext cx="4276545" cy="3516392"/>
          </a:xfrm>
          <a:prstGeom prst="rect">
            <a:avLst/>
          </a:prstGeom>
        </p:spPr>
      </p:pic>
      <p:pic>
        <p:nvPicPr>
          <p:cNvPr id="10" name="Picture 11">
            <a:extLst>
              <a:ext uri="{FF2B5EF4-FFF2-40B4-BE49-F238E27FC236}">
                <a16:creationId xmlns:a16="http://schemas.microsoft.com/office/drawing/2014/main" id="{3D6986D9-23C7-4503-A43F-0E06CF93D5DD}"/>
              </a:ext>
            </a:extLst>
          </p:cNvPr>
          <p:cNvPicPr>
            <a:picLocks noChangeAspect="1"/>
          </p:cNvPicPr>
          <p:nvPr/>
        </p:nvPicPr>
        <p:blipFill>
          <a:blip r:embed="rId3"/>
          <a:stretch>
            <a:fillRect/>
          </a:stretch>
        </p:blipFill>
        <p:spPr>
          <a:xfrm>
            <a:off x="4664103" y="1971219"/>
            <a:ext cx="4165572" cy="3516392"/>
          </a:xfrm>
          <a:prstGeom prst="rect">
            <a:avLst/>
          </a:prstGeom>
        </p:spPr>
      </p:pic>
      <p:sp>
        <p:nvSpPr>
          <p:cNvPr id="5" name="日期占位符 4">
            <a:extLst>
              <a:ext uri="{FF2B5EF4-FFF2-40B4-BE49-F238E27FC236}">
                <a16:creationId xmlns:a16="http://schemas.microsoft.com/office/drawing/2014/main" id="{8883365E-C9BB-4DBE-83A2-65E2F45BC4EF}"/>
              </a:ext>
            </a:extLst>
          </p:cNvPr>
          <p:cNvSpPr>
            <a:spLocks noGrp="1"/>
          </p:cNvSpPr>
          <p:nvPr>
            <p:ph type="dt" sz="half" idx="10"/>
          </p:nvPr>
        </p:nvSpPr>
        <p:spPr/>
        <p:txBody>
          <a:bodyPr/>
          <a:lstStyle/>
          <a:p>
            <a:fld id="{09C95A42-EEE5-3F4D-91C6-D5425BFCAA13}" type="datetime1">
              <a:rPr lang="en-AU" altLang="zh-CN" smtClean="0"/>
              <a:t>15/04/2019</a:t>
            </a:fld>
            <a:endParaRPr lang="en-US" dirty="0"/>
          </a:p>
        </p:txBody>
      </p:sp>
      <p:sp>
        <p:nvSpPr>
          <p:cNvPr id="7" name="页脚占位符 6">
            <a:extLst>
              <a:ext uri="{FF2B5EF4-FFF2-40B4-BE49-F238E27FC236}">
                <a16:creationId xmlns:a16="http://schemas.microsoft.com/office/drawing/2014/main" id="{6DBCDB8D-A1BC-46F0-A5EA-D705A943A63C}"/>
              </a:ext>
            </a:extLst>
          </p:cNvPr>
          <p:cNvSpPr>
            <a:spLocks noGrp="1"/>
          </p:cNvSpPr>
          <p:nvPr>
            <p:ph type="ftr" sz="quarter" idx="11"/>
          </p:nvPr>
        </p:nvSpPr>
        <p:spPr/>
        <p:txBody>
          <a:bodyPr/>
          <a:lstStyle/>
          <a:p>
            <a:r>
              <a:rPr lang="zh-CN" altLang="en-US"/>
              <a:t>上海交通大学人工智能研究院</a:t>
            </a:r>
            <a:endParaRPr lang="en-US" dirty="0"/>
          </a:p>
        </p:txBody>
      </p:sp>
      <p:sp>
        <p:nvSpPr>
          <p:cNvPr id="11" name="灯片编号占位符 10">
            <a:extLst>
              <a:ext uri="{FF2B5EF4-FFF2-40B4-BE49-F238E27FC236}">
                <a16:creationId xmlns:a16="http://schemas.microsoft.com/office/drawing/2014/main" id="{0AD3985F-3F2B-461E-9B69-A9D0B08AC6C9}"/>
              </a:ext>
            </a:extLst>
          </p:cNvPr>
          <p:cNvSpPr>
            <a:spLocks noGrp="1"/>
          </p:cNvSpPr>
          <p:nvPr>
            <p:ph type="sldNum" sz="quarter" idx="12"/>
          </p:nvPr>
        </p:nvSpPr>
        <p:spPr/>
        <p:txBody>
          <a:bodyPr/>
          <a:lstStyle/>
          <a:p>
            <a:fld id="{B75D218E-6EF2-4582-B6A3-CE467C14555D}" type="slidenum">
              <a:rPr lang="en-US" smtClean="0"/>
              <a:t>57</a:t>
            </a:fld>
            <a:endParaRPr lang="en-US" dirty="0"/>
          </a:p>
        </p:txBody>
      </p:sp>
    </p:spTree>
    <p:extLst>
      <p:ext uri="{BB962C8B-B14F-4D97-AF65-F5344CB8AC3E}">
        <p14:creationId xmlns:p14="http://schemas.microsoft.com/office/powerpoint/2010/main" val="11188869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C8DD6-7DD6-0B42-A0F8-42DBE953686C}"/>
              </a:ext>
            </a:extLst>
          </p:cNvPr>
          <p:cNvSpPr>
            <a:spLocks noGrp="1"/>
          </p:cNvSpPr>
          <p:nvPr>
            <p:ph type="title"/>
          </p:nvPr>
        </p:nvSpPr>
        <p:spPr/>
        <p:txBody>
          <a:bodyPr/>
          <a:lstStyle/>
          <a:p>
            <a:r>
              <a:rPr lang="en-US" dirty="0"/>
              <a:t>UVA-123</a:t>
            </a:r>
          </a:p>
        </p:txBody>
      </p:sp>
      <p:pic>
        <p:nvPicPr>
          <p:cNvPr id="5" name="Content Placeholder 4">
            <a:extLst>
              <a:ext uri="{FF2B5EF4-FFF2-40B4-BE49-F238E27FC236}">
                <a16:creationId xmlns:a16="http://schemas.microsoft.com/office/drawing/2014/main" id="{0EF1BACC-5DF5-2343-AF56-A3F9CF70DA35}"/>
              </a:ext>
            </a:extLst>
          </p:cNvPr>
          <p:cNvPicPr>
            <a:picLocks noGrp="1" noChangeAspect="1"/>
          </p:cNvPicPr>
          <p:nvPr>
            <p:ph idx="1"/>
          </p:nvPr>
        </p:nvPicPr>
        <p:blipFill>
          <a:blip r:embed="rId2"/>
          <a:stretch>
            <a:fillRect/>
          </a:stretch>
        </p:blipFill>
        <p:spPr>
          <a:xfrm>
            <a:off x="201732" y="1690657"/>
            <a:ext cx="4246292" cy="3491516"/>
          </a:xfrm>
        </p:spPr>
      </p:pic>
      <p:pic>
        <p:nvPicPr>
          <p:cNvPr id="7" name="Picture 6">
            <a:extLst>
              <a:ext uri="{FF2B5EF4-FFF2-40B4-BE49-F238E27FC236}">
                <a16:creationId xmlns:a16="http://schemas.microsoft.com/office/drawing/2014/main" id="{B1E46F76-8801-A64B-A9D7-B6B923EC67C3}"/>
              </a:ext>
            </a:extLst>
          </p:cNvPr>
          <p:cNvPicPr>
            <a:picLocks noChangeAspect="1"/>
          </p:cNvPicPr>
          <p:nvPr/>
        </p:nvPicPr>
        <p:blipFill>
          <a:blip r:embed="rId3"/>
          <a:stretch>
            <a:fillRect/>
          </a:stretch>
        </p:blipFill>
        <p:spPr>
          <a:xfrm>
            <a:off x="4695978" y="1690657"/>
            <a:ext cx="4112026" cy="3471191"/>
          </a:xfrm>
          <a:prstGeom prst="rect">
            <a:avLst/>
          </a:prstGeom>
        </p:spPr>
      </p:pic>
      <p:sp>
        <p:nvSpPr>
          <p:cNvPr id="3" name="日期占位符 2">
            <a:extLst>
              <a:ext uri="{FF2B5EF4-FFF2-40B4-BE49-F238E27FC236}">
                <a16:creationId xmlns:a16="http://schemas.microsoft.com/office/drawing/2014/main" id="{98EA0773-B1B1-460D-9382-98B7E6A65FB9}"/>
              </a:ext>
            </a:extLst>
          </p:cNvPr>
          <p:cNvSpPr>
            <a:spLocks noGrp="1"/>
          </p:cNvSpPr>
          <p:nvPr>
            <p:ph type="dt" sz="half" idx="10"/>
          </p:nvPr>
        </p:nvSpPr>
        <p:spPr/>
        <p:txBody>
          <a:bodyPr/>
          <a:lstStyle/>
          <a:p>
            <a:fld id="{F6D06205-6158-564F-BEA9-2EFDD971A78C}" type="datetime1">
              <a:rPr lang="en-AU" altLang="zh-CN" smtClean="0"/>
              <a:t>15/04/2019</a:t>
            </a:fld>
            <a:endParaRPr lang="en-US" dirty="0"/>
          </a:p>
        </p:txBody>
      </p:sp>
      <p:sp>
        <p:nvSpPr>
          <p:cNvPr id="4" name="页脚占位符 3">
            <a:extLst>
              <a:ext uri="{FF2B5EF4-FFF2-40B4-BE49-F238E27FC236}">
                <a16:creationId xmlns:a16="http://schemas.microsoft.com/office/drawing/2014/main" id="{0E0C22A5-0F19-445B-AEF0-1D1E9D1AD10A}"/>
              </a:ext>
            </a:extLst>
          </p:cNvPr>
          <p:cNvSpPr>
            <a:spLocks noGrp="1"/>
          </p:cNvSpPr>
          <p:nvPr>
            <p:ph type="ftr" sz="quarter" idx="11"/>
          </p:nvPr>
        </p:nvSpPr>
        <p:spPr/>
        <p:txBody>
          <a:bodyPr/>
          <a:lstStyle/>
          <a:p>
            <a:r>
              <a:rPr lang="zh-CN" altLang="en-US"/>
              <a:t>上海交通大学人工智能研究院</a:t>
            </a:r>
            <a:endParaRPr lang="en-US" dirty="0"/>
          </a:p>
        </p:txBody>
      </p:sp>
      <p:sp>
        <p:nvSpPr>
          <p:cNvPr id="6" name="灯片编号占位符 5">
            <a:extLst>
              <a:ext uri="{FF2B5EF4-FFF2-40B4-BE49-F238E27FC236}">
                <a16:creationId xmlns:a16="http://schemas.microsoft.com/office/drawing/2014/main" id="{CE0D0198-FFD3-40BA-A118-5CC140913228}"/>
              </a:ext>
            </a:extLst>
          </p:cNvPr>
          <p:cNvSpPr>
            <a:spLocks noGrp="1"/>
          </p:cNvSpPr>
          <p:nvPr>
            <p:ph type="sldNum" sz="quarter" idx="12"/>
          </p:nvPr>
        </p:nvSpPr>
        <p:spPr/>
        <p:txBody>
          <a:bodyPr/>
          <a:lstStyle/>
          <a:p>
            <a:fld id="{B75D218E-6EF2-4582-B6A3-CE467C14555D}" type="slidenum">
              <a:rPr lang="en-US" smtClean="0"/>
              <a:t>58</a:t>
            </a:fld>
            <a:endParaRPr lang="en-US" dirty="0"/>
          </a:p>
        </p:txBody>
      </p:sp>
    </p:spTree>
    <p:extLst>
      <p:ext uri="{BB962C8B-B14F-4D97-AF65-F5344CB8AC3E}">
        <p14:creationId xmlns:p14="http://schemas.microsoft.com/office/powerpoint/2010/main" val="405990807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0B6F7-A427-904C-B644-682C14461DAD}"/>
              </a:ext>
            </a:extLst>
          </p:cNvPr>
          <p:cNvSpPr>
            <a:spLocks noGrp="1"/>
          </p:cNvSpPr>
          <p:nvPr>
            <p:ph type="title"/>
          </p:nvPr>
        </p:nvSpPr>
        <p:spPr/>
        <p:txBody>
          <a:bodyPr/>
          <a:lstStyle/>
          <a:p>
            <a:r>
              <a:rPr lang="en-US" dirty="0"/>
              <a:t>Ablation Studies</a:t>
            </a:r>
          </a:p>
        </p:txBody>
      </p:sp>
      <p:pic>
        <p:nvPicPr>
          <p:cNvPr id="11" name="Content Placeholder 10">
            <a:extLst>
              <a:ext uri="{FF2B5EF4-FFF2-40B4-BE49-F238E27FC236}">
                <a16:creationId xmlns:a16="http://schemas.microsoft.com/office/drawing/2014/main" id="{AE8E7A76-15F0-9C48-A434-79C6B7FC70C0}"/>
              </a:ext>
            </a:extLst>
          </p:cNvPr>
          <p:cNvPicPr>
            <a:picLocks noGrp="1" noChangeAspect="1"/>
          </p:cNvPicPr>
          <p:nvPr>
            <p:ph idx="1"/>
          </p:nvPr>
        </p:nvPicPr>
        <p:blipFill>
          <a:blip r:embed="rId2"/>
          <a:stretch>
            <a:fillRect/>
          </a:stretch>
        </p:blipFill>
        <p:spPr>
          <a:xfrm>
            <a:off x="238994" y="1692152"/>
            <a:ext cx="4316968" cy="3549630"/>
          </a:xfrm>
        </p:spPr>
      </p:pic>
      <p:pic>
        <p:nvPicPr>
          <p:cNvPr id="13" name="Picture 12">
            <a:extLst>
              <a:ext uri="{FF2B5EF4-FFF2-40B4-BE49-F238E27FC236}">
                <a16:creationId xmlns:a16="http://schemas.microsoft.com/office/drawing/2014/main" id="{4D6AB30E-2095-184F-A2BA-2F1F8EA29265}"/>
              </a:ext>
            </a:extLst>
          </p:cNvPr>
          <p:cNvPicPr>
            <a:picLocks noChangeAspect="1"/>
          </p:cNvPicPr>
          <p:nvPr/>
        </p:nvPicPr>
        <p:blipFill>
          <a:blip r:embed="rId3"/>
          <a:stretch>
            <a:fillRect/>
          </a:stretch>
        </p:blipFill>
        <p:spPr>
          <a:xfrm>
            <a:off x="4588040" y="1692152"/>
            <a:ext cx="4216563" cy="3559438"/>
          </a:xfrm>
          <a:prstGeom prst="rect">
            <a:avLst/>
          </a:prstGeom>
        </p:spPr>
      </p:pic>
      <p:sp>
        <p:nvSpPr>
          <p:cNvPr id="3" name="日期占位符 2">
            <a:extLst>
              <a:ext uri="{FF2B5EF4-FFF2-40B4-BE49-F238E27FC236}">
                <a16:creationId xmlns:a16="http://schemas.microsoft.com/office/drawing/2014/main" id="{D8987EF5-E287-40EA-89F2-4A823688B02E}"/>
              </a:ext>
            </a:extLst>
          </p:cNvPr>
          <p:cNvSpPr>
            <a:spLocks noGrp="1"/>
          </p:cNvSpPr>
          <p:nvPr>
            <p:ph type="dt" sz="half" idx="10"/>
          </p:nvPr>
        </p:nvSpPr>
        <p:spPr/>
        <p:txBody>
          <a:bodyPr/>
          <a:lstStyle/>
          <a:p>
            <a:fld id="{ECF538C9-75BD-734A-A833-D4173BCFCDBE}" type="datetime1">
              <a:rPr lang="en-AU" altLang="zh-CN" smtClean="0"/>
              <a:t>15/04/2019</a:t>
            </a:fld>
            <a:endParaRPr lang="en-US" dirty="0"/>
          </a:p>
        </p:txBody>
      </p:sp>
      <p:sp>
        <p:nvSpPr>
          <p:cNvPr id="4" name="页脚占位符 3">
            <a:extLst>
              <a:ext uri="{FF2B5EF4-FFF2-40B4-BE49-F238E27FC236}">
                <a16:creationId xmlns:a16="http://schemas.microsoft.com/office/drawing/2014/main" id="{83F3E083-5F5E-4DAF-A21E-61DB427F1011}"/>
              </a:ext>
            </a:extLst>
          </p:cNvPr>
          <p:cNvSpPr>
            <a:spLocks noGrp="1"/>
          </p:cNvSpPr>
          <p:nvPr>
            <p:ph type="ftr" sz="quarter" idx="11"/>
          </p:nvPr>
        </p:nvSpPr>
        <p:spPr/>
        <p:txBody>
          <a:bodyPr/>
          <a:lstStyle/>
          <a:p>
            <a:r>
              <a:rPr lang="zh-CN" altLang="en-US"/>
              <a:t>上海交通大学人工智能研究院</a:t>
            </a:r>
            <a:endParaRPr lang="en-US" dirty="0"/>
          </a:p>
        </p:txBody>
      </p:sp>
      <p:sp>
        <p:nvSpPr>
          <p:cNvPr id="5" name="灯片编号占位符 4">
            <a:extLst>
              <a:ext uri="{FF2B5EF4-FFF2-40B4-BE49-F238E27FC236}">
                <a16:creationId xmlns:a16="http://schemas.microsoft.com/office/drawing/2014/main" id="{DDF50F50-8738-4895-89EC-D404D44429F1}"/>
              </a:ext>
            </a:extLst>
          </p:cNvPr>
          <p:cNvSpPr>
            <a:spLocks noGrp="1"/>
          </p:cNvSpPr>
          <p:nvPr>
            <p:ph type="sldNum" sz="quarter" idx="12"/>
          </p:nvPr>
        </p:nvSpPr>
        <p:spPr/>
        <p:txBody>
          <a:bodyPr/>
          <a:lstStyle/>
          <a:p>
            <a:fld id="{B75D218E-6EF2-4582-B6A3-CE467C14555D}" type="slidenum">
              <a:rPr lang="en-US" smtClean="0"/>
              <a:t>59</a:t>
            </a:fld>
            <a:endParaRPr lang="en-US" dirty="0"/>
          </a:p>
        </p:txBody>
      </p:sp>
    </p:spTree>
    <p:extLst>
      <p:ext uri="{BB962C8B-B14F-4D97-AF65-F5344CB8AC3E}">
        <p14:creationId xmlns:p14="http://schemas.microsoft.com/office/powerpoint/2010/main" val="265972443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9A1C9-FAAA-C547-9929-19002D6A66D6}"/>
              </a:ext>
            </a:extLst>
          </p:cNvPr>
          <p:cNvSpPr>
            <a:spLocks noGrp="1"/>
          </p:cNvSpPr>
          <p:nvPr>
            <p:ph type="title"/>
          </p:nvPr>
        </p:nvSpPr>
        <p:spPr/>
        <p:txBody>
          <a:bodyPr/>
          <a:lstStyle/>
          <a:p>
            <a:r>
              <a:rPr lang="en-US" dirty="0"/>
              <a:t>Convergence speed</a:t>
            </a:r>
          </a:p>
        </p:txBody>
      </p:sp>
      <p:pic>
        <p:nvPicPr>
          <p:cNvPr id="4" name="Picture 3">
            <a:extLst>
              <a:ext uri="{FF2B5EF4-FFF2-40B4-BE49-F238E27FC236}">
                <a16:creationId xmlns:a16="http://schemas.microsoft.com/office/drawing/2014/main" id="{249528D3-9A12-2346-BA05-375A217BBB47}"/>
              </a:ext>
            </a:extLst>
          </p:cNvPr>
          <p:cNvPicPr>
            <a:picLocks noChangeAspect="1"/>
          </p:cNvPicPr>
          <p:nvPr/>
        </p:nvPicPr>
        <p:blipFill>
          <a:blip r:embed="rId2"/>
          <a:stretch>
            <a:fillRect/>
          </a:stretch>
        </p:blipFill>
        <p:spPr>
          <a:xfrm>
            <a:off x="4626260" y="1697571"/>
            <a:ext cx="4341812" cy="3619661"/>
          </a:xfrm>
          <a:prstGeom prst="rect">
            <a:avLst/>
          </a:prstGeom>
        </p:spPr>
      </p:pic>
      <p:pic>
        <p:nvPicPr>
          <p:cNvPr id="6" name="Picture 5">
            <a:extLst>
              <a:ext uri="{FF2B5EF4-FFF2-40B4-BE49-F238E27FC236}">
                <a16:creationId xmlns:a16="http://schemas.microsoft.com/office/drawing/2014/main" id="{14DA8CE7-6ADE-B048-9210-96EECE70699D}"/>
              </a:ext>
            </a:extLst>
          </p:cNvPr>
          <p:cNvPicPr>
            <a:picLocks noChangeAspect="1"/>
          </p:cNvPicPr>
          <p:nvPr/>
        </p:nvPicPr>
        <p:blipFill>
          <a:blip r:embed="rId3"/>
          <a:stretch>
            <a:fillRect/>
          </a:stretch>
        </p:blipFill>
        <p:spPr>
          <a:xfrm>
            <a:off x="236822" y="1724007"/>
            <a:ext cx="4341813" cy="3593225"/>
          </a:xfrm>
          <a:prstGeom prst="rect">
            <a:avLst/>
          </a:prstGeom>
        </p:spPr>
      </p:pic>
      <p:sp>
        <p:nvSpPr>
          <p:cNvPr id="3" name="日期占位符 2">
            <a:extLst>
              <a:ext uri="{FF2B5EF4-FFF2-40B4-BE49-F238E27FC236}">
                <a16:creationId xmlns:a16="http://schemas.microsoft.com/office/drawing/2014/main" id="{B00A0486-202A-4626-B22E-1D1AF6D350C0}"/>
              </a:ext>
            </a:extLst>
          </p:cNvPr>
          <p:cNvSpPr>
            <a:spLocks noGrp="1"/>
          </p:cNvSpPr>
          <p:nvPr>
            <p:ph type="dt" sz="half" idx="10"/>
          </p:nvPr>
        </p:nvSpPr>
        <p:spPr/>
        <p:txBody>
          <a:bodyPr/>
          <a:lstStyle/>
          <a:p>
            <a:fld id="{906A7EA9-0136-2846-B6C3-BFE9EEBB6AA3}" type="datetime1">
              <a:rPr lang="en-AU" altLang="zh-CN" smtClean="0"/>
              <a:t>15/04/2019</a:t>
            </a:fld>
            <a:endParaRPr lang="en-US" dirty="0"/>
          </a:p>
        </p:txBody>
      </p:sp>
      <p:sp>
        <p:nvSpPr>
          <p:cNvPr id="5" name="页脚占位符 4">
            <a:extLst>
              <a:ext uri="{FF2B5EF4-FFF2-40B4-BE49-F238E27FC236}">
                <a16:creationId xmlns:a16="http://schemas.microsoft.com/office/drawing/2014/main" id="{457F5448-A257-4F26-B50C-8C4D88D29E6E}"/>
              </a:ext>
            </a:extLst>
          </p:cNvPr>
          <p:cNvSpPr>
            <a:spLocks noGrp="1"/>
          </p:cNvSpPr>
          <p:nvPr>
            <p:ph type="ftr" sz="quarter" idx="11"/>
          </p:nvPr>
        </p:nvSpPr>
        <p:spPr/>
        <p:txBody>
          <a:bodyPr/>
          <a:lstStyle/>
          <a:p>
            <a:r>
              <a:rPr lang="zh-CN" altLang="en-US"/>
              <a:t>上海交通大学人工智能研究院</a:t>
            </a:r>
            <a:endParaRPr lang="en-US" dirty="0"/>
          </a:p>
        </p:txBody>
      </p:sp>
      <p:sp>
        <p:nvSpPr>
          <p:cNvPr id="7" name="灯片编号占位符 6">
            <a:extLst>
              <a:ext uri="{FF2B5EF4-FFF2-40B4-BE49-F238E27FC236}">
                <a16:creationId xmlns:a16="http://schemas.microsoft.com/office/drawing/2014/main" id="{B1DA20EA-69AD-4A39-B010-2B3551E9A76D}"/>
              </a:ext>
            </a:extLst>
          </p:cNvPr>
          <p:cNvSpPr>
            <a:spLocks noGrp="1"/>
          </p:cNvSpPr>
          <p:nvPr>
            <p:ph type="sldNum" sz="quarter" idx="12"/>
          </p:nvPr>
        </p:nvSpPr>
        <p:spPr/>
        <p:txBody>
          <a:bodyPr/>
          <a:lstStyle/>
          <a:p>
            <a:fld id="{B75D218E-6EF2-4582-B6A3-CE467C14555D}" type="slidenum">
              <a:rPr lang="en-US" smtClean="0"/>
              <a:t>60</a:t>
            </a:fld>
            <a:endParaRPr lang="en-US" dirty="0"/>
          </a:p>
        </p:txBody>
      </p:sp>
    </p:spTree>
    <p:extLst>
      <p:ext uri="{BB962C8B-B14F-4D97-AF65-F5344CB8AC3E}">
        <p14:creationId xmlns:p14="http://schemas.microsoft.com/office/powerpoint/2010/main" val="277034183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A4A4F-AB1A-2840-B5D7-8E35BA55C102}"/>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B1CD45CD-CA31-D249-88D5-887E39A037D1}"/>
              </a:ext>
            </a:extLst>
          </p:cNvPr>
          <p:cNvSpPr>
            <a:spLocks noGrp="1"/>
          </p:cNvSpPr>
          <p:nvPr>
            <p:ph idx="1"/>
          </p:nvPr>
        </p:nvSpPr>
        <p:spPr/>
        <p:txBody>
          <a:bodyPr>
            <a:normAutofit fontScale="92500" lnSpcReduction="20000"/>
          </a:bodyPr>
          <a:lstStyle/>
          <a:p>
            <a:r>
              <a:rPr lang="en-AU" sz="3000" dirty="0"/>
              <a:t>Data imbalance is the main bottleneck, which impedes regression trackers from better performance than the DCFs trackers</a:t>
            </a:r>
          </a:p>
          <a:p>
            <a:r>
              <a:rPr lang="en-AU" sz="3000" dirty="0"/>
              <a:t>Shrinkage loss can effectively deal with data imbalance in regression learning</a:t>
            </a:r>
          </a:p>
          <a:p>
            <a:r>
              <a:rPr lang="en-AU" sz="3000" dirty="0"/>
              <a:t>Residual connections between convolutional layers can better explore multiple semantics across convolutional layers. This further improves the performance of regression trackers. </a:t>
            </a:r>
          </a:p>
          <a:p>
            <a:endParaRPr lang="en-AU" dirty="0"/>
          </a:p>
        </p:txBody>
      </p:sp>
      <p:sp>
        <p:nvSpPr>
          <p:cNvPr id="4" name="日期占位符 3">
            <a:extLst>
              <a:ext uri="{FF2B5EF4-FFF2-40B4-BE49-F238E27FC236}">
                <a16:creationId xmlns:a16="http://schemas.microsoft.com/office/drawing/2014/main" id="{B7D8CEE5-960F-45E0-AB86-8E3BDDFA30AD}"/>
              </a:ext>
            </a:extLst>
          </p:cNvPr>
          <p:cNvSpPr>
            <a:spLocks noGrp="1"/>
          </p:cNvSpPr>
          <p:nvPr>
            <p:ph type="dt" sz="half" idx="10"/>
          </p:nvPr>
        </p:nvSpPr>
        <p:spPr/>
        <p:txBody>
          <a:bodyPr/>
          <a:lstStyle/>
          <a:p>
            <a:fld id="{F84EF88F-01F8-1249-A393-3B767288324E}" type="datetime1">
              <a:rPr lang="en-AU" altLang="zh-CN" smtClean="0"/>
              <a:t>15/04/2019</a:t>
            </a:fld>
            <a:endParaRPr lang="en-US" dirty="0"/>
          </a:p>
        </p:txBody>
      </p:sp>
      <p:sp>
        <p:nvSpPr>
          <p:cNvPr id="5" name="页脚占位符 4">
            <a:extLst>
              <a:ext uri="{FF2B5EF4-FFF2-40B4-BE49-F238E27FC236}">
                <a16:creationId xmlns:a16="http://schemas.microsoft.com/office/drawing/2014/main" id="{6A76C371-DA78-4574-89A3-7FB1D71D6BF1}"/>
              </a:ext>
            </a:extLst>
          </p:cNvPr>
          <p:cNvSpPr>
            <a:spLocks noGrp="1"/>
          </p:cNvSpPr>
          <p:nvPr>
            <p:ph type="ftr" sz="quarter" idx="11"/>
          </p:nvPr>
        </p:nvSpPr>
        <p:spPr/>
        <p:txBody>
          <a:bodyPr/>
          <a:lstStyle/>
          <a:p>
            <a:r>
              <a:rPr lang="zh-CN" altLang="en-US"/>
              <a:t>上海交通大学人工智能研究院</a:t>
            </a:r>
            <a:endParaRPr lang="en-US" dirty="0"/>
          </a:p>
        </p:txBody>
      </p:sp>
      <p:sp>
        <p:nvSpPr>
          <p:cNvPr id="6" name="灯片编号占位符 5">
            <a:extLst>
              <a:ext uri="{FF2B5EF4-FFF2-40B4-BE49-F238E27FC236}">
                <a16:creationId xmlns:a16="http://schemas.microsoft.com/office/drawing/2014/main" id="{CACB3938-BFB3-416B-B3D5-2D4C1E939E95}"/>
              </a:ext>
            </a:extLst>
          </p:cNvPr>
          <p:cNvSpPr>
            <a:spLocks noGrp="1"/>
          </p:cNvSpPr>
          <p:nvPr>
            <p:ph type="sldNum" sz="quarter" idx="12"/>
          </p:nvPr>
        </p:nvSpPr>
        <p:spPr/>
        <p:txBody>
          <a:bodyPr/>
          <a:lstStyle/>
          <a:p>
            <a:fld id="{B75D218E-6EF2-4582-B6A3-CE467C14555D}" type="slidenum">
              <a:rPr lang="en-US" smtClean="0"/>
              <a:t>61</a:t>
            </a:fld>
            <a:endParaRPr lang="en-US" dirty="0"/>
          </a:p>
        </p:txBody>
      </p:sp>
    </p:spTree>
    <p:extLst>
      <p:ext uri="{BB962C8B-B14F-4D97-AF65-F5344CB8AC3E}">
        <p14:creationId xmlns:p14="http://schemas.microsoft.com/office/powerpoint/2010/main" val="144580505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0BB13F4-0104-4F07-96D9-51B39E2F274C}"/>
              </a:ext>
            </a:extLst>
          </p:cNvPr>
          <p:cNvSpPr>
            <a:spLocks noGrp="1"/>
          </p:cNvSpPr>
          <p:nvPr>
            <p:ph type="title"/>
          </p:nvPr>
        </p:nvSpPr>
        <p:spPr/>
        <p:txBody>
          <a:bodyPr>
            <a:normAutofit/>
          </a:bodyPr>
          <a:lstStyle/>
          <a:p>
            <a:r>
              <a:rPr lang="zh-CN" altLang="en-US" dirty="0"/>
              <a:t>孪生全卷积回归网络</a:t>
            </a:r>
          </a:p>
        </p:txBody>
      </p:sp>
      <p:sp>
        <p:nvSpPr>
          <p:cNvPr id="4" name="日期占位符 3">
            <a:extLst>
              <a:ext uri="{FF2B5EF4-FFF2-40B4-BE49-F238E27FC236}">
                <a16:creationId xmlns:a16="http://schemas.microsoft.com/office/drawing/2014/main" id="{788576DF-33B4-4F67-BF8E-CF25B2F07723}"/>
              </a:ext>
            </a:extLst>
          </p:cNvPr>
          <p:cNvSpPr>
            <a:spLocks noGrp="1"/>
          </p:cNvSpPr>
          <p:nvPr>
            <p:ph type="dt" sz="half" idx="10"/>
          </p:nvPr>
        </p:nvSpPr>
        <p:spPr/>
        <p:txBody>
          <a:bodyPr/>
          <a:lstStyle/>
          <a:p>
            <a:fld id="{2EF78AEF-4DC2-B644-B77C-90A1470243EE}" type="datetime1">
              <a:rPr lang="en-AU" altLang="zh-CN" smtClean="0"/>
              <a:t>15/04/2019</a:t>
            </a:fld>
            <a:endParaRPr lang="en-US" dirty="0"/>
          </a:p>
        </p:txBody>
      </p:sp>
      <p:sp>
        <p:nvSpPr>
          <p:cNvPr id="5" name="页脚占位符 4">
            <a:extLst>
              <a:ext uri="{FF2B5EF4-FFF2-40B4-BE49-F238E27FC236}">
                <a16:creationId xmlns:a16="http://schemas.microsoft.com/office/drawing/2014/main" id="{C8021345-5952-4C02-8116-330352D8AA47}"/>
              </a:ext>
            </a:extLst>
          </p:cNvPr>
          <p:cNvSpPr>
            <a:spLocks noGrp="1"/>
          </p:cNvSpPr>
          <p:nvPr>
            <p:ph type="ftr" sz="quarter" idx="11"/>
          </p:nvPr>
        </p:nvSpPr>
        <p:spPr/>
        <p:txBody>
          <a:bodyPr/>
          <a:lstStyle/>
          <a:p>
            <a:r>
              <a:rPr lang="zh-CN" altLang="en-US"/>
              <a:t>上海交通大学人工智能研究院</a:t>
            </a:r>
            <a:endParaRPr lang="en-US" dirty="0"/>
          </a:p>
        </p:txBody>
      </p:sp>
      <p:sp>
        <p:nvSpPr>
          <p:cNvPr id="6" name="灯片编号占位符 5">
            <a:extLst>
              <a:ext uri="{FF2B5EF4-FFF2-40B4-BE49-F238E27FC236}">
                <a16:creationId xmlns:a16="http://schemas.microsoft.com/office/drawing/2014/main" id="{D504DB12-ABDA-40CB-B1DB-B418A6A3F388}"/>
              </a:ext>
            </a:extLst>
          </p:cNvPr>
          <p:cNvSpPr>
            <a:spLocks noGrp="1"/>
          </p:cNvSpPr>
          <p:nvPr>
            <p:ph type="sldNum" sz="quarter" idx="12"/>
          </p:nvPr>
        </p:nvSpPr>
        <p:spPr/>
        <p:txBody>
          <a:bodyPr/>
          <a:lstStyle/>
          <a:p>
            <a:fld id="{B75D218E-6EF2-4582-B6A3-CE467C14555D}" type="slidenum">
              <a:rPr lang="en-US" smtClean="0"/>
              <a:t>62</a:t>
            </a:fld>
            <a:endParaRPr lang="en-US" dirty="0"/>
          </a:p>
        </p:txBody>
      </p:sp>
      <p:sp>
        <p:nvSpPr>
          <p:cNvPr id="13" name="矩形 12">
            <a:extLst>
              <a:ext uri="{FF2B5EF4-FFF2-40B4-BE49-F238E27FC236}">
                <a16:creationId xmlns:a16="http://schemas.microsoft.com/office/drawing/2014/main" id="{B3B1D196-66B6-4966-A55B-B7B509D64FE1}"/>
              </a:ext>
            </a:extLst>
          </p:cNvPr>
          <p:cNvSpPr/>
          <p:nvPr/>
        </p:nvSpPr>
        <p:spPr>
          <a:xfrm>
            <a:off x="429321" y="5593704"/>
            <a:ext cx="8285357" cy="646331"/>
          </a:xfrm>
          <a:prstGeom prst="rect">
            <a:avLst/>
          </a:prstGeom>
        </p:spPr>
        <p:txBody>
          <a:bodyPr wrap="square">
            <a:spAutoFit/>
          </a:bodyPr>
          <a:lstStyle/>
          <a:p>
            <a:pPr marL="285750" indent="-285750">
              <a:buFont typeface="Arial" panose="020B0604020202020204" pitchFamily="34" charset="0"/>
              <a:buChar char="•"/>
            </a:pPr>
            <a:r>
              <a:rPr lang="en-US" altLang="zh-CN" dirty="0">
                <a:latin typeface="Microsoft YaHei" panose="020B0503020204020204" pitchFamily="34" charset="-122"/>
                <a:ea typeface="Microsoft YaHei" panose="020B0503020204020204" pitchFamily="34" charset="-122"/>
              </a:rPr>
              <a:t>X. Li, C. Ma, B. Wu, Z. He, M.-H. Yang, Target-Aware Deep Tracking, in </a:t>
            </a:r>
            <a:r>
              <a:rPr lang="en-US" altLang="zh-CN" b="1" dirty="0">
                <a:latin typeface="Microsoft YaHei" panose="020B0503020204020204" pitchFamily="34" charset="-122"/>
                <a:ea typeface="Microsoft YaHei" panose="020B0503020204020204" pitchFamily="34" charset="-122"/>
              </a:rPr>
              <a:t>CVPR  2019.</a:t>
            </a:r>
            <a:endParaRPr lang="en-US" altLang="zh-CN" dirty="0">
              <a:latin typeface="Microsoft YaHei" panose="020B0503020204020204" pitchFamily="34" charset="-122"/>
              <a:ea typeface="Microsoft YaHei" panose="020B0503020204020204" pitchFamily="34" charset="-122"/>
            </a:endParaRPr>
          </a:p>
        </p:txBody>
      </p:sp>
      <p:sp>
        <p:nvSpPr>
          <p:cNvPr id="8" name="Content Placeholder 2">
            <a:extLst>
              <a:ext uri="{FF2B5EF4-FFF2-40B4-BE49-F238E27FC236}">
                <a16:creationId xmlns:a16="http://schemas.microsoft.com/office/drawing/2014/main" id="{A7DECFA4-6C59-4760-BEF2-4B61D3DC5F0F}"/>
              </a:ext>
            </a:extLst>
          </p:cNvPr>
          <p:cNvSpPr txBox="1">
            <a:spLocks/>
          </p:cNvSpPr>
          <p:nvPr/>
        </p:nvSpPr>
        <p:spPr>
          <a:xfrm>
            <a:off x="379142" y="1271237"/>
            <a:ext cx="8285358" cy="124788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Clr>
                <a:srgbClr val="C00000"/>
              </a:buClr>
              <a:buFont typeface="Arial" panose="020B0604020202020204" pitchFamily="34" charset="0"/>
              <a:buChar char="•"/>
              <a:defRPr sz="3200" kern="1200">
                <a:solidFill>
                  <a:schemeClr val="tx1"/>
                </a:solidFill>
                <a:latin typeface="Microsoft YaHei" panose="020B0503020204020204" pitchFamily="34" charset="-122"/>
                <a:ea typeface="Microsoft YaHei" panose="020B0503020204020204" pitchFamily="34" charset="-122"/>
                <a:cs typeface="Times New Roman" panose="02020603050405020304" pitchFamily="18" charset="0"/>
              </a:defRPr>
            </a:lvl1pPr>
            <a:lvl2pPr marL="685800" indent="-228600" algn="l" defTabSz="914400" rtl="0" eaLnBrk="1" latinLnBrk="0" hangingPunct="1">
              <a:lnSpc>
                <a:spcPct val="120000"/>
              </a:lnSpc>
              <a:spcBef>
                <a:spcPts val="500"/>
              </a:spcBef>
              <a:buClr>
                <a:srgbClr val="C00000"/>
              </a:buClr>
              <a:buFont typeface="Times New Roman" panose="02020603050405020304" pitchFamily="18" charset="0"/>
              <a:buChar char="˗"/>
              <a:defRPr sz="2800" kern="1200">
                <a:solidFill>
                  <a:schemeClr val="tx1"/>
                </a:solidFill>
                <a:latin typeface="Microsoft YaHei" panose="020B0503020204020204" pitchFamily="34" charset="-122"/>
                <a:ea typeface="Microsoft YaHei" panose="020B0503020204020204" pitchFamily="34" charset="-122"/>
                <a:cs typeface="Times New Roman" panose="02020603050405020304" pitchFamily="18" charset="0"/>
              </a:defRPr>
            </a:lvl2pPr>
            <a:lvl3pPr marL="1143000" indent="-228600" algn="l" defTabSz="914400" rtl="0" eaLnBrk="1" latinLnBrk="0" hangingPunct="1">
              <a:lnSpc>
                <a:spcPct val="120000"/>
              </a:lnSpc>
              <a:spcBef>
                <a:spcPts val="500"/>
              </a:spcBef>
              <a:buClr>
                <a:srgbClr val="C00000"/>
              </a:buClr>
              <a:buFont typeface="Arial" panose="020B0604020202020204" pitchFamily="34" charset="0"/>
              <a:buChar char="•"/>
              <a:defRPr sz="2400" kern="1200">
                <a:solidFill>
                  <a:schemeClr val="tx1"/>
                </a:solidFill>
                <a:latin typeface="Microsoft YaHei" panose="020B0503020204020204" pitchFamily="34" charset="-122"/>
                <a:ea typeface="Microsoft YaHei" panose="020B0503020204020204" pitchFamily="34" charset="-122"/>
                <a:cs typeface="Times New Roman" panose="02020603050405020304" pitchFamily="18" charset="0"/>
              </a:defRPr>
            </a:lvl3pPr>
            <a:lvl4pPr marL="1600200" indent="-228600" algn="l" defTabSz="914400" rtl="0" eaLnBrk="1" latinLnBrk="0" hangingPunct="1">
              <a:lnSpc>
                <a:spcPct val="120000"/>
              </a:lnSpc>
              <a:spcBef>
                <a:spcPts val="500"/>
              </a:spcBef>
              <a:buClr>
                <a:srgbClr val="C00000"/>
              </a:buClr>
              <a:buFont typeface="Times New Roman" panose="02020603050405020304" pitchFamily="18" charset="0"/>
              <a:buChar char="˗"/>
              <a:defRPr sz="2000" kern="1200">
                <a:solidFill>
                  <a:schemeClr val="tx1"/>
                </a:solidFill>
                <a:latin typeface="Microsoft YaHei" panose="020B0503020204020204" pitchFamily="34" charset="-122"/>
                <a:ea typeface="Microsoft YaHei" panose="020B0503020204020204" pitchFamily="34" charset="-122"/>
                <a:cs typeface="Times New Roman" panose="02020603050405020304" pitchFamily="18" charset="0"/>
              </a:defRPr>
            </a:lvl4pPr>
            <a:lvl5pPr marL="2057400" indent="-228600" algn="l" defTabSz="914400" rtl="0" eaLnBrk="1" latinLnBrk="0" hangingPunct="1">
              <a:lnSpc>
                <a:spcPct val="120000"/>
              </a:lnSpc>
              <a:spcBef>
                <a:spcPts val="500"/>
              </a:spcBef>
              <a:buClr>
                <a:srgbClr val="C00000"/>
              </a:buClr>
              <a:buFont typeface="Arial" panose="020B0604020202020204" pitchFamily="34" charset="0"/>
              <a:buChar char="•"/>
              <a:defRPr sz="2000" kern="1200">
                <a:solidFill>
                  <a:schemeClr val="tx1"/>
                </a:solidFill>
                <a:latin typeface="Microsoft YaHei" panose="020B0503020204020204" pitchFamily="34" charset="-122"/>
                <a:ea typeface="Microsoft YaHei" panose="020B0503020204020204" pitchFamily="34" charset="-122"/>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r>
              <a:rPr lang="zh-CN" altLang="en-US" sz="2800" dirty="0">
                <a:solidFill>
                  <a:srgbClr val="C00000"/>
                </a:solidFill>
              </a:rPr>
              <a:t>算法框架：利用反向传播梯度训练目标感知特征</a:t>
            </a:r>
            <a:endParaRPr lang="en-US" altLang="zh-CN" sz="2800" dirty="0">
              <a:solidFill>
                <a:srgbClr val="C00000"/>
              </a:solidFill>
            </a:endParaRPr>
          </a:p>
        </p:txBody>
      </p:sp>
      <p:pic>
        <p:nvPicPr>
          <p:cNvPr id="9" name="内容占位符 8">
            <a:extLst>
              <a:ext uri="{FF2B5EF4-FFF2-40B4-BE49-F238E27FC236}">
                <a16:creationId xmlns:a16="http://schemas.microsoft.com/office/drawing/2014/main" id="{946BC139-0FA1-4679-8619-3CFDDDB2BABB}"/>
              </a:ext>
            </a:extLst>
          </p:cNvPr>
          <p:cNvPicPr>
            <a:picLocks noGrp="1" noChangeAspect="1"/>
          </p:cNvPicPr>
          <p:nvPr>
            <p:ph idx="1"/>
          </p:nvPr>
        </p:nvPicPr>
        <p:blipFill>
          <a:blip r:embed="rId2"/>
          <a:stretch>
            <a:fillRect/>
          </a:stretch>
        </p:blipFill>
        <p:spPr>
          <a:xfrm>
            <a:off x="1145596" y="2197553"/>
            <a:ext cx="7059612" cy="3199494"/>
          </a:xfrm>
          <a:prstGeom prst="rect">
            <a:avLst/>
          </a:prstGeom>
        </p:spPr>
      </p:pic>
    </p:spTree>
    <p:extLst>
      <p:ext uri="{BB962C8B-B14F-4D97-AF65-F5344CB8AC3E}">
        <p14:creationId xmlns:p14="http://schemas.microsoft.com/office/powerpoint/2010/main" val="299872952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0BB13F4-0104-4F07-96D9-51B39E2F274C}"/>
              </a:ext>
            </a:extLst>
          </p:cNvPr>
          <p:cNvSpPr>
            <a:spLocks noGrp="1"/>
          </p:cNvSpPr>
          <p:nvPr>
            <p:ph type="title"/>
          </p:nvPr>
        </p:nvSpPr>
        <p:spPr/>
        <p:txBody>
          <a:bodyPr>
            <a:normAutofit/>
          </a:bodyPr>
          <a:lstStyle/>
          <a:p>
            <a:r>
              <a:rPr lang="zh-CN" altLang="en-US" dirty="0"/>
              <a:t>孪生全卷积回归网络</a:t>
            </a:r>
          </a:p>
        </p:txBody>
      </p:sp>
      <p:sp>
        <p:nvSpPr>
          <p:cNvPr id="4" name="日期占位符 3">
            <a:extLst>
              <a:ext uri="{FF2B5EF4-FFF2-40B4-BE49-F238E27FC236}">
                <a16:creationId xmlns:a16="http://schemas.microsoft.com/office/drawing/2014/main" id="{788576DF-33B4-4F67-BF8E-CF25B2F07723}"/>
              </a:ext>
            </a:extLst>
          </p:cNvPr>
          <p:cNvSpPr>
            <a:spLocks noGrp="1"/>
          </p:cNvSpPr>
          <p:nvPr>
            <p:ph type="dt" sz="half" idx="10"/>
          </p:nvPr>
        </p:nvSpPr>
        <p:spPr/>
        <p:txBody>
          <a:bodyPr/>
          <a:lstStyle/>
          <a:p>
            <a:fld id="{F1FFB772-2A88-3041-A430-E5AA05981DBA}" type="datetime1">
              <a:rPr lang="en-AU" altLang="zh-CN" smtClean="0"/>
              <a:t>15/04/2019</a:t>
            </a:fld>
            <a:endParaRPr lang="en-US" dirty="0"/>
          </a:p>
        </p:txBody>
      </p:sp>
      <p:sp>
        <p:nvSpPr>
          <p:cNvPr id="5" name="页脚占位符 4">
            <a:extLst>
              <a:ext uri="{FF2B5EF4-FFF2-40B4-BE49-F238E27FC236}">
                <a16:creationId xmlns:a16="http://schemas.microsoft.com/office/drawing/2014/main" id="{C8021345-5952-4C02-8116-330352D8AA47}"/>
              </a:ext>
            </a:extLst>
          </p:cNvPr>
          <p:cNvSpPr>
            <a:spLocks noGrp="1"/>
          </p:cNvSpPr>
          <p:nvPr>
            <p:ph type="ftr" sz="quarter" idx="11"/>
          </p:nvPr>
        </p:nvSpPr>
        <p:spPr/>
        <p:txBody>
          <a:bodyPr/>
          <a:lstStyle/>
          <a:p>
            <a:r>
              <a:rPr lang="zh-CN" altLang="en-US"/>
              <a:t>上海交通大学人工智能研究院</a:t>
            </a:r>
            <a:endParaRPr lang="en-US" dirty="0"/>
          </a:p>
        </p:txBody>
      </p:sp>
      <p:sp>
        <p:nvSpPr>
          <p:cNvPr id="6" name="灯片编号占位符 5">
            <a:extLst>
              <a:ext uri="{FF2B5EF4-FFF2-40B4-BE49-F238E27FC236}">
                <a16:creationId xmlns:a16="http://schemas.microsoft.com/office/drawing/2014/main" id="{D504DB12-ABDA-40CB-B1DB-B418A6A3F388}"/>
              </a:ext>
            </a:extLst>
          </p:cNvPr>
          <p:cNvSpPr>
            <a:spLocks noGrp="1"/>
          </p:cNvSpPr>
          <p:nvPr>
            <p:ph type="sldNum" sz="quarter" idx="12"/>
          </p:nvPr>
        </p:nvSpPr>
        <p:spPr/>
        <p:txBody>
          <a:bodyPr/>
          <a:lstStyle/>
          <a:p>
            <a:fld id="{B75D218E-6EF2-4582-B6A3-CE467C14555D}" type="slidenum">
              <a:rPr lang="en-US" smtClean="0"/>
              <a:t>63</a:t>
            </a:fld>
            <a:endParaRPr lang="en-US" dirty="0"/>
          </a:p>
        </p:txBody>
      </p:sp>
      <p:sp>
        <p:nvSpPr>
          <p:cNvPr id="8" name="Content Placeholder 2">
            <a:extLst>
              <a:ext uri="{FF2B5EF4-FFF2-40B4-BE49-F238E27FC236}">
                <a16:creationId xmlns:a16="http://schemas.microsoft.com/office/drawing/2014/main" id="{A7DECFA4-6C59-4760-BEF2-4B61D3DC5F0F}"/>
              </a:ext>
            </a:extLst>
          </p:cNvPr>
          <p:cNvSpPr txBox="1">
            <a:spLocks/>
          </p:cNvSpPr>
          <p:nvPr/>
        </p:nvSpPr>
        <p:spPr>
          <a:xfrm>
            <a:off x="379142" y="1271237"/>
            <a:ext cx="8285358" cy="124788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Clr>
                <a:srgbClr val="C00000"/>
              </a:buClr>
              <a:buFont typeface="Arial" panose="020B0604020202020204" pitchFamily="34" charset="0"/>
              <a:buChar char="•"/>
              <a:defRPr sz="3200" kern="1200">
                <a:solidFill>
                  <a:schemeClr val="tx1"/>
                </a:solidFill>
                <a:latin typeface="Microsoft YaHei" panose="020B0503020204020204" pitchFamily="34" charset="-122"/>
                <a:ea typeface="Microsoft YaHei" panose="020B0503020204020204" pitchFamily="34" charset="-122"/>
                <a:cs typeface="Times New Roman" panose="02020603050405020304" pitchFamily="18" charset="0"/>
              </a:defRPr>
            </a:lvl1pPr>
            <a:lvl2pPr marL="685800" indent="-228600" algn="l" defTabSz="914400" rtl="0" eaLnBrk="1" latinLnBrk="0" hangingPunct="1">
              <a:lnSpc>
                <a:spcPct val="120000"/>
              </a:lnSpc>
              <a:spcBef>
                <a:spcPts val="500"/>
              </a:spcBef>
              <a:buClr>
                <a:srgbClr val="C00000"/>
              </a:buClr>
              <a:buFont typeface="Times New Roman" panose="02020603050405020304" pitchFamily="18" charset="0"/>
              <a:buChar char="˗"/>
              <a:defRPr sz="2800" kern="1200">
                <a:solidFill>
                  <a:schemeClr val="tx1"/>
                </a:solidFill>
                <a:latin typeface="Microsoft YaHei" panose="020B0503020204020204" pitchFamily="34" charset="-122"/>
                <a:ea typeface="Microsoft YaHei" panose="020B0503020204020204" pitchFamily="34" charset="-122"/>
                <a:cs typeface="Times New Roman" panose="02020603050405020304" pitchFamily="18" charset="0"/>
              </a:defRPr>
            </a:lvl2pPr>
            <a:lvl3pPr marL="1143000" indent="-228600" algn="l" defTabSz="914400" rtl="0" eaLnBrk="1" latinLnBrk="0" hangingPunct="1">
              <a:lnSpc>
                <a:spcPct val="120000"/>
              </a:lnSpc>
              <a:spcBef>
                <a:spcPts val="500"/>
              </a:spcBef>
              <a:buClr>
                <a:srgbClr val="C00000"/>
              </a:buClr>
              <a:buFont typeface="Arial" panose="020B0604020202020204" pitchFamily="34" charset="0"/>
              <a:buChar char="•"/>
              <a:defRPr sz="2400" kern="1200">
                <a:solidFill>
                  <a:schemeClr val="tx1"/>
                </a:solidFill>
                <a:latin typeface="Microsoft YaHei" panose="020B0503020204020204" pitchFamily="34" charset="-122"/>
                <a:ea typeface="Microsoft YaHei" panose="020B0503020204020204" pitchFamily="34" charset="-122"/>
                <a:cs typeface="Times New Roman" panose="02020603050405020304" pitchFamily="18" charset="0"/>
              </a:defRPr>
            </a:lvl3pPr>
            <a:lvl4pPr marL="1600200" indent="-228600" algn="l" defTabSz="914400" rtl="0" eaLnBrk="1" latinLnBrk="0" hangingPunct="1">
              <a:lnSpc>
                <a:spcPct val="120000"/>
              </a:lnSpc>
              <a:spcBef>
                <a:spcPts val="500"/>
              </a:spcBef>
              <a:buClr>
                <a:srgbClr val="C00000"/>
              </a:buClr>
              <a:buFont typeface="Times New Roman" panose="02020603050405020304" pitchFamily="18" charset="0"/>
              <a:buChar char="˗"/>
              <a:defRPr sz="2000" kern="1200">
                <a:solidFill>
                  <a:schemeClr val="tx1"/>
                </a:solidFill>
                <a:latin typeface="Microsoft YaHei" panose="020B0503020204020204" pitchFamily="34" charset="-122"/>
                <a:ea typeface="Microsoft YaHei" panose="020B0503020204020204" pitchFamily="34" charset="-122"/>
                <a:cs typeface="Times New Roman" panose="02020603050405020304" pitchFamily="18" charset="0"/>
              </a:defRPr>
            </a:lvl4pPr>
            <a:lvl5pPr marL="2057400" indent="-228600" algn="l" defTabSz="914400" rtl="0" eaLnBrk="1" latinLnBrk="0" hangingPunct="1">
              <a:lnSpc>
                <a:spcPct val="120000"/>
              </a:lnSpc>
              <a:spcBef>
                <a:spcPts val="500"/>
              </a:spcBef>
              <a:buClr>
                <a:srgbClr val="C00000"/>
              </a:buClr>
              <a:buFont typeface="Arial" panose="020B0604020202020204" pitchFamily="34" charset="0"/>
              <a:buChar char="•"/>
              <a:defRPr sz="2000" kern="1200">
                <a:solidFill>
                  <a:schemeClr val="tx1"/>
                </a:solidFill>
                <a:latin typeface="Microsoft YaHei" panose="020B0503020204020204" pitchFamily="34" charset="-122"/>
                <a:ea typeface="Microsoft YaHei" panose="020B0503020204020204" pitchFamily="34" charset="-122"/>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r>
              <a:rPr lang="zh-CN" altLang="en-US" sz="2800" dirty="0">
                <a:solidFill>
                  <a:srgbClr val="C00000"/>
                </a:solidFill>
              </a:rPr>
              <a:t>具有目标感知特性深度特征能更好描述运动目标</a:t>
            </a:r>
            <a:endParaRPr lang="en-US" altLang="zh-CN" sz="2800" dirty="0">
              <a:solidFill>
                <a:srgbClr val="C00000"/>
              </a:solidFill>
            </a:endParaRPr>
          </a:p>
        </p:txBody>
      </p:sp>
      <p:pic>
        <p:nvPicPr>
          <p:cNvPr id="10" name="内容占位符 9">
            <a:extLst>
              <a:ext uri="{FF2B5EF4-FFF2-40B4-BE49-F238E27FC236}">
                <a16:creationId xmlns:a16="http://schemas.microsoft.com/office/drawing/2014/main" id="{8CF6570A-0CFE-48A4-8AD6-F0CF52280369}"/>
              </a:ext>
            </a:extLst>
          </p:cNvPr>
          <p:cNvPicPr>
            <a:picLocks noGrp="1" noChangeAspect="1"/>
          </p:cNvPicPr>
          <p:nvPr>
            <p:ph idx="1"/>
          </p:nvPr>
        </p:nvPicPr>
        <p:blipFill>
          <a:blip r:embed="rId2"/>
          <a:stretch>
            <a:fillRect/>
          </a:stretch>
        </p:blipFill>
        <p:spPr>
          <a:xfrm>
            <a:off x="394472" y="2199945"/>
            <a:ext cx="8285162" cy="2950291"/>
          </a:xfrm>
          <a:prstGeom prst="rect">
            <a:avLst/>
          </a:prstGeom>
        </p:spPr>
      </p:pic>
      <p:sp>
        <p:nvSpPr>
          <p:cNvPr id="12" name="矩形 11">
            <a:extLst>
              <a:ext uri="{FF2B5EF4-FFF2-40B4-BE49-F238E27FC236}">
                <a16:creationId xmlns:a16="http://schemas.microsoft.com/office/drawing/2014/main" id="{5EF4D212-3F70-4B25-AD29-079484B000B2}"/>
              </a:ext>
            </a:extLst>
          </p:cNvPr>
          <p:cNvSpPr/>
          <p:nvPr/>
        </p:nvSpPr>
        <p:spPr>
          <a:xfrm>
            <a:off x="429321" y="5593704"/>
            <a:ext cx="8285357" cy="646331"/>
          </a:xfrm>
          <a:prstGeom prst="rect">
            <a:avLst/>
          </a:prstGeom>
        </p:spPr>
        <p:txBody>
          <a:bodyPr wrap="square">
            <a:spAutoFit/>
          </a:bodyPr>
          <a:lstStyle/>
          <a:p>
            <a:pPr marL="285750" indent="-285750">
              <a:buFont typeface="Arial" panose="020B0604020202020204" pitchFamily="34" charset="0"/>
              <a:buChar char="•"/>
            </a:pPr>
            <a:r>
              <a:rPr lang="en-US" altLang="zh-CN" dirty="0">
                <a:latin typeface="Microsoft YaHei" panose="020B0503020204020204" pitchFamily="34" charset="-122"/>
                <a:ea typeface="Microsoft YaHei" panose="020B0503020204020204" pitchFamily="34" charset="-122"/>
              </a:rPr>
              <a:t>X. Li, C. Ma, B. Wu, Z. He, M.-H. Yang, Target-Aware Deep Tracking, in </a:t>
            </a:r>
            <a:r>
              <a:rPr lang="en-US" altLang="zh-CN" b="1" dirty="0">
                <a:latin typeface="Microsoft YaHei" panose="020B0503020204020204" pitchFamily="34" charset="-122"/>
                <a:ea typeface="Microsoft YaHei" panose="020B0503020204020204" pitchFamily="34" charset="-122"/>
              </a:rPr>
              <a:t>CVPR  2019.</a:t>
            </a:r>
            <a:endParaRPr lang="en-US" altLang="zh-CN" dirty="0">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131592167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zh-CN" altLang="en-US" dirty="0"/>
              <a:t>谢谢各位老师同学！</a:t>
            </a:r>
          </a:p>
        </p:txBody>
      </p:sp>
      <p:sp>
        <p:nvSpPr>
          <p:cNvPr id="3" name="Subtitle 2"/>
          <p:cNvSpPr>
            <a:spLocks noGrp="1"/>
          </p:cNvSpPr>
          <p:nvPr>
            <p:ph type="subTitle" idx="1"/>
          </p:nvPr>
        </p:nvSpPr>
        <p:spPr/>
        <p:txBody>
          <a:bodyPr/>
          <a:lstStyle/>
          <a:p>
            <a:endParaRPr lang="zh-CN" altLang="en-US" dirty="0"/>
          </a:p>
        </p:txBody>
      </p:sp>
      <p:sp>
        <p:nvSpPr>
          <p:cNvPr id="6" name="Date Placeholder 5">
            <a:extLst>
              <a:ext uri="{FF2B5EF4-FFF2-40B4-BE49-F238E27FC236}">
                <a16:creationId xmlns:a16="http://schemas.microsoft.com/office/drawing/2014/main" id="{F92A8EED-9C93-0E43-8AF5-7594028A46AF}"/>
              </a:ext>
            </a:extLst>
          </p:cNvPr>
          <p:cNvSpPr>
            <a:spLocks noGrp="1"/>
          </p:cNvSpPr>
          <p:nvPr>
            <p:ph type="dt" sz="half" idx="2"/>
          </p:nvPr>
        </p:nvSpPr>
        <p:spPr/>
        <p:txBody>
          <a:bodyPr/>
          <a:lstStyle/>
          <a:p>
            <a:fld id="{B7493E32-59E4-A749-8652-0FB3CD8092D5}" type="datetime1">
              <a:rPr lang="en-AU" altLang="zh-CN" smtClean="0"/>
              <a:t>15/04/2019</a:t>
            </a:fld>
            <a:endParaRPr lang="en-US" dirty="0"/>
          </a:p>
        </p:txBody>
      </p:sp>
      <p:sp>
        <p:nvSpPr>
          <p:cNvPr id="7" name="Footer Placeholder 6">
            <a:extLst>
              <a:ext uri="{FF2B5EF4-FFF2-40B4-BE49-F238E27FC236}">
                <a16:creationId xmlns:a16="http://schemas.microsoft.com/office/drawing/2014/main" id="{47108F59-9778-2B4E-9A25-1720B5D400EB}"/>
              </a:ext>
            </a:extLst>
          </p:cNvPr>
          <p:cNvSpPr>
            <a:spLocks noGrp="1"/>
          </p:cNvSpPr>
          <p:nvPr>
            <p:ph type="ftr" sz="quarter" idx="3"/>
          </p:nvPr>
        </p:nvSpPr>
        <p:spPr/>
        <p:txBody>
          <a:bodyPr/>
          <a:lstStyle/>
          <a:p>
            <a:r>
              <a:rPr lang="zh-CN" altLang="en-US"/>
              <a:t>上海交通大学人工智能研究院</a:t>
            </a:r>
            <a:endParaRPr lang="en-US" dirty="0"/>
          </a:p>
        </p:txBody>
      </p:sp>
      <p:sp>
        <p:nvSpPr>
          <p:cNvPr id="9" name="Slide Number Placeholder 8">
            <a:extLst>
              <a:ext uri="{FF2B5EF4-FFF2-40B4-BE49-F238E27FC236}">
                <a16:creationId xmlns:a16="http://schemas.microsoft.com/office/drawing/2014/main" id="{B4662E95-F7DF-4441-8AB2-D8C23FBAA564}"/>
              </a:ext>
            </a:extLst>
          </p:cNvPr>
          <p:cNvSpPr>
            <a:spLocks noGrp="1"/>
          </p:cNvSpPr>
          <p:nvPr>
            <p:ph type="sldNum" sz="quarter" idx="4"/>
          </p:nvPr>
        </p:nvSpPr>
        <p:spPr/>
        <p:txBody>
          <a:bodyPr/>
          <a:lstStyle/>
          <a:p>
            <a:fld id="{B75D218E-6EF2-4582-B6A3-CE467C14555D}" type="slidenum">
              <a:rPr lang="en-US" smtClean="0"/>
              <a:pPr/>
              <a:t>64</a:t>
            </a:fld>
            <a:endParaRPr lang="en-US" dirty="0"/>
          </a:p>
        </p:txBody>
      </p:sp>
    </p:spTree>
    <p:extLst>
      <p:ext uri="{BB962C8B-B14F-4D97-AF65-F5344CB8AC3E}">
        <p14:creationId xmlns:p14="http://schemas.microsoft.com/office/powerpoint/2010/main" val="3627597500"/>
      </p:ext>
    </p:extLst>
  </p:cSld>
  <p:clrMapOvr>
    <a:masterClrMapping/>
  </p:clrMapOvr>
  <mc:AlternateContent xmlns:mc="http://schemas.openxmlformats.org/markup-compatibility/2006" xmlns:p14="http://schemas.microsoft.com/office/powerpoint/2010/main">
    <mc:Choice Requires="p14">
      <p:transition spd="slow" p14:dur="2000" advTm="680"/>
    </mc:Choice>
    <mc:Fallback xmlns="">
      <p:transition spd="slow" advTm="680"/>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12942</TotalTime>
  <Words>1910</Words>
  <Application>Microsoft Office PowerPoint</Application>
  <PresentationFormat>全屏显示(4:3)</PresentationFormat>
  <Paragraphs>429</Paragraphs>
  <Slides>64</Slides>
  <Notes>4</Notes>
  <HiddenSlides>0</HiddenSlides>
  <MMClips>0</MMClips>
  <ScaleCrop>false</ScaleCrop>
  <HeadingPairs>
    <vt:vector size="8" baseType="variant">
      <vt:variant>
        <vt:lpstr>已用的字体</vt:lpstr>
      </vt:variant>
      <vt:variant>
        <vt:i4>10</vt:i4>
      </vt:variant>
      <vt:variant>
        <vt:lpstr>主题</vt:lpstr>
      </vt:variant>
      <vt:variant>
        <vt:i4>1</vt:i4>
      </vt:variant>
      <vt:variant>
        <vt:lpstr>嵌入 OLE 服务器</vt:lpstr>
      </vt:variant>
      <vt:variant>
        <vt:i4>1</vt:i4>
      </vt:variant>
      <vt:variant>
        <vt:lpstr>幻灯片标题</vt:lpstr>
      </vt:variant>
      <vt:variant>
        <vt:i4>64</vt:i4>
      </vt:variant>
    </vt:vector>
  </HeadingPairs>
  <TitlesOfParts>
    <vt:vector size="76" baseType="lpstr">
      <vt:lpstr>CMR9</vt:lpstr>
      <vt:lpstr>CMTI9</vt:lpstr>
      <vt:lpstr>Microsoft YaHei</vt:lpstr>
      <vt:lpstr>Microsoft YaHei</vt:lpstr>
      <vt:lpstr>Arial</vt:lpstr>
      <vt:lpstr>Calibri</vt:lpstr>
      <vt:lpstr>Cambria Math</vt:lpstr>
      <vt:lpstr>Palatino Linotype</vt:lpstr>
      <vt:lpstr>Times</vt:lpstr>
      <vt:lpstr>Times New Roman</vt:lpstr>
      <vt:lpstr>Office Theme</vt:lpstr>
      <vt:lpstr>Formula</vt:lpstr>
      <vt:lpstr>基于深度回归网络的 视觉目标跟踪技术</vt:lpstr>
      <vt:lpstr>计算机视觉&amp;图像理解</vt:lpstr>
      <vt:lpstr>问题定义：视觉目标跟踪</vt:lpstr>
      <vt:lpstr>目标跟踪典型应用场景</vt:lpstr>
      <vt:lpstr>目标跟踪难点示意：光照变化</vt:lpstr>
      <vt:lpstr>目标跟踪难点示意：严重遮挡</vt:lpstr>
      <vt:lpstr>目标跟踪难点示意：运动模糊</vt:lpstr>
      <vt:lpstr>目标跟踪难点示意：运动目标过小</vt:lpstr>
      <vt:lpstr>目标跟踪难点示意：尺度变化过大</vt:lpstr>
      <vt:lpstr>主流跟踪方法回顾：基于分类模型</vt:lpstr>
      <vt:lpstr>主流跟踪方法回顾：基于分类模型</vt:lpstr>
      <vt:lpstr>主流跟踪方法回顾：基于分类模型</vt:lpstr>
      <vt:lpstr>主流跟踪方法回顾：基于分类模型</vt:lpstr>
      <vt:lpstr>基于回归模型的跟踪方法</vt:lpstr>
      <vt:lpstr>报告内容</vt:lpstr>
      <vt:lpstr>Observations</vt:lpstr>
      <vt:lpstr>Toy Example</vt:lpstr>
      <vt:lpstr>VGG-19 Feature Visualization</vt:lpstr>
      <vt:lpstr>Flowchart of HCFT (ICCV 2015)</vt:lpstr>
      <vt:lpstr>Flowchart of HCFT* (TPAMI 2018)</vt:lpstr>
      <vt:lpstr>Feature Interpolation</vt:lpstr>
      <vt:lpstr>Correlation Filters</vt:lpstr>
      <vt:lpstr>Coarse-to-Fine Inference</vt:lpstr>
      <vt:lpstr>Soft Weight Scheme</vt:lpstr>
      <vt:lpstr>Model Update</vt:lpstr>
      <vt:lpstr>Results on OTB 2013</vt:lpstr>
      <vt:lpstr>Results on OTB 2015</vt:lpstr>
      <vt:lpstr>Attribute Analysis</vt:lpstr>
      <vt:lpstr>Ablation Studies</vt:lpstr>
      <vt:lpstr>Feature Analysis</vt:lpstr>
      <vt:lpstr>Visualization</vt:lpstr>
      <vt:lpstr>Visualization</vt:lpstr>
      <vt:lpstr>同行引用</vt:lpstr>
      <vt:lpstr>同行引用</vt:lpstr>
      <vt:lpstr>报告内容</vt:lpstr>
      <vt:lpstr>Motivation</vt:lpstr>
      <vt:lpstr>Our Method: Overview</vt:lpstr>
      <vt:lpstr>Observations</vt:lpstr>
      <vt:lpstr>Observations</vt:lpstr>
      <vt:lpstr>Our Method: Motivation</vt:lpstr>
      <vt:lpstr>Our Method: Residual Layer</vt:lpstr>
      <vt:lpstr>Base and Spatial Residual Learning</vt:lpstr>
      <vt:lpstr>Temporal Residual Integration</vt:lpstr>
      <vt:lpstr>Results on OTB-2013</vt:lpstr>
      <vt:lpstr>Results on OTB-2015</vt:lpstr>
      <vt:lpstr>报告内容</vt:lpstr>
      <vt:lpstr>Motivation</vt:lpstr>
      <vt:lpstr>Data Imbalance Issue</vt:lpstr>
      <vt:lpstr>Data Imbalance Issue</vt:lpstr>
      <vt:lpstr>Regression Loss</vt:lpstr>
      <vt:lpstr>Our Observations</vt:lpstr>
      <vt:lpstr>Shrinkage Loss in Regression Learning</vt:lpstr>
      <vt:lpstr>Visualization</vt:lpstr>
      <vt:lpstr>Convolution Layer Connection</vt:lpstr>
      <vt:lpstr>Architecture of Our network</vt:lpstr>
      <vt:lpstr>OTB-2013</vt:lpstr>
      <vt:lpstr>OTB-2015</vt:lpstr>
      <vt:lpstr>UVA-123</vt:lpstr>
      <vt:lpstr>Ablation Studies</vt:lpstr>
      <vt:lpstr>Convergence speed</vt:lpstr>
      <vt:lpstr>Conclusion</vt:lpstr>
      <vt:lpstr>孪生全卷积回归网络</vt:lpstr>
      <vt:lpstr>孪生全卷积回归网络</vt:lpstr>
      <vt:lpstr>谢谢各位老师同学！</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Hierarchical Convolutional Features for Visual Tracking</dc:title>
  <dc:creator>Chao Ma</dc:creator>
  <cp:lastModifiedBy>Chao Ma</cp:lastModifiedBy>
  <cp:revision>388</cp:revision>
  <dcterms:created xsi:type="dcterms:W3CDTF">2016-05-02T05:22:33Z</dcterms:created>
  <dcterms:modified xsi:type="dcterms:W3CDTF">2019-04-15T05:20:36Z</dcterms:modified>
</cp:coreProperties>
</file>