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5" r:id="rId1"/>
  </p:sldMasterIdLst>
  <p:notesMasterIdLst>
    <p:notesMasterId r:id="rId78"/>
  </p:notesMasterIdLst>
  <p:handoutMasterIdLst>
    <p:handoutMasterId r:id="rId79"/>
  </p:handoutMasterIdLst>
  <p:sldIdLst>
    <p:sldId id="256" r:id="rId2"/>
    <p:sldId id="892" r:id="rId3"/>
    <p:sldId id="893" r:id="rId4"/>
    <p:sldId id="845" r:id="rId5"/>
    <p:sldId id="497" r:id="rId6"/>
    <p:sldId id="850" r:id="rId7"/>
    <p:sldId id="728" r:id="rId8"/>
    <p:sldId id="733" r:id="rId9"/>
    <p:sldId id="734" r:id="rId10"/>
    <p:sldId id="735" r:id="rId11"/>
    <p:sldId id="738" r:id="rId12"/>
    <p:sldId id="740" r:id="rId13"/>
    <p:sldId id="739" r:id="rId14"/>
    <p:sldId id="741" r:id="rId15"/>
    <p:sldId id="742" r:id="rId16"/>
    <p:sldId id="744" r:id="rId17"/>
    <p:sldId id="851" r:id="rId18"/>
    <p:sldId id="743" r:id="rId19"/>
    <p:sldId id="746" r:id="rId20"/>
    <p:sldId id="748" r:id="rId21"/>
    <p:sldId id="749" r:id="rId22"/>
    <p:sldId id="755" r:id="rId23"/>
    <p:sldId id="756" r:id="rId24"/>
    <p:sldId id="757" r:id="rId25"/>
    <p:sldId id="758" r:id="rId26"/>
    <p:sldId id="852" r:id="rId27"/>
    <p:sldId id="760" r:id="rId28"/>
    <p:sldId id="761" r:id="rId29"/>
    <p:sldId id="762" r:id="rId30"/>
    <p:sldId id="770" r:id="rId31"/>
    <p:sldId id="772" r:id="rId32"/>
    <p:sldId id="773" r:id="rId33"/>
    <p:sldId id="774" r:id="rId34"/>
    <p:sldId id="775" r:id="rId35"/>
    <p:sldId id="771" r:id="rId36"/>
    <p:sldId id="776" r:id="rId37"/>
    <p:sldId id="777" r:id="rId38"/>
    <p:sldId id="854" r:id="rId39"/>
    <p:sldId id="855" r:id="rId40"/>
    <p:sldId id="856" r:id="rId41"/>
    <p:sldId id="857" r:id="rId42"/>
    <p:sldId id="779" r:id="rId43"/>
    <p:sldId id="780" r:id="rId44"/>
    <p:sldId id="783" r:id="rId45"/>
    <p:sldId id="785" r:id="rId46"/>
    <p:sldId id="890" r:id="rId47"/>
    <p:sldId id="868" r:id="rId48"/>
    <p:sldId id="869" r:id="rId49"/>
    <p:sldId id="870" r:id="rId50"/>
    <p:sldId id="871" r:id="rId51"/>
    <p:sldId id="872" r:id="rId52"/>
    <p:sldId id="873" r:id="rId53"/>
    <p:sldId id="874" r:id="rId54"/>
    <p:sldId id="875" r:id="rId55"/>
    <p:sldId id="876" r:id="rId56"/>
    <p:sldId id="877" r:id="rId57"/>
    <p:sldId id="878" r:id="rId58"/>
    <p:sldId id="879" r:id="rId59"/>
    <p:sldId id="880" r:id="rId60"/>
    <p:sldId id="881" r:id="rId61"/>
    <p:sldId id="882" r:id="rId62"/>
    <p:sldId id="883" r:id="rId63"/>
    <p:sldId id="884" r:id="rId64"/>
    <p:sldId id="885" r:id="rId65"/>
    <p:sldId id="886" r:id="rId66"/>
    <p:sldId id="887" r:id="rId67"/>
    <p:sldId id="864" r:id="rId68"/>
    <p:sldId id="865" r:id="rId69"/>
    <p:sldId id="860" r:id="rId70"/>
    <p:sldId id="861" r:id="rId71"/>
    <p:sldId id="866" r:id="rId72"/>
    <p:sldId id="888" r:id="rId73"/>
    <p:sldId id="863" r:id="rId74"/>
    <p:sldId id="830" r:id="rId75"/>
    <p:sldId id="891" r:id="rId76"/>
    <p:sldId id="620" r:id="rId77"/>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80FF"/>
    <a:srgbClr val="94CAFF"/>
    <a:srgbClr val="3333FF"/>
    <a:srgbClr val="FF0000"/>
    <a:srgbClr val="368C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C4B1156A-380E-4F78-BDF5-A606A8083BF9}" styleName="中度样式 4 - 强调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9DCAF9ED-07DC-4A11-8D7F-57B35C25682E}" styleName="中度样式 1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0" autoAdjust="0"/>
    <p:restoredTop sz="89346" autoAdjust="0"/>
  </p:normalViewPr>
  <p:slideViewPr>
    <p:cSldViewPr>
      <p:cViewPr varScale="1">
        <p:scale>
          <a:sx n="91" d="100"/>
          <a:sy n="91" d="100"/>
        </p:scale>
        <p:origin x="536" y="17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4" d="100"/>
          <a:sy n="84" d="100"/>
        </p:scale>
        <p:origin x="-255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80" Type="http://schemas.openxmlformats.org/officeDocument/2006/relationships/presProps" Target="presProps.xml"/><Relationship Id="rId81" Type="http://schemas.openxmlformats.org/officeDocument/2006/relationships/viewProps" Target="viewProps.xml"/><Relationship Id="rId82" Type="http://schemas.openxmlformats.org/officeDocument/2006/relationships/theme" Target="theme/theme1.xml"/><Relationship Id="rId83" Type="http://schemas.openxmlformats.org/officeDocument/2006/relationships/tableStyles" Target="tableStyles.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notesMaster" Target="notesMasters/notesMaster1.xml"/><Relationship Id="rId79" Type="http://schemas.openxmlformats.org/officeDocument/2006/relationships/handoutMaster" Target="handoutMasters/handoutMaster1.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0.wmf"/><Relationship Id="rId2" Type="http://schemas.openxmlformats.org/officeDocument/2006/relationships/image" Target="../media/image31.wmf"/><Relationship Id="rId3" Type="http://schemas.openxmlformats.org/officeDocument/2006/relationships/image" Target="../media/image3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3.wmf"/><Relationship Id="rId2" Type="http://schemas.openxmlformats.org/officeDocument/2006/relationships/image" Target="../media/image9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3.wmf"/><Relationship Id="rId2" Type="http://schemas.openxmlformats.org/officeDocument/2006/relationships/image" Target="../media/image10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14.wmf"/><Relationship Id="rId4" Type="http://schemas.openxmlformats.org/officeDocument/2006/relationships/image" Target="../media/image115.wmf"/><Relationship Id="rId1" Type="http://schemas.openxmlformats.org/officeDocument/2006/relationships/image" Target="../media/image112.wmf"/><Relationship Id="rId2" Type="http://schemas.openxmlformats.org/officeDocument/2006/relationships/image" Target="../media/image11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5.wmf"/><Relationship Id="rId2" Type="http://schemas.openxmlformats.org/officeDocument/2006/relationships/image" Target="../media/image136.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2.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4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200">
                <a:latin typeface="Verdana" pitchFamily="34" charset="0"/>
                <a:ea typeface="宋体" pitchFamily="2" charset="-122"/>
              </a:defRPr>
            </a:lvl1pPr>
          </a:lstStyle>
          <a:p>
            <a:pPr>
              <a:defRPr/>
            </a:pPr>
            <a:endParaRPr lang="en-US" altLang="zh-CN"/>
          </a:p>
        </p:txBody>
      </p:sp>
      <p:sp>
        <p:nvSpPr>
          <p:cNvPr id="3993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200">
                <a:latin typeface="Verdana" pitchFamily="34" charset="0"/>
                <a:ea typeface="宋体" pitchFamily="2" charset="-122"/>
              </a:defRPr>
            </a:lvl1pPr>
          </a:lstStyle>
          <a:p>
            <a:pPr>
              <a:defRPr/>
            </a:pPr>
            <a:endParaRPr lang="en-US" altLang="zh-CN"/>
          </a:p>
        </p:txBody>
      </p:sp>
      <p:sp>
        <p:nvSpPr>
          <p:cNvPr id="3994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defRPr sz="1200">
                <a:latin typeface="Verdana" pitchFamily="34" charset="0"/>
                <a:ea typeface="宋体" pitchFamily="2" charset="-122"/>
              </a:defRPr>
            </a:lvl1pPr>
          </a:lstStyle>
          <a:p>
            <a:pPr>
              <a:defRPr/>
            </a:pPr>
            <a:endParaRPr lang="en-US" altLang="zh-CN"/>
          </a:p>
        </p:txBody>
      </p:sp>
      <p:sp>
        <p:nvSpPr>
          <p:cNvPr id="3994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defRPr sz="1200">
                <a:latin typeface="Verdana" panose="020B0604030504040204" pitchFamily="34" charset="0"/>
              </a:defRPr>
            </a:lvl1pPr>
          </a:lstStyle>
          <a:p>
            <a:fld id="{8B1B1C4D-96AA-4546-9055-A90C633665A6}" type="slidenum">
              <a:rPr lang="en-US" altLang="zh-CN"/>
              <a:pPr/>
              <a:t>‹#›</a:t>
            </a:fld>
            <a:endParaRPr lang="en-US" altLang="zh-CN"/>
          </a:p>
        </p:txBody>
      </p:sp>
    </p:spTree>
    <p:extLst>
      <p:ext uri="{BB962C8B-B14F-4D97-AF65-F5344CB8AC3E}">
        <p14:creationId xmlns:p14="http://schemas.microsoft.com/office/powerpoint/2010/main" val="16802433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200">
                <a:latin typeface="Verdana" pitchFamily="34" charset="0"/>
                <a:ea typeface="宋体" pitchFamily="2" charset="-122"/>
              </a:defRPr>
            </a:lvl1pPr>
          </a:lstStyle>
          <a:p>
            <a:pPr>
              <a:defRPr/>
            </a:pPr>
            <a:endParaRPr lang="en-US" altLang="zh-CN"/>
          </a:p>
        </p:txBody>
      </p:sp>
      <p:sp>
        <p:nvSpPr>
          <p:cNvPr id="3277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200">
                <a:latin typeface="Verdana" pitchFamily="34" charset="0"/>
                <a:ea typeface="宋体" pitchFamily="2" charset="-122"/>
              </a:defRPr>
            </a:lvl1pPr>
          </a:lstStyle>
          <a:p>
            <a:pPr>
              <a:defRPr/>
            </a:pPr>
            <a:endParaRPr lang="en-US" altLang="zh-CN"/>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endParaRPr lang="en-US" altLang="zh-CN" noProof="0"/>
          </a:p>
          <a:p>
            <a:pPr lvl="1"/>
            <a:r>
              <a:rPr lang="zh-CN" altLang="en-US" noProof="0"/>
              <a:t>第二级</a:t>
            </a:r>
            <a:endParaRPr lang="en-US" altLang="zh-CN" noProof="0"/>
          </a:p>
          <a:p>
            <a:pPr lvl="2"/>
            <a:r>
              <a:rPr lang="zh-CN" altLang="en-US" noProof="0"/>
              <a:t>第三级</a:t>
            </a:r>
            <a:endParaRPr lang="en-US" altLang="zh-CN" noProof="0"/>
          </a:p>
          <a:p>
            <a:pPr lvl="3"/>
            <a:r>
              <a:rPr lang="zh-CN" altLang="en-US" noProof="0"/>
              <a:t>第四级</a:t>
            </a:r>
            <a:endParaRPr lang="en-US" altLang="zh-CN" noProof="0"/>
          </a:p>
          <a:p>
            <a:pPr lvl="4"/>
            <a:r>
              <a:rPr lang="zh-CN" altLang="en-US" noProof="0"/>
              <a:t>第五级</a:t>
            </a:r>
            <a:endParaRPr lang="en-US" altLang="zh-CN" noProof="0"/>
          </a:p>
        </p:txBody>
      </p:sp>
      <p:sp>
        <p:nvSpPr>
          <p:cNvPr id="3277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defRPr sz="1200">
                <a:latin typeface="Verdana" pitchFamily="34" charset="0"/>
                <a:ea typeface="宋体" pitchFamily="2" charset="-122"/>
              </a:defRPr>
            </a:lvl1pPr>
          </a:lstStyle>
          <a:p>
            <a:pPr>
              <a:defRPr/>
            </a:pPr>
            <a:endParaRPr lang="en-US" altLang="zh-CN"/>
          </a:p>
        </p:txBody>
      </p:sp>
      <p:sp>
        <p:nvSpPr>
          <p:cNvPr id="3277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defRPr sz="1200">
                <a:latin typeface="Verdana" panose="020B0604030504040204" pitchFamily="34" charset="0"/>
              </a:defRPr>
            </a:lvl1pPr>
          </a:lstStyle>
          <a:p>
            <a:fld id="{F245EA5B-354A-46FE-9671-20A235539F76}" type="slidenum">
              <a:rPr lang="en-US" altLang="zh-CN"/>
              <a:pPr/>
              <a:t>‹#›</a:t>
            </a:fld>
            <a:endParaRPr lang="en-US" altLang="zh-CN"/>
          </a:p>
        </p:txBody>
      </p:sp>
    </p:spTree>
    <p:extLst>
      <p:ext uri="{BB962C8B-B14F-4D97-AF65-F5344CB8AC3E}">
        <p14:creationId xmlns:p14="http://schemas.microsoft.com/office/powerpoint/2010/main" val="62912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Verdana" charset="0"/>
        <a:ea typeface="宋体" charset="0"/>
        <a:cs typeface="宋体" charset="0"/>
      </a:defRPr>
    </a:lvl1pPr>
    <a:lvl2pPr marL="457200" algn="l" rtl="0" eaLnBrk="0" fontAlgn="base" hangingPunct="0">
      <a:spcBef>
        <a:spcPct val="30000"/>
      </a:spcBef>
      <a:spcAft>
        <a:spcPct val="0"/>
      </a:spcAft>
      <a:defRPr sz="1200" kern="1200">
        <a:solidFill>
          <a:schemeClr val="tx1"/>
        </a:solidFill>
        <a:latin typeface="Verdana" charset="0"/>
        <a:ea typeface="宋体" charset="0"/>
        <a:cs typeface="宋体" charset="0"/>
      </a:defRPr>
    </a:lvl2pPr>
    <a:lvl3pPr marL="914400" algn="l" rtl="0" eaLnBrk="0" fontAlgn="base" hangingPunct="0">
      <a:spcBef>
        <a:spcPct val="30000"/>
      </a:spcBef>
      <a:spcAft>
        <a:spcPct val="0"/>
      </a:spcAft>
      <a:defRPr sz="1200" kern="1200">
        <a:solidFill>
          <a:schemeClr val="tx1"/>
        </a:solidFill>
        <a:latin typeface="Verdana" charset="0"/>
        <a:ea typeface="宋体" charset="0"/>
        <a:cs typeface="宋体" charset="0"/>
      </a:defRPr>
    </a:lvl3pPr>
    <a:lvl4pPr marL="1371600" algn="l" rtl="0" eaLnBrk="0" fontAlgn="base" hangingPunct="0">
      <a:spcBef>
        <a:spcPct val="30000"/>
      </a:spcBef>
      <a:spcAft>
        <a:spcPct val="0"/>
      </a:spcAft>
      <a:defRPr sz="1200" kern="1200">
        <a:solidFill>
          <a:schemeClr val="tx1"/>
        </a:solidFill>
        <a:latin typeface="Verdana" charset="0"/>
        <a:ea typeface="宋体" charset="0"/>
        <a:cs typeface="宋体" charset="0"/>
      </a:defRPr>
    </a:lvl4pPr>
    <a:lvl5pPr marL="1828800" algn="l" rtl="0" eaLnBrk="0" fontAlgn="base" hangingPunct="0">
      <a:spcBef>
        <a:spcPct val="30000"/>
      </a:spcBef>
      <a:spcAft>
        <a:spcPct val="0"/>
      </a:spcAft>
      <a:defRPr sz="1200" kern="1200">
        <a:solidFill>
          <a:schemeClr val="tx1"/>
        </a:solidFill>
        <a:latin typeface="Verdana" charset="0"/>
        <a:ea typeface="宋体" charset="0"/>
        <a:cs typeface="宋体"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3.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5.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7.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8.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3.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4.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5.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B6E4242-7FDC-4FE9-BEC9-E6F16FA72279}" type="slidenum">
              <a:rPr lang="en-US" altLang="zh-CN">
                <a:latin typeface="Verdana" panose="020B0604030504040204" pitchFamily="34" charset="0"/>
              </a:rPr>
              <a:pPr eaLnBrk="1" hangingPunct="1"/>
              <a:t>1</a:t>
            </a:fld>
            <a:endParaRPr lang="en-US" altLang="zh-CN">
              <a:latin typeface="Verdana" panose="020B0604030504040204" pitchFamily="34" charset="0"/>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891773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AA1C447C-C26D-4DEC-8867-2DC559320AB5}" type="slidenum">
              <a:rPr lang="en-US" altLang="zh-CN" smtClean="0"/>
              <a:pPr/>
              <a:t>2</a:t>
            </a:fld>
            <a:endParaRPr lang="en-US" altLang="zh-CN"/>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altLang="zh-CN" dirty="0">
              <a:latin typeface="Arial" pitchFamily="34" charset="0"/>
            </a:endParaRPr>
          </a:p>
        </p:txBody>
      </p:sp>
    </p:spTree>
    <p:extLst>
      <p:ext uri="{BB962C8B-B14F-4D97-AF65-F5344CB8AC3E}">
        <p14:creationId xmlns:p14="http://schemas.microsoft.com/office/powerpoint/2010/main" val="3432675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4</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677304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5</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274518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6</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118297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7</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6767340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8</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018153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9</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563632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10</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4013649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11</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750142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12</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2924198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13</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1456579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14</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4660729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15</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0463991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16</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1938634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17</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9097766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18</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7897085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19</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40278056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20</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5701401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21</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2905260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22</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6109135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23</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8512002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24</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3749801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25</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1321939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26</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40350446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27</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9563033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28</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7884076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29</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3637249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30</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8623385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31</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5750758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32</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323969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33</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4059525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34</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9332271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35</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8247720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36</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4590296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37</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33179998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38</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0401801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39</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103068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40</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7195605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41</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8456704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42</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altLang="zh-CN" sz="1200" b="0" i="0" u="none" strike="noStrike" kern="1200" baseline="0" dirty="0" err="1">
                <a:solidFill>
                  <a:schemeClr val="tx1"/>
                </a:solidFill>
                <a:latin typeface="Arial" pitchFamily="34" charset="0"/>
                <a:ea typeface="宋体" charset="0"/>
                <a:cs typeface="宋体" charset="0"/>
              </a:rPr>
              <a:t>AlexNet</a:t>
            </a:r>
            <a:r>
              <a:rPr lang="en-US" altLang="zh-CN" sz="1200" b="0" i="0" u="none" strike="noStrike" kern="1200" baseline="0" dirty="0">
                <a:solidFill>
                  <a:schemeClr val="tx1"/>
                </a:solidFill>
                <a:latin typeface="Arial" pitchFamily="34" charset="0"/>
                <a:ea typeface="宋体" charset="0"/>
                <a:cs typeface="宋体" charset="0"/>
              </a:rPr>
              <a:t>: </a:t>
            </a:r>
            <a:r>
              <a:rPr lang="en-US" altLang="zh-CN" sz="1200" b="1" i="0" kern="1200" dirty="0">
                <a:solidFill>
                  <a:schemeClr val="tx1"/>
                </a:solidFill>
                <a:effectLst/>
                <a:latin typeface="Arial" pitchFamily="34" charset="0"/>
                <a:ea typeface="宋体" charset="0"/>
                <a:cs typeface="宋体" charset="0"/>
              </a:rPr>
              <a:t>Large Scale Visual Recognition Challenge 2012 (ILSVRC2012)</a:t>
            </a:r>
            <a:r>
              <a:rPr lang="zh-CN" altLang="en-US" sz="1200" b="0" i="0" kern="1200" dirty="0">
                <a:solidFill>
                  <a:schemeClr val="tx1"/>
                </a:solidFill>
                <a:effectLst/>
                <a:latin typeface="Arial" pitchFamily="34" charset="0"/>
                <a:ea typeface="宋体" charset="0"/>
                <a:cs typeface="宋体" charset="0"/>
              </a:rPr>
              <a:t>冠军，该模型为后续视觉方向各种应用奠定坚实的基础。</a:t>
            </a:r>
            <a:endParaRPr lang="en-US" altLang="zh-CN" sz="1200" b="1" i="0" kern="1200" dirty="0">
              <a:solidFill>
                <a:schemeClr val="tx1"/>
              </a:solidFill>
              <a:effectLst/>
              <a:latin typeface="Arial" pitchFamily="34" charset="0"/>
              <a:ea typeface="宋体" charset="0"/>
              <a:cs typeface="宋体" charset="0"/>
            </a:endParaRPr>
          </a:p>
          <a:p>
            <a:r>
              <a:rPr lang="en-US" altLang="zh-CN" sz="1200" kern="1200" baseline="0" dirty="0" err="1">
                <a:solidFill>
                  <a:schemeClr val="tx1"/>
                </a:solidFill>
                <a:latin typeface="Arial" pitchFamily="34" charset="0"/>
                <a:ea typeface="宋体" charset="0"/>
                <a:cs typeface="宋体" charset="0"/>
              </a:rPr>
              <a:t>AlexNet</a:t>
            </a:r>
            <a:r>
              <a:rPr lang="zh-CN" altLang="en-US" sz="1200" kern="1200" baseline="0" dirty="0">
                <a:solidFill>
                  <a:schemeClr val="tx1"/>
                </a:solidFill>
                <a:latin typeface="Arial" pitchFamily="34" charset="0"/>
                <a:ea typeface="宋体" charset="0"/>
                <a:cs typeface="宋体" charset="0"/>
              </a:rPr>
              <a:t>引入了很多技巧加速训练和提高分类精度，如：</a:t>
            </a:r>
            <a:endParaRPr lang="en-US" altLang="zh-CN" sz="1200" kern="1200" baseline="0" dirty="0">
              <a:solidFill>
                <a:schemeClr val="tx1"/>
              </a:solidFill>
              <a:latin typeface="Arial" pitchFamily="34" charset="0"/>
              <a:ea typeface="宋体" charset="0"/>
              <a:cs typeface="宋体" charset="0"/>
            </a:endParaRPr>
          </a:p>
          <a:p>
            <a:pPr marL="228600" indent="-228600">
              <a:buAutoNum type="arabicPeriod"/>
            </a:pPr>
            <a:r>
              <a:rPr lang="zh-CN" altLang="en-US" sz="1200" kern="1200" baseline="0" dirty="0">
                <a:solidFill>
                  <a:schemeClr val="tx1"/>
                </a:solidFill>
                <a:latin typeface="Arial" pitchFamily="34" charset="0"/>
                <a:ea typeface="宋体" charset="0"/>
                <a:cs typeface="宋体" charset="0"/>
              </a:rPr>
              <a:t>引入</a:t>
            </a:r>
            <a:r>
              <a:rPr lang="en-US" altLang="zh-CN" sz="1200" kern="1200" baseline="0" dirty="0" err="1">
                <a:solidFill>
                  <a:schemeClr val="tx1"/>
                </a:solidFill>
                <a:latin typeface="Arial" pitchFamily="34" charset="0"/>
                <a:ea typeface="宋体" charset="0"/>
                <a:cs typeface="宋体" charset="0"/>
              </a:rPr>
              <a:t>ReLU</a:t>
            </a:r>
            <a:r>
              <a:rPr lang="zh-CN" altLang="en-US" sz="1200" kern="1200" baseline="0" dirty="0">
                <a:solidFill>
                  <a:schemeClr val="tx1"/>
                </a:solidFill>
                <a:latin typeface="Arial" pitchFamily="34" charset="0"/>
                <a:ea typeface="宋体" charset="0"/>
                <a:cs typeface="宋体" charset="0"/>
              </a:rPr>
              <a:t>非线性激活函数</a:t>
            </a:r>
            <a:endParaRPr lang="en-US" altLang="zh-CN" sz="1200" kern="1200" baseline="0" dirty="0">
              <a:solidFill>
                <a:schemeClr val="tx1"/>
              </a:solidFill>
              <a:latin typeface="Arial" pitchFamily="34" charset="0"/>
              <a:ea typeface="宋体" charset="0"/>
              <a:cs typeface="宋体" charset="0"/>
            </a:endParaRPr>
          </a:p>
          <a:p>
            <a:pPr marL="228600" indent="-228600">
              <a:buAutoNum type="arabicPeriod"/>
            </a:pPr>
            <a:r>
              <a:rPr lang="en-US" altLang="zh-CN" sz="1200" kern="1200" baseline="0" dirty="0">
                <a:solidFill>
                  <a:schemeClr val="tx1"/>
                </a:solidFill>
                <a:latin typeface="Arial" pitchFamily="34" charset="0"/>
                <a:ea typeface="宋体" charset="0"/>
                <a:cs typeface="宋体" charset="0"/>
              </a:rPr>
              <a:t>LRN</a:t>
            </a:r>
          </a:p>
          <a:p>
            <a:pPr marL="228600" indent="-228600">
              <a:buAutoNum type="arabicPeriod"/>
            </a:pPr>
            <a:r>
              <a:rPr lang="zh-CN" altLang="en-US" sz="1200" kern="1200" baseline="0" dirty="0">
                <a:solidFill>
                  <a:schemeClr val="tx1"/>
                </a:solidFill>
                <a:latin typeface="Arial" pitchFamily="34" charset="0"/>
                <a:ea typeface="宋体" charset="0"/>
                <a:cs typeface="宋体" charset="0"/>
              </a:rPr>
              <a:t>两个</a:t>
            </a:r>
            <a:r>
              <a:rPr lang="en-US" altLang="zh-CN" sz="1200" kern="1200" baseline="0" dirty="0">
                <a:solidFill>
                  <a:schemeClr val="tx1"/>
                </a:solidFill>
                <a:latin typeface="Arial" pitchFamily="34" charset="0"/>
                <a:ea typeface="宋体" charset="0"/>
                <a:cs typeface="宋体" charset="0"/>
              </a:rPr>
              <a:t>GPU</a:t>
            </a:r>
            <a:r>
              <a:rPr lang="zh-CN" altLang="en-US" sz="1200" kern="1200" baseline="0" dirty="0">
                <a:solidFill>
                  <a:schemeClr val="tx1"/>
                </a:solidFill>
                <a:latin typeface="Arial" pitchFamily="34" charset="0"/>
                <a:ea typeface="宋体" charset="0"/>
                <a:cs typeface="宋体" charset="0"/>
              </a:rPr>
              <a:t>加速训练</a:t>
            </a:r>
            <a:endParaRPr lang="en-US" altLang="zh-CN" sz="1200" kern="1200" baseline="0" dirty="0">
              <a:solidFill>
                <a:schemeClr val="tx1"/>
              </a:solidFill>
              <a:latin typeface="Arial" pitchFamily="34" charset="0"/>
              <a:ea typeface="宋体" charset="0"/>
              <a:cs typeface="宋体" charset="0"/>
            </a:endParaRPr>
          </a:p>
          <a:p>
            <a:pPr marL="228600" indent="-228600">
              <a:buAutoNum type="arabicPeriod"/>
            </a:pPr>
            <a:r>
              <a:rPr lang="zh-CN" altLang="en-US" sz="1200" kern="1200" baseline="0" dirty="0">
                <a:solidFill>
                  <a:schemeClr val="tx1"/>
                </a:solidFill>
                <a:latin typeface="Arial" pitchFamily="34" charset="0"/>
                <a:ea typeface="宋体" charset="0"/>
                <a:cs typeface="宋体" charset="0"/>
              </a:rPr>
              <a:t>防止过拟合引入两个</a:t>
            </a:r>
            <a:r>
              <a:rPr lang="en-US" altLang="zh-CN" sz="1200" kern="1200" baseline="0" dirty="0">
                <a:solidFill>
                  <a:schemeClr val="tx1"/>
                </a:solidFill>
                <a:latin typeface="Arial" pitchFamily="34" charset="0"/>
                <a:ea typeface="宋体" charset="0"/>
                <a:cs typeface="宋体" charset="0"/>
              </a:rPr>
              <a:t>trick</a:t>
            </a:r>
            <a:r>
              <a:rPr lang="zh-CN" altLang="en-US" sz="1200" kern="1200" baseline="0" dirty="0">
                <a:solidFill>
                  <a:schemeClr val="tx1"/>
                </a:solidFill>
                <a:latin typeface="Arial" pitchFamily="34" charset="0"/>
                <a:ea typeface="宋体" charset="0"/>
                <a:cs typeface="宋体" charset="0"/>
              </a:rPr>
              <a:t>：扩大样本数和</a:t>
            </a:r>
            <a:r>
              <a:rPr lang="en-US" altLang="zh-CN" sz="1200" kern="1200" baseline="0" dirty="0">
                <a:solidFill>
                  <a:schemeClr val="tx1"/>
                </a:solidFill>
                <a:latin typeface="Arial" pitchFamily="34" charset="0"/>
                <a:ea typeface="宋体" charset="0"/>
                <a:cs typeface="宋体" charset="0"/>
              </a:rPr>
              <a:t>Dropout</a:t>
            </a:r>
            <a:endParaRPr lang="zh-CN" altLang="en-US" dirty="0"/>
          </a:p>
          <a:p>
            <a:pPr eaLnBrk="1" hangingPunct="1"/>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9868802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43</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indent="0" algn="l" defTabSz="0" rtl="0" eaLnBrk="0" fontAlgn="base" latinLnBrk="0" hangingPunct="0">
              <a:lnSpc>
                <a:spcPct val="100000"/>
              </a:lnSpc>
              <a:spcBef>
                <a:spcPct val="30000"/>
              </a:spcBef>
              <a:spcAft>
                <a:spcPct val="0"/>
              </a:spcAft>
              <a:buClrTx/>
              <a:buSzTx/>
              <a:buFontTx/>
              <a:buNone/>
              <a:tabLst/>
              <a:defRPr/>
            </a:pPr>
            <a:r>
              <a:rPr lang="en-US" altLang="zh-CN" sz="1200" dirty="0"/>
              <a:t>Motivation:</a:t>
            </a:r>
          </a:p>
          <a:p>
            <a:pPr marL="0" marR="0" indent="0" algn="l" defTabSz="0" rtl="0" eaLnBrk="0" fontAlgn="base" latinLnBrk="0" hangingPunct="0">
              <a:lnSpc>
                <a:spcPct val="100000"/>
              </a:lnSpc>
              <a:spcBef>
                <a:spcPct val="30000"/>
              </a:spcBef>
              <a:spcAft>
                <a:spcPct val="0"/>
              </a:spcAft>
              <a:buClrTx/>
              <a:buSzTx/>
              <a:buFontTx/>
              <a:buNone/>
              <a:tabLst/>
              <a:defRPr/>
            </a:pPr>
            <a:r>
              <a:rPr lang="en-US" altLang="zh-CN" sz="1200" dirty="0"/>
              <a:t>Why do CNNs require a fixed input size ?</a:t>
            </a:r>
          </a:p>
          <a:p>
            <a:pPr marL="0" marR="0" indent="0" algn="l" defTabSz="0" rtl="0" eaLnBrk="0" fontAlgn="base" latinLnBrk="0" hangingPunct="0">
              <a:lnSpc>
                <a:spcPct val="100000"/>
              </a:lnSpc>
              <a:spcBef>
                <a:spcPct val="30000"/>
              </a:spcBef>
              <a:spcAft>
                <a:spcPct val="0"/>
              </a:spcAft>
              <a:buClrTx/>
              <a:buSzTx/>
              <a:buFontTx/>
              <a:buNone/>
              <a:tabLst/>
              <a:defRPr/>
            </a:pPr>
            <a:r>
              <a:rPr lang="en-US" altLang="zh-CN" sz="1200" dirty="0"/>
              <a:t>1.sliding-window manner</a:t>
            </a:r>
          </a:p>
          <a:p>
            <a:pPr marL="0" marR="0" indent="0" algn="l" defTabSz="0" rtl="0" eaLnBrk="0" fontAlgn="base" latinLnBrk="0" hangingPunct="0">
              <a:lnSpc>
                <a:spcPct val="100000"/>
              </a:lnSpc>
              <a:spcBef>
                <a:spcPct val="30000"/>
              </a:spcBef>
              <a:spcAft>
                <a:spcPct val="0"/>
              </a:spcAft>
              <a:buClrTx/>
              <a:buSzTx/>
              <a:buFontTx/>
              <a:buNone/>
              <a:tabLst/>
              <a:defRPr/>
            </a:pPr>
            <a:r>
              <a:rPr lang="en-US" altLang="zh-CN" sz="1200" dirty="0"/>
              <a:t>2. output feature maps which represent the spatial arrangement of the activations</a:t>
            </a:r>
          </a:p>
          <a:p>
            <a:pPr marL="0" marR="0" indent="0" algn="l" defTabSz="0" rtl="0" eaLnBrk="0" fontAlgn="base" latinLnBrk="0" hangingPunct="0">
              <a:lnSpc>
                <a:spcPct val="100000"/>
              </a:lnSpc>
              <a:spcBef>
                <a:spcPct val="30000"/>
              </a:spcBef>
              <a:spcAft>
                <a:spcPct val="0"/>
              </a:spcAft>
              <a:buClrTx/>
              <a:buSzTx/>
              <a:buFontTx/>
              <a:buNone/>
              <a:tabLst/>
              <a:defRPr/>
            </a:pPr>
            <a:endParaRPr lang="en-US" altLang="zh-CN" sz="1200" dirty="0"/>
          </a:p>
          <a:p>
            <a:pPr marL="0" marR="0" indent="0" algn="l" defTabSz="0" rtl="0" eaLnBrk="0" fontAlgn="base" latinLnBrk="0" hangingPunct="0">
              <a:lnSpc>
                <a:spcPct val="100000"/>
              </a:lnSpc>
              <a:spcBef>
                <a:spcPct val="30000"/>
              </a:spcBef>
              <a:spcAft>
                <a:spcPct val="0"/>
              </a:spcAft>
              <a:buClrTx/>
              <a:buSzTx/>
              <a:buFontTx/>
              <a:buNone/>
              <a:tabLst/>
              <a:defRPr/>
            </a:pPr>
            <a:r>
              <a:rPr lang="en-US" altLang="zh-CN" sz="1200" dirty="0"/>
              <a:t>Convolutional layers do not require a fixed image size and can generate feature maps of any sizes</a:t>
            </a:r>
          </a:p>
          <a:p>
            <a:pPr marL="0" marR="0" indent="0" algn="l" defTabSz="0" rtl="0" eaLnBrk="0" fontAlgn="base" latinLnBrk="0" hangingPunct="0">
              <a:lnSpc>
                <a:spcPct val="100000"/>
              </a:lnSpc>
              <a:spcBef>
                <a:spcPct val="30000"/>
              </a:spcBef>
              <a:spcAft>
                <a:spcPct val="0"/>
              </a:spcAft>
              <a:buClrTx/>
              <a:buSzTx/>
              <a:buFontTx/>
              <a:buNone/>
              <a:tabLst/>
              <a:defRPr/>
            </a:pPr>
            <a:endParaRPr lang="en-US" altLang="zh-CN" sz="1200" dirty="0"/>
          </a:p>
          <a:p>
            <a:pPr marL="0" marR="0" indent="0" algn="l" defTabSz="0" rtl="0" eaLnBrk="0" fontAlgn="base" latinLnBrk="0" hangingPunct="0">
              <a:lnSpc>
                <a:spcPct val="100000"/>
              </a:lnSpc>
              <a:spcBef>
                <a:spcPct val="30000"/>
              </a:spcBef>
              <a:spcAft>
                <a:spcPct val="0"/>
              </a:spcAft>
              <a:buClrTx/>
              <a:buSzTx/>
              <a:buFontTx/>
              <a:buNone/>
              <a:tabLst/>
              <a:defRPr/>
            </a:pPr>
            <a:r>
              <a:rPr lang="en-US" altLang="zh-CN" sz="1200" dirty="0"/>
              <a:t>Fully-connected layers need to have fixed-size/length input by their definition.</a:t>
            </a:r>
          </a:p>
          <a:p>
            <a:pPr marL="0" marR="0" indent="0" algn="l" defTabSz="0" rtl="0" eaLnBrk="0" fontAlgn="base" latinLnBrk="0" hangingPunct="0">
              <a:lnSpc>
                <a:spcPct val="100000"/>
              </a:lnSpc>
              <a:spcBef>
                <a:spcPct val="30000"/>
              </a:spcBef>
              <a:spcAft>
                <a:spcPct val="0"/>
              </a:spcAft>
              <a:buClrTx/>
              <a:buSzTx/>
              <a:buFontTx/>
              <a:buNone/>
              <a:tabLst/>
              <a:defRPr/>
            </a:pPr>
            <a:endParaRPr lang="en-US" altLang="zh-CN" sz="1200" dirty="0"/>
          </a:p>
          <a:p>
            <a:endParaRPr lang="zh-CN" altLang="en-US" dirty="0"/>
          </a:p>
          <a:p>
            <a:pPr eaLnBrk="1" hangingPunct="1"/>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591542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44</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dirty="0"/>
              <a:t>The architecture of VGG</a:t>
            </a:r>
          </a:p>
          <a:p>
            <a:pPr marL="228600" indent="-228600">
              <a:buAutoNum type="arabicPeriod"/>
            </a:pPr>
            <a:r>
              <a:rPr lang="en-US" altLang="zh-CN" dirty="0"/>
              <a:t>16-layers VGG</a:t>
            </a:r>
          </a:p>
          <a:p>
            <a:pPr marL="228600" indent="-228600">
              <a:buAutoNum type="arabicPeriod"/>
            </a:pPr>
            <a:r>
              <a:rPr lang="en-US" altLang="zh-CN" dirty="0"/>
              <a:t>19-layers</a:t>
            </a:r>
            <a:r>
              <a:rPr lang="en-US" altLang="zh-CN" baseline="0" dirty="0"/>
              <a:t> VGG</a:t>
            </a:r>
            <a:endParaRPr lang="zh-CN" altLang="en-US" dirty="0"/>
          </a:p>
          <a:p>
            <a:pPr eaLnBrk="1" hangingPunct="1"/>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7307815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45</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传统意义上，要想提高深度网络的性能必须通过增加网络的深度和每层的节点个数，但会产生</a:t>
            </a:r>
            <a:r>
              <a:rPr lang="en-US" altLang="zh-CN" dirty="0"/>
              <a:t>overfitting</a:t>
            </a:r>
            <a:r>
              <a:rPr lang="zh-CN" altLang="en-US" dirty="0"/>
              <a:t>和增加计算量</a:t>
            </a:r>
            <a:endParaRPr lang="en-US" altLang="zh-CN" dirty="0"/>
          </a:p>
          <a:p>
            <a:r>
              <a:rPr lang="zh-CN" altLang="en-US" dirty="0"/>
              <a:t>因此</a:t>
            </a:r>
            <a:r>
              <a:rPr lang="en-US" altLang="zh-CN" dirty="0" err="1"/>
              <a:t>GoogLeNet</a:t>
            </a:r>
            <a:r>
              <a:rPr lang="zh-CN" altLang="en-US" dirty="0"/>
              <a:t>提出了一种新的想法（</a:t>
            </a:r>
            <a:r>
              <a:rPr lang="en-US" altLang="zh-CN" dirty="0"/>
              <a:t>Inception Module</a:t>
            </a:r>
            <a:r>
              <a:rPr lang="zh-CN" altLang="en-US" dirty="0"/>
              <a:t>）它将每层网络都进行稀疏连接，从而提高网络的性能。</a:t>
            </a:r>
            <a:endParaRPr lang="en-US" altLang="zh-CN" dirty="0"/>
          </a:p>
          <a:p>
            <a:r>
              <a:rPr lang="en-US" altLang="zh-CN" dirty="0" err="1"/>
              <a:t>GoogLeNet</a:t>
            </a:r>
            <a:r>
              <a:rPr lang="zh-CN" altLang="en-US" dirty="0"/>
              <a:t>拥有</a:t>
            </a:r>
            <a:r>
              <a:rPr lang="en-US" altLang="zh-CN" dirty="0"/>
              <a:t>22</a:t>
            </a:r>
            <a:r>
              <a:rPr lang="zh-CN" altLang="en-US" dirty="0"/>
              <a:t>层，但最后的训练好的</a:t>
            </a:r>
            <a:r>
              <a:rPr lang="en-US" altLang="zh-CN" dirty="0"/>
              <a:t>model</a:t>
            </a:r>
            <a:r>
              <a:rPr lang="en-US" altLang="zh-CN" baseline="0" dirty="0"/>
              <a:t> memory</a:t>
            </a:r>
            <a:r>
              <a:rPr lang="zh-CN" altLang="en-US" baseline="0" dirty="0"/>
              <a:t>只有</a:t>
            </a:r>
            <a:r>
              <a:rPr lang="en-US" altLang="zh-CN" baseline="0" dirty="0"/>
              <a:t>51M</a:t>
            </a:r>
            <a:r>
              <a:rPr lang="zh-CN" altLang="en-US" baseline="0" dirty="0"/>
              <a:t>。</a:t>
            </a:r>
            <a:endParaRPr lang="en-US" altLang="zh-CN" dirty="0"/>
          </a:p>
          <a:p>
            <a:pPr eaLnBrk="1" hangingPunct="1"/>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0913629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398CA9D6-58A5-40FA-B14F-433A59D000F1}" type="slidenum">
              <a:rPr lang="en-US" altLang="zh-CN">
                <a:latin typeface="Verdana" panose="020B0604030504040204" pitchFamily="34" charset="0"/>
              </a:rPr>
              <a:pPr eaLnBrk="1" hangingPunct="1"/>
              <a:t>46</a:t>
            </a:fld>
            <a:endParaRPr lang="en-US" altLang="zh-CN">
              <a:latin typeface="Verdana" panose="020B0604030504040204" pitchFamily="34"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7997149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47</a:t>
            </a:fld>
            <a:endParaRPr lang="en-US" sz="1300"/>
          </a:p>
        </p:txBody>
      </p:sp>
    </p:spTree>
    <p:extLst>
      <p:ext uri="{BB962C8B-B14F-4D97-AF65-F5344CB8AC3E}">
        <p14:creationId xmlns:p14="http://schemas.microsoft.com/office/powerpoint/2010/main" val="351708598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48</a:t>
            </a:fld>
            <a:endParaRPr lang="en-US" sz="1300"/>
          </a:p>
        </p:txBody>
      </p:sp>
    </p:spTree>
    <p:extLst>
      <p:ext uri="{BB962C8B-B14F-4D97-AF65-F5344CB8AC3E}">
        <p14:creationId xmlns:p14="http://schemas.microsoft.com/office/powerpoint/2010/main" val="41079184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49</a:t>
            </a:fld>
            <a:endParaRPr lang="en-US" sz="1300"/>
          </a:p>
        </p:txBody>
      </p:sp>
    </p:spTree>
    <p:extLst>
      <p:ext uri="{BB962C8B-B14F-4D97-AF65-F5344CB8AC3E}">
        <p14:creationId xmlns:p14="http://schemas.microsoft.com/office/powerpoint/2010/main" val="5202695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50</a:t>
            </a:fld>
            <a:endParaRPr lang="en-US" sz="1300"/>
          </a:p>
        </p:txBody>
      </p:sp>
    </p:spTree>
    <p:extLst>
      <p:ext uri="{BB962C8B-B14F-4D97-AF65-F5344CB8AC3E}">
        <p14:creationId xmlns:p14="http://schemas.microsoft.com/office/powerpoint/2010/main" val="1314186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pPr eaLnBrk="1" hangingPunct="1"/>
            <a:r>
              <a:rPr lang="zh-CN" altLang="en-US" sz="1200" dirty="0"/>
              <a:t>此张</a:t>
            </a:r>
            <a:r>
              <a:rPr lang="en-US" altLang="zh-CN" sz="1200" dirty="0" err="1"/>
              <a:t>ppt</a:t>
            </a:r>
            <a:r>
              <a:rPr lang="zh-CN" altLang="en-US" sz="1200" dirty="0"/>
              <a:t>描述</a:t>
            </a:r>
            <a:r>
              <a:rPr lang="en-US" altLang="zh-CN" sz="1200" dirty="0"/>
              <a:t>ANALYSIS OF PRODUCT QUANTIZATION</a:t>
            </a:r>
            <a:endParaRPr lang="zh-CN" altLang="en-US" sz="1200" dirty="0"/>
          </a:p>
          <a:p>
            <a:pPr marL="228600" indent="-228600">
              <a:buFontTx/>
              <a:buAutoNum type="arabicPeriod"/>
              <a:defRPr/>
            </a:pPr>
            <a:r>
              <a:rPr lang="en-US" altLang="zh-CN" dirty="0"/>
              <a:t>using more centers k and smaller segment size s can obtain smaller classification error. see red curve. (32mn/(32kn + log2(k)</a:t>
            </a:r>
            <a:r>
              <a:rPr lang="en-US" altLang="zh-CN" dirty="0" err="1"/>
              <a:t>ms</a:t>
            </a:r>
            <a:r>
              <a:rPr lang="en-US" altLang="zh-CN" dirty="0"/>
              <a:t>))</a:t>
            </a:r>
          </a:p>
          <a:p>
            <a:pPr marL="228600" indent="-228600">
              <a:buFontTx/>
              <a:buAutoNum type="arabicPeriod"/>
              <a:defRPr/>
            </a:pPr>
            <a:r>
              <a:rPr lang="en-US" altLang="zh-CN" dirty="0"/>
              <a:t>Consider codebook and the accuracy for the same compression rate, using more centers is not always helpful, because they can increase</a:t>
            </a:r>
          </a:p>
          <a:p>
            <a:pPr marL="228600" indent="-228600">
              <a:defRPr/>
            </a:pPr>
            <a:r>
              <a:rPr lang="en-US" altLang="zh-CN" dirty="0"/>
              <a:t>the codebook size.</a:t>
            </a:r>
          </a:p>
          <a:p>
            <a:pPr>
              <a:defRPr/>
            </a:pPr>
            <a:r>
              <a:rPr lang="en-US" altLang="zh-CN" dirty="0"/>
              <a:t>3. we compare the results of compressing the x-axis and y-axis, the results for the x-axis are slightly better. because there</a:t>
            </a:r>
          </a:p>
          <a:p>
            <a:pPr>
              <a:defRPr/>
            </a:pPr>
            <a:r>
              <a:rPr lang="en-US" altLang="zh-CN" dirty="0"/>
              <a:t>are more dimensions for the x-axis, which makes the codebook size larger and thereby reduces the loss of information.</a:t>
            </a: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51</a:t>
            </a:fld>
            <a:endParaRPr lang="en-US" sz="1300"/>
          </a:p>
        </p:txBody>
      </p:sp>
    </p:spTree>
    <p:extLst>
      <p:ext uri="{BB962C8B-B14F-4D97-AF65-F5344CB8AC3E}">
        <p14:creationId xmlns:p14="http://schemas.microsoft.com/office/powerpoint/2010/main" val="23056328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pPr eaLnBrk="1" hangingPunct="1"/>
            <a:r>
              <a:rPr lang="zh-CN" altLang="en-US" sz="1200" dirty="0"/>
              <a:t>此张</a:t>
            </a:r>
            <a:r>
              <a:rPr lang="en-US" altLang="zh-CN" sz="1200" dirty="0" err="1"/>
              <a:t>ppt</a:t>
            </a:r>
            <a:r>
              <a:rPr lang="zh-CN" altLang="en-US" sz="1200" dirty="0"/>
              <a:t>描述各个</a:t>
            </a:r>
            <a:r>
              <a:rPr lang="en-US" altLang="zh-CN" sz="1200" dirty="0"/>
              <a:t>baseline</a:t>
            </a:r>
            <a:r>
              <a:rPr lang="zh-CN" altLang="en-US" sz="1200" dirty="0"/>
              <a:t>总体性能的比较</a:t>
            </a:r>
            <a:endParaRPr lang="en-US" altLang="zh-CN" sz="1200" dirty="0"/>
          </a:p>
          <a:p>
            <a:pPr marL="228600" indent="-228600">
              <a:buFontTx/>
              <a:buAutoNum type="arabicPeriod"/>
              <a:defRPr/>
            </a:pPr>
            <a:r>
              <a:rPr lang="en-US" altLang="zh-CN" dirty="0"/>
              <a:t>SVD does not work well for compressing dense connected layers, because the two factorized matrices still need to be stored for SVD.</a:t>
            </a:r>
          </a:p>
          <a:p>
            <a:pPr>
              <a:defRPr/>
            </a:pPr>
            <a:r>
              <a:rPr lang="en-US" altLang="zh-CN" dirty="0"/>
              <a:t>2. </a:t>
            </a:r>
            <a:r>
              <a:rPr lang="en-US" altLang="zh-CN" dirty="0" err="1"/>
              <a:t>Kmeans</a:t>
            </a:r>
            <a:r>
              <a:rPr lang="en-US" altLang="zh-CN" dirty="0"/>
              <a:t>: achieve a 4-8 times compression rate with KM while keeping the accuracy loss within 1%.</a:t>
            </a:r>
          </a:p>
          <a:p>
            <a:pPr>
              <a:defRPr/>
            </a:pPr>
            <a:r>
              <a:rPr lang="en-US" altLang="zh-CN" dirty="0"/>
              <a:t>3. PQ can further improve performance beyond our results for KM</a:t>
            </a:r>
          </a:p>
          <a:p>
            <a:pPr>
              <a:defRPr/>
            </a:pPr>
            <a:r>
              <a:rPr lang="en-US" altLang="zh-CN" dirty="0"/>
              <a:t>4. RQ was not able to achieve a very high compression rate, mainly because the codebook size was too big.</a:t>
            </a:r>
          </a:p>
          <a:p>
            <a:pPr>
              <a:defRPr/>
            </a:pPr>
            <a:r>
              <a:rPr lang="en-US" altLang="zh-CN" dirty="0"/>
              <a:t>5. Binary method was not able to vary its compression rate, but given the same compression rate its performance was comparable to KM or PQ</a:t>
            </a:r>
          </a:p>
          <a:p>
            <a:pPr>
              <a:defRPr/>
            </a:pPr>
            <a:r>
              <a:rPr lang="en-US" altLang="zh-CN" dirty="0"/>
              <a:t>6. These results suggests that there is considerable redundancy between each single neuron (KM can achieve a descent compression without sacrificing</a:t>
            </a:r>
          </a:p>
          <a:p>
            <a:pPr>
              <a:defRPr/>
            </a:pPr>
            <a:r>
              <a:rPr lang="en-US" altLang="zh-CN" dirty="0"/>
              <a:t>performance); PQ means that there are very meaningful sub-vector local structures in these weight matrices; </a:t>
            </a:r>
          </a:p>
          <a:p>
            <a:pPr>
              <a:defRPr/>
            </a:pPr>
            <a:r>
              <a:rPr lang="en-US" altLang="zh-CN" dirty="0"/>
              <a:t>RQ means there are few global structures in these weight vectors</a:t>
            </a:r>
            <a:endParaRPr lang="zh-CN" altLang="en-US" dirty="0"/>
          </a:p>
          <a:p>
            <a:pPr eaLnBrk="1" hangingPunct="1"/>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52</a:t>
            </a:fld>
            <a:endParaRPr lang="en-US" sz="1300"/>
          </a:p>
        </p:txBody>
      </p:sp>
    </p:spTree>
    <p:extLst>
      <p:ext uri="{BB962C8B-B14F-4D97-AF65-F5344CB8AC3E}">
        <p14:creationId xmlns:p14="http://schemas.microsoft.com/office/powerpoint/2010/main" val="300606419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en-US" altLang="zh-CN" sz="1200" b="0" i="0" u="none" strike="noStrike" kern="1200" baseline="0" dirty="0">
                <a:solidFill>
                  <a:schemeClr val="tx1"/>
                </a:solidFill>
                <a:latin typeface="Arial" pitchFamily="34" charset="0"/>
                <a:ea typeface="+mn-ea"/>
                <a:cs typeface="+mn-cs"/>
              </a:rPr>
              <a:t>Figure 1. A toy example showing the effect of equal weight-sets (W1 =W4). The circles in the diagram are neurons and the lines represent weights. Weights of the same </a:t>
            </a:r>
            <a:r>
              <a:rPr lang="en-US" altLang="zh-CN" sz="1200" b="0" i="0" u="none" strike="noStrike" kern="1200" baseline="0" dirty="0" err="1">
                <a:solidFill>
                  <a:schemeClr val="tx1"/>
                </a:solidFill>
                <a:latin typeface="Arial" pitchFamily="34" charset="0"/>
                <a:ea typeface="+mn-ea"/>
                <a:cs typeface="+mn-cs"/>
              </a:rPr>
              <a:t>colour</a:t>
            </a:r>
            <a:r>
              <a:rPr lang="en-US" altLang="zh-CN" sz="1200" b="0" i="0" u="none" strike="noStrike" kern="1200" baseline="0" dirty="0">
                <a:solidFill>
                  <a:schemeClr val="tx1"/>
                </a:solidFill>
                <a:latin typeface="Arial" pitchFamily="34" charset="0"/>
                <a:ea typeface="+mn-ea"/>
                <a:cs typeface="+mn-cs"/>
              </a:rPr>
              <a:t> in the input layer constitute a weight-set.</a:t>
            </a:r>
          </a:p>
          <a:p>
            <a:endParaRPr lang="en-US" altLang="zh-CN" sz="1200" b="0" i="0" u="none" strike="noStrike" kern="1200" baseline="0" dirty="0">
              <a:solidFill>
                <a:schemeClr val="tx1"/>
              </a:solidFill>
              <a:latin typeface="Arial" pitchFamily="34" charset="0"/>
              <a:ea typeface="+mn-ea"/>
              <a:cs typeface="+mn-cs"/>
            </a:endParaRPr>
          </a:p>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53</a:t>
            </a:fld>
            <a:endParaRPr lang="en-US" sz="1300"/>
          </a:p>
        </p:txBody>
      </p:sp>
    </p:spTree>
    <p:extLst>
      <p:ext uri="{BB962C8B-B14F-4D97-AF65-F5344CB8AC3E}">
        <p14:creationId xmlns:p14="http://schemas.microsoft.com/office/powerpoint/2010/main" val="32507067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zh-CN" altLang="en-US" sz="1200" b="0" i="0" u="none" strike="noStrike" kern="1200" baseline="0" dirty="0">
                <a:solidFill>
                  <a:schemeClr val="tx1"/>
                </a:solidFill>
                <a:latin typeface="Arial" pitchFamily="34" charset="0"/>
                <a:ea typeface="+mn-ea"/>
                <a:cs typeface="+mn-cs"/>
              </a:rPr>
              <a:t>这张</a:t>
            </a:r>
            <a:r>
              <a:rPr lang="en-US" altLang="zh-CN" sz="1200" b="0" i="0" u="none" strike="noStrike" kern="1200" baseline="0" dirty="0" err="1">
                <a:solidFill>
                  <a:schemeClr val="tx1"/>
                </a:solidFill>
                <a:latin typeface="Arial" pitchFamily="34" charset="0"/>
                <a:ea typeface="+mn-ea"/>
                <a:cs typeface="+mn-cs"/>
              </a:rPr>
              <a:t>ppt</a:t>
            </a:r>
            <a:r>
              <a:rPr lang="zh-CN" altLang="en-US" sz="1200" b="0" i="0" u="none" strike="noStrike" kern="1200" baseline="0" dirty="0">
                <a:solidFill>
                  <a:schemeClr val="tx1"/>
                </a:solidFill>
                <a:latin typeface="Arial" pitchFamily="34" charset="0"/>
                <a:ea typeface="+mn-ea"/>
                <a:cs typeface="+mn-cs"/>
              </a:rPr>
              <a:t>主要描述：当权重不相同时，该如何</a:t>
            </a:r>
            <a:r>
              <a:rPr lang="en-US" altLang="zh-CN" sz="1200" b="0" i="0" u="none" strike="noStrike" kern="1200" baseline="0" dirty="0">
                <a:solidFill>
                  <a:schemeClr val="tx1"/>
                </a:solidFill>
                <a:latin typeface="Arial" pitchFamily="34" charset="0"/>
                <a:ea typeface="+mn-ea"/>
                <a:cs typeface="+mn-cs"/>
              </a:rPr>
              <a:t>prune parameters.</a:t>
            </a:r>
          </a:p>
          <a:p>
            <a:r>
              <a:rPr lang="zh-CN" altLang="en-US" sz="1200" b="0" i="0" u="none" strike="noStrike" kern="1200" baseline="0" dirty="0">
                <a:solidFill>
                  <a:schemeClr val="tx1"/>
                </a:solidFill>
                <a:latin typeface="Arial" pitchFamily="34" charset="0"/>
                <a:ea typeface="+mn-ea"/>
                <a:cs typeface="+mn-cs"/>
              </a:rPr>
              <a:t>通过一个引理及一系列的推导得到，最后应当最小化</a:t>
            </a:r>
            <a:r>
              <a:rPr lang="en-US" altLang="zh-CN" sz="1200" b="0" i="0" u="none" strike="noStrike" kern="1200" baseline="0" dirty="0">
                <a:solidFill>
                  <a:schemeClr val="tx1"/>
                </a:solidFill>
                <a:latin typeface="Arial" pitchFamily="34" charset="0"/>
                <a:ea typeface="+mn-ea"/>
                <a:cs typeface="+mn-cs"/>
              </a:rPr>
              <a:t>saliency</a:t>
            </a:r>
            <a:r>
              <a:rPr lang="zh-CN" altLang="en-US" sz="1200" b="0" i="0" u="none" strike="noStrike" kern="1200" baseline="0" dirty="0">
                <a:solidFill>
                  <a:schemeClr val="tx1"/>
                </a:solidFill>
                <a:latin typeface="Arial" pitchFamily="34" charset="0"/>
                <a:ea typeface="+mn-ea"/>
                <a:cs typeface="+mn-cs"/>
              </a:rPr>
              <a:t>。</a:t>
            </a:r>
            <a:endParaRPr lang="en-US" altLang="zh-CN" sz="1200" b="0" i="0" u="none" strike="noStrike" kern="1200" baseline="0" dirty="0">
              <a:solidFill>
                <a:schemeClr val="tx1"/>
              </a:solidFill>
              <a:latin typeface="Arial" pitchFamily="34" charset="0"/>
              <a:ea typeface="+mn-ea"/>
              <a:cs typeface="+mn-cs"/>
            </a:endParaRPr>
          </a:p>
          <a:p>
            <a:endParaRPr lang="en-US" altLang="zh-CN" sz="1200" b="0" i="0" u="none" strike="noStrike" kern="1200" baseline="0" dirty="0">
              <a:solidFill>
                <a:schemeClr val="tx1"/>
              </a:solidFill>
              <a:latin typeface="Arial" pitchFamily="34" charset="0"/>
              <a:ea typeface="+mn-ea"/>
              <a:cs typeface="+mn-cs"/>
            </a:endParaRPr>
          </a:p>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54</a:t>
            </a:fld>
            <a:endParaRPr lang="en-US" sz="1300"/>
          </a:p>
        </p:txBody>
      </p:sp>
    </p:spTree>
    <p:extLst>
      <p:ext uri="{BB962C8B-B14F-4D97-AF65-F5344CB8AC3E}">
        <p14:creationId xmlns:p14="http://schemas.microsoft.com/office/powerpoint/2010/main" val="197083900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zh-CN" altLang="en-US" sz="1200" b="0" i="0" u="none" strike="noStrike" kern="1200" baseline="0" dirty="0">
                <a:solidFill>
                  <a:schemeClr val="tx1"/>
                </a:solidFill>
                <a:latin typeface="Arial" pitchFamily="34" charset="0"/>
                <a:ea typeface="+mn-ea"/>
                <a:cs typeface="+mn-cs"/>
              </a:rPr>
              <a:t>这张</a:t>
            </a:r>
            <a:r>
              <a:rPr lang="en-US" altLang="zh-CN" sz="1200" b="0" i="0" u="none" strike="noStrike" kern="1200" baseline="0" dirty="0" err="1">
                <a:solidFill>
                  <a:schemeClr val="tx1"/>
                </a:solidFill>
                <a:latin typeface="Arial" pitchFamily="34" charset="0"/>
                <a:ea typeface="+mn-ea"/>
                <a:cs typeface="+mn-cs"/>
              </a:rPr>
              <a:t>ppt</a:t>
            </a:r>
            <a:r>
              <a:rPr lang="zh-CN" altLang="en-US" sz="1200" b="0" i="0" u="none" strike="noStrike" kern="1200" baseline="0" dirty="0">
                <a:solidFill>
                  <a:schemeClr val="tx1"/>
                </a:solidFill>
                <a:latin typeface="Arial" pitchFamily="34" charset="0"/>
                <a:ea typeface="+mn-ea"/>
                <a:cs typeface="+mn-cs"/>
              </a:rPr>
              <a:t>主要描述：</a:t>
            </a:r>
            <a:r>
              <a:rPr lang="en-US" altLang="zh-CN" sz="1200" b="0" i="0" u="none" strike="noStrike" kern="1200" baseline="0" dirty="0">
                <a:solidFill>
                  <a:schemeClr val="tx1"/>
                </a:solidFill>
                <a:latin typeface="Arial" pitchFamily="34" charset="0"/>
                <a:ea typeface="+mn-ea"/>
                <a:cs typeface="+mn-cs"/>
              </a:rPr>
              <a:t>prune neuron </a:t>
            </a:r>
            <a:r>
              <a:rPr lang="zh-CN" altLang="en-US" sz="1200" b="0" i="0" u="none" strike="noStrike" kern="1200" baseline="0" dirty="0">
                <a:solidFill>
                  <a:schemeClr val="tx1"/>
                </a:solidFill>
                <a:latin typeface="Arial" pitchFamily="34" charset="0"/>
                <a:ea typeface="+mn-ea"/>
                <a:cs typeface="+mn-cs"/>
              </a:rPr>
              <a:t>过程</a:t>
            </a:r>
            <a:endParaRPr lang="en-US" altLang="zh-CN" sz="1200" b="0" i="0" u="none" strike="noStrike" kern="1200" baseline="0" dirty="0">
              <a:solidFill>
                <a:schemeClr val="tx1"/>
              </a:solidFill>
              <a:latin typeface="Arial" pitchFamily="34" charset="0"/>
              <a:ea typeface="+mn-ea"/>
              <a:cs typeface="+mn-cs"/>
            </a:endParaRPr>
          </a:p>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55</a:t>
            </a:fld>
            <a:endParaRPr lang="en-US" sz="1300"/>
          </a:p>
        </p:txBody>
      </p:sp>
    </p:spTree>
    <p:extLst>
      <p:ext uri="{BB962C8B-B14F-4D97-AF65-F5344CB8AC3E}">
        <p14:creationId xmlns:p14="http://schemas.microsoft.com/office/powerpoint/2010/main" val="38026195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en-US" altLang="zh-CN" sz="1200" b="0" i="0" u="none" strike="noStrike" kern="1200" baseline="0" dirty="0">
                <a:solidFill>
                  <a:schemeClr val="tx1"/>
                </a:solidFill>
                <a:latin typeface="Arial" pitchFamily="34" charset="0"/>
                <a:ea typeface="+mn-ea"/>
                <a:cs typeface="+mn-cs"/>
              </a:rPr>
              <a:t>Table 1 </a:t>
            </a:r>
            <a:r>
              <a:rPr lang="zh-CN" altLang="en-US" sz="1200" b="0" i="0" u="none" strike="noStrike" kern="1200" baseline="0" dirty="0">
                <a:solidFill>
                  <a:schemeClr val="tx1"/>
                </a:solidFill>
                <a:latin typeface="Arial" pitchFamily="34" charset="0"/>
                <a:ea typeface="+mn-ea"/>
                <a:cs typeface="+mn-cs"/>
              </a:rPr>
              <a:t>是 </a:t>
            </a:r>
            <a:r>
              <a:rPr lang="en-US" altLang="zh-CN" sz="1200" b="0" i="0" u="none" strike="noStrike" kern="1200" baseline="0" dirty="0">
                <a:solidFill>
                  <a:schemeClr val="tx1"/>
                </a:solidFill>
                <a:latin typeface="Arial" pitchFamily="34" charset="0"/>
                <a:ea typeface="+mn-ea"/>
                <a:cs typeface="+mn-cs"/>
              </a:rPr>
              <a:t>Experiments on </a:t>
            </a:r>
            <a:r>
              <a:rPr lang="en-US" altLang="zh-CN" sz="1200" b="0" i="0" u="none" strike="noStrike" kern="1200" baseline="0" dirty="0" err="1">
                <a:solidFill>
                  <a:schemeClr val="tx1"/>
                </a:solidFill>
                <a:latin typeface="Arial" pitchFamily="34" charset="0"/>
                <a:ea typeface="+mn-ea"/>
                <a:cs typeface="+mn-cs"/>
              </a:rPr>
              <a:t>LeNet</a:t>
            </a:r>
            <a:endParaRPr lang="en-US" altLang="zh-CN" sz="1200" b="0" i="0" u="none" strike="noStrike" kern="1200" baseline="0" dirty="0">
              <a:solidFill>
                <a:schemeClr val="tx1"/>
              </a:solidFill>
              <a:latin typeface="Arial" pitchFamily="34" charset="0"/>
              <a:ea typeface="+mn-ea"/>
              <a:cs typeface="+mn-cs"/>
            </a:endParaRPr>
          </a:p>
          <a:p>
            <a:r>
              <a:rPr lang="zh-CN" altLang="en-US" sz="1200" b="0" i="0" u="none" strike="noStrike" kern="1200" baseline="0" dirty="0">
                <a:solidFill>
                  <a:schemeClr val="tx1"/>
                </a:solidFill>
                <a:latin typeface="Arial" pitchFamily="34" charset="0"/>
                <a:ea typeface="+mn-ea"/>
                <a:cs typeface="+mn-cs"/>
              </a:rPr>
              <a:t>主要描述了</a:t>
            </a:r>
            <a:r>
              <a:rPr lang="en-US" altLang="zh-CN" sz="1200" b="0" i="0" u="none" strike="noStrike" kern="1200" baseline="0" dirty="0">
                <a:solidFill>
                  <a:schemeClr val="tx1"/>
                </a:solidFill>
                <a:latin typeface="Arial" pitchFamily="34" charset="0"/>
                <a:ea typeface="+mn-ea"/>
                <a:cs typeface="+mn-cs"/>
              </a:rPr>
              <a:t>Table 1: The numbers represent accuracies in (%) of the models on a test set. ‘Naive method’ refers to removing neurons based on magnitude of weights. The baseline model with 500 neurons had an accuracy of 99.06%. The highlighted values are those predicted for cutoff by our cut-off selection methods.</a:t>
            </a:r>
          </a:p>
          <a:p>
            <a:endParaRPr lang="en-US" altLang="zh-CN" sz="1200" b="0" i="0" u="none" strike="noStrike" kern="1200" baseline="0" dirty="0">
              <a:solidFill>
                <a:schemeClr val="tx1"/>
              </a:solidFill>
              <a:latin typeface="Arial" pitchFamily="34" charset="0"/>
              <a:ea typeface="+mn-ea"/>
              <a:cs typeface="+mn-cs"/>
            </a:endParaRPr>
          </a:p>
          <a:p>
            <a:r>
              <a:rPr lang="en-US" altLang="zh-CN" sz="1200" b="0" i="0" u="none" strike="noStrike" kern="1200" baseline="0" dirty="0">
                <a:solidFill>
                  <a:schemeClr val="tx1"/>
                </a:solidFill>
                <a:latin typeface="Arial" pitchFamily="34" charset="0"/>
                <a:ea typeface="+mn-ea"/>
                <a:cs typeface="+mn-cs"/>
              </a:rPr>
              <a:t>Table 2 </a:t>
            </a:r>
            <a:r>
              <a:rPr lang="zh-CN" altLang="en-US" sz="1200" b="0" i="0" u="none" strike="noStrike" kern="1200" baseline="0" dirty="0">
                <a:solidFill>
                  <a:schemeClr val="tx1"/>
                </a:solidFill>
                <a:latin typeface="Arial" pitchFamily="34" charset="0"/>
                <a:ea typeface="+mn-ea"/>
                <a:cs typeface="+mn-cs"/>
              </a:rPr>
              <a:t>是</a:t>
            </a:r>
            <a:r>
              <a:rPr lang="en-US" altLang="zh-CN" sz="1200" b="0" i="0" u="none" strike="noStrike" kern="1200" baseline="0" dirty="0">
                <a:solidFill>
                  <a:schemeClr val="tx1"/>
                </a:solidFill>
                <a:latin typeface="Arial" pitchFamily="34" charset="0"/>
                <a:ea typeface="+mn-ea"/>
                <a:cs typeface="+mn-cs"/>
              </a:rPr>
              <a:t>Experiments on </a:t>
            </a:r>
            <a:r>
              <a:rPr lang="en-US" altLang="zh-CN" sz="1200" b="0" i="0" u="none" strike="noStrike" kern="1200" baseline="0" dirty="0" err="1">
                <a:solidFill>
                  <a:schemeClr val="tx1"/>
                </a:solidFill>
                <a:latin typeface="Arial" pitchFamily="34" charset="0"/>
                <a:ea typeface="+mn-ea"/>
                <a:cs typeface="+mn-cs"/>
              </a:rPr>
              <a:t>AlexNet</a:t>
            </a:r>
            <a:endParaRPr lang="en-US" altLang="zh-CN" sz="1200" b="0" i="0" u="none" strike="noStrike" kern="1200" baseline="0" dirty="0">
              <a:solidFill>
                <a:schemeClr val="tx1"/>
              </a:solidFill>
              <a:latin typeface="Arial" pitchFamily="34" charset="0"/>
              <a:ea typeface="+mn-ea"/>
              <a:cs typeface="+mn-cs"/>
            </a:endParaRPr>
          </a:p>
          <a:p>
            <a:r>
              <a:rPr lang="en-US" altLang="zh-CN" sz="1200" b="0" i="0" u="none" strike="noStrike" kern="1200" baseline="0" dirty="0">
                <a:solidFill>
                  <a:schemeClr val="tx1"/>
                </a:solidFill>
                <a:latin typeface="Arial" pitchFamily="34" charset="0"/>
                <a:ea typeface="+mn-ea"/>
                <a:cs typeface="+mn-cs"/>
              </a:rPr>
              <a:t>Table 2: Compression results for </a:t>
            </a:r>
            <a:r>
              <a:rPr lang="en-US" altLang="zh-CN" sz="1200" b="0" i="0" u="none" strike="noStrike" kern="1200" baseline="0" dirty="0" err="1">
                <a:solidFill>
                  <a:schemeClr val="tx1"/>
                </a:solidFill>
                <a:latin typeface="Arial" pitchFamily="34" charset="0"/>
                <a:ea typeface="+mn-ea"/>
                <a:cs typeface="+mn-cs"/>
              </a:rPr>
              <a:t>CaffeNet</a:t>
            </a:r>
            <a:r>
              <a:rPr lang="en-US" altLang="zh-CN" sz="1200" b="0" i="0" u="none" strike="noStrike" kern="1200" baseline="0" dirty="0">
                <a:solidFill>
                  <a:schemeClr val="tx1"/>
                </a:solidFill>
                <a:latin typeface="Arial" pitchFamily="34" charset="0"/>
                <a:ea typeface="+mn-ea"/>
                <a:cs typeface="+mn-cs"/>
              </a:rPr>
              <a:t>. The first two columns denote the number of neurons pruned in each of the FC6 and FC7 layers. The validation accuracy of the unpruned</a:t>
            </a:r>
          </a:p>
          <a:p>
            <a:r>
              <a:rPr lang="en-US" altLang="zh-CN" sz="1200" b="0" i="0" u="none" strike="noStrike" kern="1200" baseline="0" dirty="0" err="1">
                <a:solidFill>
                  <a:schemeClr val="tx1"/>
                </a:solidFill>
                <a:latin typeface="Arial" pitchFamily="34" charset="0"/>
                <a:ea typeface="+mn-ea"/>
                <a:cs typeface="+mn-cs"/>
              </a:rPr>
              <a:t>CaffeNet</a:t>
            </a:r>
            <a:r>
              <a:rPr lang="en-US" altLang="zh-CN" sz="1200" b="0" i="0" u="none" strike="noStrike" kern="1200" baseline="0" dirty="0">
                <a:solidFill>
                  <a:schemeClr val="tx1"/>
                </a:solidFill>
                <a:latin typeface="Arial" pitchFamily="34" charset="0"/>
                <a:ea typeface="+mn-ea"/>
                <a:cs typeface="+mn-cs"/>
              </a:rPr>
              <a:t> was found to be 57.84%. Note that it has 60.9M weights in total. The numbers in red denote the best performing models, and those in blue denote the numbers predicted by</a:t>
            </a:r>
          </a:p>
          <a:p>
            <a:r>
              <a:rPr lang="en-US" altLang="zh-CN" sz="1200" b="0" i="0" u="none" strike="noStrike" kern="1200" baseline="0" dirty="0">
                <a:solidFill>
                  <a:schemeClr val="tx1"/>
                </a:solidFill>
                <a:latin typeface="Arial" pitchFamily="34" charset="0"/>
                <a:ea typeface="+mn-ea"/>
                <a:cs typeface="+mn-cs"/>
              </a:rPr>
              <a:t>our data-free cutoff selection method.</a:t>
            </a:r>
          </a:p>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56</a:t>
            </a:fld>
            <a:endParaRPr lang="en-US" sz="1300"/>
          </a:p>
        </p:txBody>
      </p:sp>
    </p:spTree>
    <p:extLst>
      <p:ext uri="{BB962C8B-B14F-4D97-AF65-F5344CB8AC3E}">
        <p14:creationId xmlns:p14="http://schemas.microsoft.com/office/powerpoint/2010/main" val="355238759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57</a:t>
            </a:fld>
            <a:endParaRPr lang="en-US" sz="1300"/>
          </a:p>
        </p:txBody>
      </p:sp>
    </p:spTree>
    <p:extLst>
      <p:ext uri="{BB962C8B-B14F-4D97-AF65-F5344CB8AC3E}">
        <p14:creationId xmlns:p14="http://schemas.microsoft.com/office/powerpoint/2010/main" val="300899782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zh-CN" altLang="en-US" dirty="0"/>
              <a:t>引入两个</a:t>
            </a:r>
            <a:r>
              <a:rPr lang="en-US" altLang="zh-CN" dirty="0"/>
              <a:t>hash</a:t>
            </a:r>
            <a:r>
              <a:rPr lang="en-US" altLang="zh-CN" baseline="0" dirty="0"/>
              <a:t> function</a:t>
            </a:r>
            <a:r>
              <a:rPr lang="zh-CN" altLang="en-US" baseline="0" dirty="0"/>
              <a:t>实现</a:t>
            </a:r>
            <a:r>
              <a:rPr lang="en-US" altLang="zh-CN" baseline="0" dirty="0"/>
              <a:t>compress neural network</a:t>
            </a: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58</a:t>
            </a:fld>
            <a:endParaRPr lang="en-US" sz="1300"/>
          </a:p>
        </p:txBody>
      </p:sp>
    </p:spTree>
    <p:extLst>
      <p:ext uri="{BB962C8B-B14F-4D97-AF65-F5344CB8AC3E}">
        <p14:creationId xmlns:p14="http://schemas.microsoft.com/office/powerpoint/2010/main" val="143666072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59</a:t>
            </a:fld>
            <a:endParaRPr lang="en-US" sz="1300"/>
          </a:p>
        </p:txBody>
      </p:sp>
    </p:spTree>
    <p:extLst>
      <p:ext uri="{BB962C8B-B14F-4D97-AF65-F5344CB8AC3E}">
        <p14:creationId xmlns:p14="http://schemas.microsoft.com/office/powerpoint/2010/main" val="246357006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en-US" altLang="zh-CN" dirty="0"/>
              <a:t>ROT</a:t>
            </a:r>
            <a:r>
              <a:rPr lang="zh-CN" altLang="en-US" dirty="0"/>
              <a:t>数据集</a:t>
            </a:r>
            <a:r>
              <a:rPr lang="en-US" altLang="zh-CN" dirty="0"/>
              <a:t>: </a:t>
            </a:r>
            <a:r>
              <a:rPr lang="en-US" altLang="zh-CN" sz="1200" b="0" i="0" u="none" strike="noStrike" kern="1200" baseline="0" dirty="0">
                <a:solidFill>
                  <a:schemeClr val="tx1"/>
                </a:solidFill>
                <a:latin typeface="Arial" pitchFamily="34" charset="0"/>
                <a:ea typeface="+mn-ea"/>
                <a:cs typeface="+mn-cs"/>
              </a:rPr>
              <a:t>Each variation amends the original MNIST through digit rotation (ROT)</a:t>
            </a:r>
          </a:p>
          <a:p>
            <a:r>
              <a:rPr lang="en-US" altLang="zh-CN" sz="1200" b="0" i="0" u="none" strike="noStrike" kern="1200" baseline="0" dirty="0">
                <a:solidFill>
                  <a:schemeClr val="tx1"/>
                </a:solidFill>
                <a:latin typeface="Arial" pitchFamily="34" charset="0"/>
                <a:ea typeface="+mn-ea"/>
                <a:cs typeface="+mn-cs"/>
              </a:rPr>
              <a:t>Baseline: </a:t>
            </a:r>
          </a:p>
          <a:p>
            <a:r>
              <a:rPr lang="en-US" altLang="zh-CN" sz="1200" b="1" i="0" u="none" strike="noStrike" kern="1200" baseline="0" dirty="0">
                <a:solidFill>
                  <a:schemeClr val="tx1"/>
                </a:solidFill>
                <a:latin typeface="Arial" pitchFamily="34" charset="0"/>
                <a:ea typeface="+mn-ea"/>
                <a:cs typeface="+mn-cs"/>
              </a:rPr>
              <a:t>LRD</a:t>
            </a:r>
            <a:r>
              <a:rPr lang="en-US" altLang="zh-CN" sz="1200" b="0" i="0" u="none" strike="noStrike" kern="1200" baseline="0" dirty="0">
                <a:solidFill>
                  <a:schemeClr val="tx1"/>
                </a:solidFill>
                <a:latin typeface="Arial" pitchFamily="34" charset="0"/>
                <a:ea typeface="+mn-ea"/>
                <a:cs typeface="+mn-cs"/>
              </a:rPr>
              <a:t> (NIPS 2013): decomposes the weight matrix into two low-rank matrices. One of these component matrices is fixed while the other is learned. </a:t>
            </a:r>
          </a:p>
          <a:p>
            <a:r>
              <a:rPr lang="en-US" altLang="zh-CN" sz="1200" b="0" i="0" u="none" strike="noStrike" kern="1200" baseline="0" dirty="0">
                <a:solidFill>
                  <a:schemeClr val="tx1"/>
                </a:solidFill>
                <a:latin typeface="Arial" pitchFamily="34" charset="0"/>
                <a:ea typeface="+mn-ea"/>
                <a:cs typeface="+mn-cs"/>
              </a:rPr>
              <a:t>Random Edge Removal (</a:t>
            </a:r>
            <a:r>
              <a:rPr lang="en-US" altLang="zh-CN" sz="1200" b="1" i="0" u="none" strike="noStrike" kern="1200" baseline="0" dirty="0">
                <a:solidFill>
                  <a:schemeClr val="tx1"/>
                </a:solidFill>
                <a:latin typeface="Arial" pitchFamily="34" charset="0"/>
                <a:ea typeface="+mn-ea"/>
                <a:cs typeface="+mn-cs"/>
              </a:rPr>
              <a:t>RER</a:t>
            </a:r>
            <a:r>
              <a:rPr lang="en-US" altLang="zh-CN" sz="1200" b="0" i="0" u="none" strike="noStrike" kern="1200" baseline="0" dirty="0">
                <a:solidFill>
                  <a:schemeClr val="tx1"/>
                </a:solidFill>
                <a:latin typeface="Arial" pitchFamily="34" charset="0"/>
                <a:ea typeface="+mn-ea"/>
                <a:cs typeface="+mn-cs"/>
              </a:rPr>
              <a:t>) (</a:t>
            </a:r>
            <a:r>
              <a:rPr lang="en-US" altLang="zh-CN" sz="1200" b="0" i="0" u="none" strike="noStrike" kern="1200" baseline="0" dirty="0" err="1">
                <a:solidFill>
                  <a:schemeClr val="tx1"/>
                </a:solidFill>
                <a:latin typeface="Arial" pitchFamily="34" charset="0"/>
                <a:ea typeface="+mn-ea"/>
                <a:cs typeface="+mn-cs"/>
              </a:rPr>
              <a:t>Arxiv</a:t>
            </a:r>
            <a:r>
              <a:rPr lang="en-US" altLang="zh-CN" sz="1200" b="0" i="0" u="none" strike="noStrike" kern="1200" baseline="0" dirty="0">
                <a:solidFill>
                  <a:schemeClr val="tx1"/>
                </a:solidFill>
                <a:latin typeface="Arial" pitchFamily="34" charset="0"/>
                <a:ea typeface="+mn-ea"/>
                <a:cs typeface="+mn-cs"/>
              </a:rPr>
              <a:t> 2011): reduces the total number of model parameters by randomly removing weights prior to training</a:t>
            </a:r>
          </a:p>
          <a:p>
            <a:r>
              <a:rPr lang="en-US" altLang="zh-CN" sz="1200" b="1" i="0" u="none" strike="noStrike" kern="1200" baseline="0" dirty="0">
                <a:solidFill>
                  <a:schemeClr val="tx1"/>
                </a:solidFill>
                <a:latin typeface="Arial" pitchFamily="34" charset="0"/>
                <a:ea typeface="+mn-ea"/>
                <a:cs typeface="+mn-cs"/>
              </a:rPr>
              <a:t>NN</a:t>
            </a:r>
            <a:r>
              <a:rPr lang="en-US" altLang="zh-CN" sz="1200" b="0" i="0" u="none" strike="noStrike" kern="1200" baseline="0" dirty="0">
                <a:solidFill>
                  <a:schemeClr val="tx1"/>
                </a:solidFill>
                <a:latin typeface="Arial" pitchFamily="34" charset="0"/>
                <a:ea typeface="+mn-ea"/>
                <a:cs typeface="+mn-cs"/>
              </a:rPr>
              <a:t>: standard neural network with an equivalent number of stored parameters</a:t>
            </a:r>
          </a:p>
          <a:p>
            <a:r>
              <a:rPr lang="en-US" altLang="zh-CN" sz="1200" b="1" i="0" u="none" strike="noStrike" kern="1200" baseline="0" dirty="0">
                <a:solidFill>
                  <a:schemeClr val="tx1"/>
                </a:solidFill>
                <a:latin typeface="Arial" pitchFamily="34" charset="0"/>
                <a:ea typeface="+mn-ea"/>
                <a:cs typeface="+mn-cs"/>
              </a:rPr>
              <a:t>DK (NIPS 2014)</a:t>
            </a:r>
            <a:r>
              <a:rPr lang="en-US" altLang="zh-CN" sz="1200" b="0" i="0" u="none" strike="noStrike" kern="1200" baseline="0" dirty="0">
                <a:solidFill>
                  <a:schemeClr val="tx1"/>
                </a:solidFill>
                <a:latin typeface="Arial" pitchFamily="34" charset="0"/>
                <a:ea typeface="+mn-ea"/>
                <a:cs typeface="+mn-cs"/>
              </a:rPr>
              <a:t>: training a distilled model to optimize the cross entropy with both the original labels and soft targets generated by the corresponding full neural network </a:t>
            </a:r>
          </a:p>
          <a:p>
            <a:r>
              <a:rPr lang="en-US" altLang="zh-CN" sz="1200" b="0" i="0" u="none" strike="noStrike" kern="1200" baseline="0" dirty="0">
                <a:solidFill>
                  <a:schemeClr val="tx1"/>
                </a:solidFill>
                <a:latin typeface="Arial" pitchFamily="34" charset="0"/>
                <a:ea typeface="+mn-ea"/>
                <a:cs typeface="+mn-cs"/>
              </a:rPr>
              <a:t>learning hashed weights with the original training labels (</a:t>
            </a:r>
            <a:r>
              <a:rPr lang="en-US" altLang="zh-CN" sz="1200" b="1" i="0" u="none" strike="noStrike" kern="1200" baseline="0" dirty="0" err="1">
                <a:solidFill>
                  <a:schemeClr val="tx1"/>
                </a:solidFill>
                <a:latin typeface="Arial" pitchFamily="34" charset="0"/>
                <a:ea typeface="+mn-ea"/>
                <a:cs typeface="+mn-cs"/>
              </a:rPr>
              <a:t>HashNet</a:t>
            </a:r>
            <a:r>
              <a:rPr lang="en-US" altLang="zh-CN" sz="1200" b="0" i="0" u="none" strike="noStrike" kern="1200" baseline="0" dirty="0">
                <a:solidFill>
                  <a:schemeClr val="tx1"/>
                </a:solidFill>
                <a:latin typeface="Arial" pitchFamily="34" charset="0"/>
                <a:ea typeface="+mn-ea"/>
                <a:cs typeface="+mn-cs"/>
              </a:rPr>
              <a:t>) and with combined labels and DK soft targets (</a:t>
            </a:r>
            <a:r>
              <a:rPr lang="en-US" altLang="zh-CN" sz="1200" b="1" i="0" u="none" strike="noStrike" kern="1200" baseline="0" dirty="0" err="1">
                <a:solidFill>
                  <a:schemeClr val="tx1"/>
                </a:solidFill>
                <a:latin typeface="Arial" pitchFamily="34" charset="0"/>
                <a:ea typeface="+mn-ea"/>
                <a:cs typeface="+mn-cs"/>
              </a:rPr>
              <a:t>HashNetDK</a:t>
            </a:r>
            <a:r>
              <a:rPr lang="en-US" altLang="zh-CN" sz="1200" b="0" i="0" u="none" strike="noStrike" kern="1200" baseline="0" dirty="0">
                <a:solidFill>
                  <a:schemeClr val="tx1"/>
                </a:solidFill>
                <a:latin typeface="Arial" pitchFamily="34" charset="0"/>
                <a:ea typeface="+mn-ea"/>
                <a:cs typeface="+mn-cs"/>
              </a:rPr>
              <a:t>)</a:t>
            </a: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60</a:t>
            </a:fld>
            <a:endParaRPr lang="en-US" sz="1300"/>
          </a:p>
        </p:txBody>
      </p:sp>
    </p:spTree>
    <p:extLst>
      <p:ext uri="{BB962C8B-B14F-4D97-AF65-F5344CB8AC3E}">
        <p14:creationId xmlns:p14="http://schemas.microsoft.com/office/powerpoint/2010/main" val="42509128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zh-CN" altLang="en-US" sz="1200" b="0" i="0" u="none" strike="noStrike" kern="1200" baseline="0" dirty="0">
                <a:solidFill>
                  <a:schemeClr val="tx1"/>
                </a:solidFill>
                <a:latin typeface="Arial" pitchFamily="34" charset="0"/>
                <a:ea typeface="+mn-ea"/>
                <a:cs typeface="+mn-cs"/>
              </a:rPr>
              <a:t>数据集都是</a:t>
            </a:r>
            <a:r>
              <a:rPr lang="en-US" altLang="zh-CN" sz="1200" b="0" i="0" u="none" strike="noStrike" kern="1200" baseline="0" dirty="0">
                <a:solidFill>
                  <a:schemeClr val="tx1"/>
                </a:solidFill>
                <a:latin typeface="Arial" pitchFamily="34" charset="0"/>
                <a:ea typeface="+mn-ea"/>
                <a:cs typeface="+mn-cs"/>
              </a:rPr>
              <a:t>MNIST</a:t>
            </a:r>
            <a:r>
              <a:rPr lang="zh-CN" altLang="en-US" sz="1200" b="0" i="0" u="none" strike="noStrike" kern="1200" baseline="0" dirty="0">
                <a:solidFill>
                  <a:schemeClr val="tx1"/>
                </a:solidFill>
                <a:latin typeface="Arial" pitchFamily="34" charset="0"/>
                <a:ea typeface="+mn-ea"/>
                <a:cs typeface="+mn-cs"/>
              </a:rPr>
              <a:t>的变种，如改变背景或者旋转等等</a:t>
            </a:r>
            <a:endParaRPr lang="en-US" altLang="zh-CN" sz="1200" b="0" i="0" u="none" strike="noStrike" kern="1200" baseline="0" dirty="0">
              <a:solidFill>
                <a:schemeClr val="tx1"/>
              </a:solidFill>
              <a:latin typeface="Arial" pitchFamily="34" charset="0"/>
              <a:ea typeface="+mn-ea"/>
              <a:cs typeface="+mn-cs"/>
            </a:endParaRPr>
          </a:p>
          <a:p>
            <a:r>
              <a:rPr lang="en-US" altLang="zh-CN" sz="1200" b="0" i="0" u="none" strike="noStrike" kern="1200" baseline="0" dirty="0">
                <a:solidFill>
                  <a:schemeClr val="tx1"/>
                </a:solidFill>
                <a:latin typeface="Arial" pitchFamily="34" charset="0"/>
                <a:ea typeface="+mn-ea"/>
                <a:cs typeface="+mn-cs"/>
              </a:rPr>
              <a:t>Baseline: </a:t>
            </a:r>
          </a:p>
          <a:p>
            <a:r>
              <a:rPr lang="en-US" altLang="zh-CN" sz="1200" b="1" i="0" u="none" strike="noStrike" kern="1200" baseline="0" dirty="0">
                <a:solidFill>
                  <a:schemeClr val="tx1"/>
                </a:solidFill>
                <a:latin typeface="Arial" pitchFamily="34" charset="0"/>
                <a:ea typeface="+mn-ea"/>
                <a:cs typeface="+mn-cs"/>
              </a:rPr>
              <a:t>LRD</a:t>
            </a:r>
            <a:r>
              <a:rPr lang="en-US" altLang="zh-CN" sz="1200" b="0" i="0" u="none" strike="noStrike" kern="1200" baseline="0" dirty="0">
                <a:solidFill>
                  <a:schemeClr val="tx1"/>
                </a:solidFill>
                <a:latin typeface="Arial" pitchFamily="34" charset="0"/>
                <a:ea typeface="+mn-ea"/>
                <a:cs typeface="+mn-cs"/>
              </a:rPr>
              <a:t> (NIPS 2013): decomposes the weight matrix into two low-rank matrices. One of these component matrices is fixed while the other is learned. </a:t>
            </a:r>
          </a:p>
          <a:p>
            <a:r>
              <a:rPr lang="en-US" altLang="zh-CN" sz="1200" b="0" i="0" u="none" strike="noStrike" kern="1200" baseline="0" dirty="0">
                <a:solidFill>
                  <a:schemeClr val="tx1"/>
                </a:solidFill>
                <a:latin typeface="Arial" pitchFamily="34" charset="0"/>
                <a:ea typeface="+mn-ea"/>
                <a:cs typeface="+mn-cs"/>
              </a:rPr>
              <a:t>Random Edge Removal (</a:t>
            </a:r>
            <a:r>
              <a:rPr lang="en-US" altLang="zh-CN" sz="1200" b="1" i="0" u="none" strike="noStrike" kern="1200" baseline="0" dirty="0">
                <a:solidFill>
                  <a:schemeClr val="tx1"/>
                </a:solidFill>
                <a:latin typeface="Arial" pitchFamily="34" charset="0"/>
                <a:ea typeface="+mn-ea"/>
                <a:cs typeface="+mn-cs"/>
              </a:rPr>
              <a:t>RER</a:t>
            </a:r>
            <a:r>
              <a:rPr lang="en-US" altLang="zh-CN" sz="1200" b="0" i="0" u="none" strike="noStrike" kern="1200" baseline="0" dirty="0">
                <a:solidFill>
                  <a:schemeClr val="tx1"/>
                </a:solidFill>
                <a:latin typeface="Arial" pitchFamily="34" charset="0"/>
                <a:ea typeface="+mn-ea"/>
                <a:cs typeface="+mn-cs"/>
              </a:rPr>
              <a:t>) (</a:t>
            </a:r>
            <a:r>
              <a:rPr lang="en-US" altLang="zh-CN" sz="1200" b="0" i="0" u="none" strike="noStrike" kern="1200" baseline="0" dirty="0" err="1">
                <a:solidFill>
                  <a:schemeClr val="tx1"/>
                </a:solidFill>
                <a:latin typeface="Arial" pitchFamily="34" charset="0"/>
                <a:ea typeface="+mn-ea"/>
                <a:cs typeface="+mn-cs"/>
              </a:rPr>
              <a:t>Arxiv</a:t>
            </a:r>
            <a:r>
              <a:rPr lang="en-US" altLang="zh-CN" sz="1200" b="0" i="0" u="none" strike="noStrike" kern="1200" baseline="0" dirty="0">
                <a:solidFill>
                  <a:schemeClr val="tx1"/>
                </a:solidFill>
                <a:latin typeface="Arial" pitchFamily="34" charset="0"/>
                <a:ea typeface="+mn-ea"/>
                <a:cs typeface="+mn-cs"/>
              </a:rPr>
              <a:t> 2011): reduces the total number of model parameters by randomly removing weights prior to training</a:t>
            </a:r>
          </a:p>
          <a:p>
            <a:r>
              <a:rPr lang="en-US" altLang="zh-CN" sz="1200" b="1" i="0" u="none" strike="noStrike" kern="1200" baseline="0" dirty="0">
                <a:solidFill>
                  <a:schemeClr val="tx1"/>
                </a:solidFill>
                <a:latin typeface="Arial" pitchFamily="34" charset="0"/>
                <a:ea typeface="+mn-ea"/>
                <a:cs typeface="+mn-cs"/>
              </a:rPr>
              <a:t>NN</a:t>
            </a:r>
            <a:r>
              <a:rPr lang="en-US" altLang="zh-CN" sz="1200" b="0" i="0" u="none" strike="noStrike" kern="1200" baseline="0" dirty="0">
                <a:solidFill>
                  <a:schemeClr val="tx1"/>
                </a:solidFill>
                <a:latin typeface="Arial" pitchFamily="34" charset="0"/>
                <a:ea typeface="+mn-ea"/>
                <a:cs typeface="+mn-cs"/>
              </a:rPr>
              <a:t>: standard neural network with an equivalent number of stored parameters</a:t>
            </a:r>
          </a:p>
          <a:p>
            <a:r>
              <a:rPr lang="en-US" altLang="zh-CN" sz="1200" b="1" i="0" u="none" strike="noStrike" kern="1200" baseline="0" dirty="0">
                <a:solidFill>
                  <a:schemeClr val="tx1"/>
                </a:solidFill>
                <a:latin typeface="Arial" pitchFamily="34" charset="0"/>
                <a:ea typeface="+mn-ea"/>
                <a:cs typeface="+mn-cs"/>
              </a:rPr>
              <a:t>DK (NIPS 2014)</a:t>
            </a:r>
            <a:r>
              <a:rPr lang="en-US" altLang="zh-CN" sz="1200" b="0" i="0" u="none" strike="noStrike" kern="1200" baseline="0" dirty="0">
                <a:solidFill>
                  <a:schemeClr val="tx1"/>
                </a:solidFill>
                <a:latin typeface="Arial" pitchFamily="34" charset="0"/>
                <a:ea typeface="+mn-ea"/>
                <a:cs typeface="+mn-cs"/>
              </a:rPr>
              <a:t>: training a distilled model to optimize the cross entropy with both the original labels and soft targets generated by the corresponding full neural network </a:t>
            </a:r>
          </a:p>
          <a:p>
            <a:r>
              <a:rPr lang="en-US" altLang="zh-CN" sz="1200" b="0" i="0" u="none" strike="noStrike" kern="1200" baseline="0" dirty="0">
                <a:solidFill>
                  <a:schemeClr val="tx1"/>
                </a:solidFill>
                <a:latin typeface="Arial" pitchFamily="34" charset="0"/>
                <a:ea typeface="+mn-ea"/>
                <a:cs typeface="+mn-cs"/>
              </a:rPr>
              <a:t>learning hashed weights with the original training labels (</a:t>
            </a:r>
            <a:r>
              <a:rPr lang="en-US" altLang="zh-CN" sz="1200" b="1" i="0" u="none" strike="noStrike" kern="1200" baseline="0" dirty="0" err="1">
                <a:solidFill>
                  <a:schemeClr val="tx1"/>
                </a:solidFill>
                <a:latin typeface="Arial" pitchFamily="34" charset="0"/>
                <a:ea typeface="+mn-ea"/>
                <a:cs typeface="+mn-cs"/>
              </a:rPr>
              <a:t>HashNet</a:t>
            </a:r>
            <a:r>
              <a:rPr lang="en-US" altLang="zh-CN" sz="1200" b="0" i="0" u="none" strike="noStrike" kern="1200" baseline="0" dirty="0">
                <a:solidFill>
                  <a:schemeClr val="tx1"/>
                </a:solidFill>
                <a:latin typeface="Arial" pitchFamily="34" charset="0"/>
                <a:ea typeface="+mn-ea"/>
                <a:cs typeface="+mn-cs"/>
              </a:rPr>
              <a:t>) and with combined labels and DK soft targets (</a:t>
            </a:r>
            <a:r>
              <a:rPr lang="en-US" altLang="zh-CN" sz="1200" b="1" i="0" u="none" strike="noStrike" kern="1200" baseline="0" dirty="0" err="1">
                <a:solidFill>
                  <a:schemeClr val="tx1"/>
                </a:solidFill>
                <a:latin typeface="Arial" pitchFamily="34" charset="0"/>
                <a:ea typeface="+mn-ea"/>
                <a:cs typeface="+mn-cs"/>
              </a:rPr>
              <a:t>HashNetDK</a:t>
            </a:r>
            <a:r>
              <a:rPr lang="en-US" altLang="zh-CN" sz="1200" b="0" i="0" u="none" strike="noStrike" kern="1200" baseline="0" dirty="0">
                <a:solidFill>
                  <a:schemeClr val="tx1"/>
                </a:solidFill>
                <a:latin typeface="Arial" pitchFamily="34" charset="0"/>
                <a:ea typeface="+mn-ea"/>
                <a:cs typeface="+mn-cs"/>
              </a:rPr>
              <a:t>)</a:t>
            </a: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61</a:t>
            </a:fld>
            <a:endParaRPr lang="en-US" sz="1300"/>
          </a:p>
        </p:txBody>
      </p:sp>
    </p:spTree>
    <p:extLst>
      <p:ext uri="{BB962C8B-B14F-4D97-AF65-F5344CB8AC3E}">
        <p14:creationId xmlns:p14="http://schemas.microsoft.com/office/powerpoint/2010/main" val="120218818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en-US" altLang="zh-CN" sz="1200" b="0" i="0" u="none" strike="noStrike" kern="1200" baseline="0" dirty="0">
                <a:solidFill>
                  <a:schemeClr val="tx1"/>
                </a:solidFill>
                <a:latin typeface="Arial" pitchFamily="34" charset="0"/>
                <a:ea typeface="+mn-ea"/>
                <a:cs typeface="+mn-cs"/>
              </a:rPr>
              <a:t>Figure 1 </a:t>
            </a:r>
            <a:r>
              <a:rPr lang="zh-CN" altLang="en-US" sz="1200" b="0" i="0" u="none" strike="noStrike" kern="1200" baseline="0" dirty="0">
                <a:solidFill>
                  <a:schemeClr val="tx1"/>
                </a:solidFill>
                <a:latin typeface="Arial" pitchFamily="34" charset="0"/>
                <a:ea typeface="+mn-ea"/>
                <a:cs typeface="+mn-cs"/>
              </a:rPr>
              <a:t>描述的具体内容。</a:t>
            </a:r>
            <a:r>
              <a:rPr lang="en-US" altLang="zh-CN" sz="1200" b="0" i="0" u="none" strike="noStrike" kern="1200" baseline="0" dirty="0">
                <a:solidFill>
                  <a:schemeClr val="tx1"/>
                </a:solidFill>
                <a:latin typeface="Arial" pitchFamily="34" charset="0"/>
                <a:ea typeface="+mn-ea"/>
                <a:cs typeface="+mn-cs"/>
              </a:rPr>
              <a:t>Pruning reduces the number of weights by 10*, while quantization further improve the compression rate to 27*-31*. Huffman</a:t>
            </a:r>
          </a:p>
          <a:p>
            <a:r>
              <a:rPr lang="en-US" altLang="zh-CN" sz="1200" b="0" i="0" u="none" strike="noStrike" kern="1200" baseline="0" dirty="0">
                <a:solidFill>
                  <a:schemeClr val="tx1"/>
                </a:solidFill>
                <a:latin typeface="Arial" pitchFamily="34" charset="0"/>
                <a:ea typeface="+mn-ea"/>
                <a:cs typeface="+mn-cs"/>
              </a:rPr>
              <a:t>encoding gives more reduction to 35</a:t>
            </a:r>
            <a:r>
              <a:rPr lang="zh-CN" altLang="en-US" sz="1200" b="0" i="0" u="none" strike="noStrike" kern="1200" baseline="0" dirty="0">
                <a:solidFill>
                  <a:schemeClr val="tx1"/>
                </a:solidFill>
                <a:latin typeface="Arial" pitchFamily="34" charset="0"/>
                <a:ea typeface="+mn-ea"/>
                <a:cs typeface="+mn-cs"/>
              </a:rPr>
              <a:t>*</a:t>
            </a:r>
            <a:r>
              <a:rPr lang="en-US" altLang="zh-CN" sz="1200" b="0" i="0" u="none" strike="noStrike" kern="1200" baseline="0" dirty="0">
                <a:solidFill>
                  <a:schemeClr val="tx1"/>
                </a:solidFill>
                <a:latin typeface="Arial" pitchFamily="34" charset="0"/>
                <a:ea typeface="+mn-ea"/>
                <a:cs typeface="+mn-cs"/>
              </a:rPr>
              <a:t> to 50</a:t>
            </a:r>
            <a:r>
              <a:rPr lang="zh-CN" altLang="en-US" sz="1200" b="0" i="0" u="none" strike="noStrike" kern="1200" baseline="0" dirty="0">
                <a:solidFill>
                  <a:schemeClr val="tx1"/>
                </a:solidFill>
                <a:latin typeface="Arial" pitchFamily="34" charset="0"/>
                <a:ea typeface="+mn-ea"/>
                <a:cs typeface="+mn-cs"/>
              </a:rPr>
              <a:t>*</a:t>
            </a:r>
            <a:r>
              <a:rPr lang="en-US" altLang="zh-CN" sz="1200" b="0" i="0" u="none" strike="noStrike" kern="1200" baseline="0" dirty="0">
                <a:solidFill>
                  <a:schemeClr val="tx1"/>
                </a:solidFill>
                <a:latin typeface="Arial" pitchFamily="34" charset="0"/>
                <a:ea typeface="+mn-ea"/>
                <a:cs typeface="+mn-cs"/>
              </a:rPr>
              <a:t>. The compression rate already included the meta-date for sparse representation. The compression scheme doesn’t incur any accuracy loss</a:t>
            </a:r>
          </a:p>
          <a:p>
            <a:endParaRPr lang="en-US" altLang="zh-CN" sz="1200" b="0" i="0" u="none" strike="noStrike" kern="1200" baseline="0" dirty="0">
              <a:solidFill>
                <a:schemeClr val="tx1"/>
              </a:solidFill>
              <a:latin typeface="Arial" pitchFamily="34" charset="0"/>
              <a:ea typeface="+mn-ea"/>
              <a:cs typeface="+mn-cs"/>
            </a:endParaRPr>
          </a:p>
          <a:p>
            <a:r>
              <a:rPr lang="zh-CN" altLang="en-US" sz="1200" b="0" i="0" u="none" strike="noStrike" kern="1200" baseline="0" dirty="0">
                <a:solidFill>
                  <a:schemeClr val="tx1"/>
                </a:solidFill>
                <a:latin typeface="Arial" pitchFamily="34" charset="0"/>
                <a:ea typeface="+mn-ea"/>
                <a:cs typeface="+mn-cs"/>
              </a:rPr>
              <a:t>具体做法：</a:t>
            </a:r>
            <a:r>
              <a:rPr lang="en-US" altLang="zh-CN" sz="1200" b="0" i="0" u="none" strike="noStrike" kern="1200" baseline="0" dirty="0">
                <a:solidFill>
                  <a:schemeClr val="tx1"/>
                </a:solidFill>
                <a:latin typeface="Arial" pitchFamily="34" charset="0"/>
                <a:ea typeface="+mn-ea"/>
                <a:cs typeface="+mn-cs"/>
              </a:rPr>
              <a:t>First, we prune the networking by removing the redundant connections, making the connections sparse. </a:t>
            </a:r>
          </a:p>
          <a:p>
            <a:r>
              <a:rPr lang="en-US" altLang="zh-CN" sz="1200" b="0" i="0" u="none" strike="noStrike" kern="1200" baseline="0" dirty="0">
                <a:solidFill>
                  <a:schemeClr val="tx1"/>
                </a:solidFill>
                <a:latin typeface="Arial" pitchFamily="34" charset="0"/>
                <a:ea typeface="+mn-ea"/>
                <a:cs typeface="+mn-cs"/>
              </a:rPr>
              <a:t>Next, the weights are quantized so that multiple connections share the same weight, thus only the codebook(effective weights) and the indices need to be stored. </a:t>
            </a:r>
          </a:p>
          <a:p>
            <a:r>
              <a:rPr lang="en-US" altLang="zh-CN" sz="1200" b="0" i="0" u="none" strike="noStrike" kern="1200" baseline="0" dirty="0">
                <a:solidFill>
                  <a:schemeClr val="tx1"/>
                </a:solidFill>
                <a:latin typeface="Arial" pitchFamily="34" charset="0"/>
                <a:ea typeface="+mn-ea"/>
                <a:cs typeface="+mn-cs"/>
              </a:rPr>
              <a:t>Finally, we apply Huffman encoding to take advantage of the biased distribution of effective weights.</a:t>
            </a:r>
          </a:p>
          <a:p>
            <a:endParaRPr lang="en-US" altLang="zh-CN" sz="1200" b="0" i="0" u="none" strike="noStrike" kern="1200" baseline="0" dirty="0">
              <a:solidFill>
                <a:schemeClr val="tx1"/>
              </a:solidFill>
              <a:latin typeface="Arial" pitchFamily="34" charset="0"/>
              <a:ea typeface="+mn-ea"/>
              <a:cs typeface="+mn-cs"/>
            </a:endParaRPr>
          </a:p>
          <a:p>
            <a:r>
              <a:rPr lang="en-US" altLang="zh-CN" sz="1200" b="0" i="0" u="none" strike="noStrike" kern="1200" baseline="0" dirty="0">
                <a:solidFill>
                  <a:schemeClr val="tx1"/>
                </a:solidFill>
                <a:latin typeface="Arial" pitchFamily="34" charset="0"/>
                <a:ea typeface="+mn-ea"/>
                <a:cs typeface="+mn-cs"/>
              </a:rPr>
              <a:t>Network pruning </a:t>
            </a:r>
            <a:r>
              <a:rPr lang="zh-CN" altLang="en-US" sz="1200" b="0" i="0" u="none" strike="noStrike" kern="1200" baseline="0" dirty="0">
                <a:solidFill>
                  <a:schemeClr val="tx1"/>
                </a:solidFill>
                <a:latin typeface="Arial" pitchFamily="34" charset="0"/>
                <a:ea typeface="+mn-ea"/>
                <a:cs typeface="+mn-cs"/>
              </a:rPr>
              <a:t>根据当前作者的一篇</a:t>
            </a:r>
            <a:r>
              <a:rPr lang="en-US" altLang="zh-CN" sz="1200" b="0" i="0" u="none" strike="noStrike" kern="1200" baseline="0" dirty="0">
                <a:solidFill>
                  <a:schemeClr val="tx1"/>
                </a:solidFill>
                <a:latin typeface="Arial" pitchFamily="34" charset="0"/>
                <a:ea typeface="+mn-ea"/>
                <a:cs typeface="+mn-cs"/>
              </a:rPr>
              <a:t>NIPS15</a:t>
            </a:r>
            <a:r>
              <a:rPr lang="zh-CN" altLang="en-US" sz="1200" b="0" i="0" u="none" strike="noStrike" kern="1200" baseline="0" dirty="0">
                <a:solidFill>
                  <a:schemeClr val="tx1"/>
                </a:solidFill>
                <a:latin typeface="Arial" pitchFamily="34" charset="0"/>
                <a:ea typeface="+mn-ea"/>
                <a:cs typeface="+mn-cs"/>
              </a:rPr>
              <a:t>上的做法。具体做法：</a:t>
            </a:r>
            <a:endParaRPr lang="en-US" altLang="zh-CN" sz="1200" b="0" i="0" u="none" strike="noStrike" kern="1200" baseline="0" dirty="0">
              <a:solidFill>
                <a:schemeClr val="tx1"/>
              </a:solidFill>
              <a:latin typeface="Arial" pitchFamily="34" charset="0"/>
              <a:ea typeface="+mn-ea"/>
              <a:cs typeface="+mn-cs"/>
            </a:endParaRPr>
          </a:p>
          <a:p>
            <a:pPr marL="228600" indent="-228600">
              <a:buAutoNum type="arabicPeriod"/>
            </a:pPr>
            <a:r>
              <a:rPr lang="en-US" altLang="zh-CN" sz="1200" b="0" i="0" u="none" strike="noStrike" kern="1200" baseline="0" dirty="0">
                <a:solidFill>
                  <a:schemeClr val="tx1"/>
                </a:solidFill>
                <a:latin typeface="Arial" pitchFamily="34" charset="0"/>
                <a:ea typeface="+mn-ea"/>
                <a:cs typeface="+mn-cs"/>
              </a:rPr>
              <a:t>learning the connectivity via normal network training</a:t>
            </a:r>
          </a:p>
          <a:p>
            <a:pPr marL="228600" indent="-228600">
              <a:buAutoNum type="arabicPeriod" startAt="2"/>
            </a:pPr>
            <a:r>
              <a:rPr lang="en-US" altLang="zh-CN" sz="1200" b="0" i="0" u="none" strike="noStrike" kern="1200" baseline="0" dirty="0">
                <a:solidFill>
                  <a:schemeClr val="tx1"/>
                </a:solidFill>
                <a:latin typeface="Arial" pitchFamily="34" charset="0"/>
                <a:ea typeface="+mn-ea"/>
                <a:cs typeface="+mn-cs"/>
              </a:rPr>
              <a:t>we prune the small-weight connections: all connections with weights below a threshold are removed from the network</a:t>
            </a:r>
          </a:p>
          <a:p>
            <a:pPr marL="228600" indent="-228600">
              <a:buAutoNum type="arabicPeriod" startAt="2"/>
            </a:pPr>
            <a:r>
              <a:rPr lang="en-US" altLang="zh-CN" sz="1200" b="0" i="0" u="none" strike="noStrike" kern="1200" baseline="0" dirty="0">
                <a:solidFill>
                  <a:schemeClr val="tx1"/>
                </a:solidFill>
                <a:latin typeface="Arial" pitchFamily="34" charset="0"/>
                <a:ea typeface="+mn-ea"/>
                <a:cs typeface="+mn-cs"/>
              </a:rPr>
              <a:t>we retrain the network to learn the final weights for the remaining sparse connections</a:t>
            </a: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62</a:t>
            </a:fld>
            <a:endParaRPr lang="en-US" sz="1300"/>
          </a:p>
        </p:txBody>
      </p:sp>
    </p:spTree>
    <p:extLst>
      <p:ext uri="{BB962C8B-B14F-4D97-AF65-F5344CB8AC3E}">
        <p14:creationId xmlns:p14="http://schemas.microsoft.com/office/powerpoint/2010/main" val="263234198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zh-CN" altLang="en-US" dirty="0"/>
              <a:t>权值共享方法其实和</a:t>
            </a:r>
            <a:r>
              <a:rPr lang="en-US" altLang="zh-CN" dirty="0" err="1"/>
              <a:t>yunchao</a:t>
            </a:r>
            <a:r>
              <a:rPr lang="en-US" altLang="zh-CN" baseline="0" dirty="0"/>
              <a:t> gong</a:t>
            </a:r>
            <a:r>
              <a:rPr lang="zh-CN" altLang="en-US" baseline="0" dirty="0"/>
              <a:t>的那篇类似，只不过这篇文章在初始化聚类中心上选择</a:t>
            </a:r>
            <a:r>
              <a:rPr lang="en-US" altLang="zh-CN" baseline="0" dirty="0"/>
              <a:t>Linear</a:t>
            </a:r>
            <a:r>
              <a:rPr lang="zh-CN" altLang="en-US" baseline="0" dirty="0"/>
              <a:t>的方法。从</a:t>
            </a:r>
            <a:r>
              <a:rPr lang="en-US" altLang="zh-CN" baseline="0" dirty="0"/>
              <a:t>Figure 2 </a:t>
            </a:r>
            <a:r>
              <a:rPr lang="zh-CN" altLang="en-US" baseline="0" dirty="0"/>
              <a:t>就可以看出，</a:t>
            </a:r>
            <a:r>
              <a:rPr lang="en-US" altLang="zh-CN" baseline="0" dirty="0"/>
              <a:t>Figure 2 </a:t>
            </a:r>
            <a:r>
              <a:rPr lang="zh-CN" altLang="en-US" baseline="0" dirty="0"/>
              <a:t>右图，利用</a:t>
            </a:r>
            <a:r>
              <a:rPr lang="en-US" altLang="zh-CN" baseline="0" dirty="0"/>
              <a:t>Linear</a:t>
            </a:r>
            <a:r>
              <a:rPr lang="zh-CN" altLang="en-US" baseline="0" dirty="0"/>
              <a:t>方法初始化的</a:t>
            </a:r>
            <a:r>
              <a:rPr lang="en-US" altLang="zh-CN" baseline="0" dirty="0"/>
              <a:t>centroid</a:t>
            </a:r>
            <a:r>
              <a:rPr lang="zh-CN" altLang="en-US" baseline="0" dirty="0"/>
              <a:t>，能够很好地学习到拟合权重分别。具体有以下</a:t>
            </a:r>
            <a:r>
              <a:rPr lang="en-US" altLang="zh-CN" baseline="0" dirty="0"/>
              <a:t>3</a:t>
            </a:r>
            <a:r>
              <a:rPr lang="zh-CN" altLang="en-US" baseline="0" dirty="0"/>
              <a:t>种初始化</a:t>
            </a:r>
            <a:endParaRPr lang="en-US" altLang="zh-CN" baseline="0" dirty="0"/>
          </a:p>
          <a:p>
            <a:pPr marL="228600" indent="-228600">
              <a:buAutoNum type="arabicPeriod"/>
            </a:pPr>
            <a:r>
              <a:rPr lang="en-US" altLang="zh-CN" sz="1200" b="0" i="0" u="none" strike="noStrike" kern="1200" baseline="0" dirty="0" err="1">
                <a:solidFill>
                  <a:schemeClr val="tx1"/>
                </a:solidFill>
                <a:latin typeface="Arial" pitchFamily="34" charset="0"/>
                <a:ea typeface="+mn-ea"/>
                <a:cs typeface="+mn-cs"/>
              </a:rPr>
              <a:t>Forgy</a:t>
            </a:r>
            <a:r>
              <a:rPr lang="zh-CN" altLang="en-US" sz="1200" b="0" i="0" u="none" strike="noStrike" kern="1200" baseline="0" dirty="0">
                <a:solidFill>
                  <a:schemeClr val="tx1"/>
                </a:solidFill>
                <a:latin typeface="Arial" pitchFamily="34" charset="0"/>
                <a:ea typeface="+mn-ea"/>
                <a:cs typeface="+mn-cs"/>
              </a:rPr>
              <a:t>： </a:t>
            </a:r>
            <a:r>
              <a:rPr lang="en-US" altLang="zh-CN" sz="1200" b="0" i="0" u="none" strike="noStrike" kern="1200" baseline="0" dirty="0">
                <a:solidFill>
                  <a:schemeClr val="tx1"/>
                </a:solidFill>
                <a:latin typeface="Arial" pitchFamily="34" charset="0"/>
                <a:ea typeface="+mn-ea"/>
                <a:cs typeface="+mn-cs"/>
              </a:rPr>
              <a:t>initialization randomly chooses k observations</a:t>
            </a:r>
          </a:p>
          <a:p>
            <a:pPr marL="228600" indent="-228600">
              <a:buAutoNum type="arabicPeriod" startAt="2"/>
            </a:pPr>
            <a:r>
              <a:rPr lang="en-US" altLang="zh-CN" sz="1200" b="0" i="0" u="none" strike="noStrike" kern="1200" baseline="0" dirty="0">
                <a:solidFill>
                  <a:schemeClr val="tx1"/>
                </a:solidFill>
                <a:latin typeface="Arial" pitchFamily="34" charset="0"/>
                <a:ea typeface="+mn-ea"/>
                <a:cs typeface="+mn-cs"/>
              </a:rPr>
              <a:t>Density-based: Density-based initialization linearly spaces the CDF of the weights in the y-axis, then finds the horizontal intersection with the CDF, and finally finds the vertical intersection on the x-axis.</a:t>
            </a:r>
          </a:p>
          <a:p>
            <a:pPr marL="228600" indent="-228600">
              <a:buAutoNum type="arabicPeriod" startAt="3"/>
            </a:pPr>
            <a:r>
              <a:rPr lang="en-US" altLang="zh-CN" sz="1200" b="0" i="0" u="none" strike="noStrike" kern="1200" baseline="0" dirty="0">
                <a:solidFill>
                  <a:schemeClr val="tx1"/>
                </a:solidFill>
                <a:latin typeface="Arial" pitchFamily="34" charset="0"/>
                <a:ea typeface="+mn-ea"/>
                <a:cs typeface="+mn-cs"/>
              </a:rPr>
              <a:t>Linear</a:t>
            </a:r>
            <a:r>
              <a:rPr lang="zh-CN" altLang="en-US" sz="1200" b="0" i="0" u="none" strike="noStrike" kern="1200" baseline="0" dirty="0">
                <a:solidFill>
                  <a:schemeClr val="tx1"/>
                </a:solidFill>
                <a:latin typeface="Arial" pitchFamily="34" charset="0"/>
                <a:ea typeface="+mn-ea"/>
                <a:cs typeface="+mn-cs"/>
              </a:rPr>
              <a:t>：</a:t>
            </a:r>
            <a:r>
              <a:rPr lang="en-US" altLang="zh-CN" sz="1200" b="0" i="0" u="none" strike="noStrike" kern="1200" baseline="0" dirty="0">
                <a:solidFill>
                  <a:schemeClr val="tx1"/>
                </a:solidFill>
                <a:latin typeface="Arial" pitchFamily="34" charset="0"/>
                <a:ea typeface="+mn-ea"/>
                <a:cs typeface="+mn-cs"/>
              </a:rPr>
              <a:t> initialization linearly spaces the centroids between the [min, max] of the original weights.</a:t>
            </a:r>
          </a:p>
          <a:p>
            <a:pPr marL="228600" indent="-228600">
              <a:buAutoNum type="arabicPeriod" startAt="3"/>
            </a:pPr>
            <a:endParaRPr lang="en-US" altLang="zh-CN" sz="1200" b="0" i="0" u="none" strike="noStrike" kern="1200" baseline="0" dirty="0">
              <a:solidFill>
                <a:schemeClr val="tx1"/>
              </a:solidFill>
              <a:latin typeface="Arial" pitchFamily="34" charset="0"/>
              <a:ea typeface="+mn-ea"/>
              <a:cs typeface="+mn-cs"/>
            </a:endParaRPr>
          </a:p>
          <a:p>
            <a:pPr marL="0" indent="0">
              <a:buNone/>
            </a:pPr>
            <a:r>
              <a:rPr lang="zh-CN" altLang="en-US" dirty="0"/>
              <a:t>具体的</a:t>
            </a:r>
            <a:r>
              <a:rPr lang="en-US" altLang="zh-CN" dirty="0"/>
              <a:t>BP</a:t>
            </a:r>
            <a:r>
              <a:rPr lang="zh-CN" altLang="en-US" dirty="0"/>
              <a:t>过程可参考下一页</a:t>
            </a:r>
            <a:r>
              <a:rPr lang="en-US" altLang="zh-CN" dirty="0" err="1"/>
              <a:t>ppt</a:t>
            </a: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63</a:t>
            </a:fld>
            <a:endParaRPr lang="en-US" sz="1300"/>
          </a:p>
        </p:txBody>
      </p:sp>
    </p:spTree>
    <p:extLst>
      <p:ext uri="{BB962C8B-B14F-4D97-AF65-F5344CB8AC3E}">
        <p14:creationId xmlns:p14="http://schemas.microsoft.com/office/powerpoint/2010/main" val="21485096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pPr marL="0" indent="0">
              <a:buNone/>
            </a:pP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64</a:t>
            </a:fld>
            <a:endParaRPr lang="en-US" sz="1300"/>
          </a:p>
        </p:txBody>
      </p:sp>
    </p:spTree>
    <p:extLst>
      <p:ext uri="{BB962C8B-B14F-4D97-AF65-F5344CB8AC3E}">
        <p14:creationId xmlns:p14="http://schemas.microsoft.com/office/powerpoint/2010/main" val="207834125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pPr marL="0" indent="0">
              <a:buNone/>
            </a:pPr>
            <a:r>
              <a:rPr lang="en-US" altLang="zh-CN" dirty="0"/>
              <a:t>Figure 4. </a:t>
            </a:r>
            <a:r>
              <a:rPr lang="zh-CN" altLang="en-US" dirty="0"/>
              <a:t>主要描述了</a:t>
            </a:r>
            <a:r>
              <a:rPr lang="en-US" altLang="zh-CN" dirty="0" err="1"/>
              <a:t>AlexNet</a:t>
            </a:r>
            <a:r>
              <a:rPr lang="zh-CN" altLang="en-US" dirty="0"/>
              <a:t>最后一全连接层的</a:t>
            </a:r>
            <a:r>
              <a:rPr lang="en-US" altLang="zh-CN" dirty="0"/>
              <a:t>quantized</a:t>
            </a:r>
            <a:r>
              <a:rPr lang="en-US" altLang="zh-CN" baseline="0" dirty="0"/>
              <a:t> weights </a:t>
            </a:r>
            <a:r>
              <a:rPr lang="zh-CN" altLang="en-US" baseline="0" dirty="0"/>
              <a:t>和 </a:t>
            </a:r>
            <a:r>
              <a:rPr lang="en-US" altLang="zh-CN" baseline="0" dirty="0"/>
              <a:t>the sparse matrix index, weight </a:t>
            </a:r>
            <a:r>
              <a:rPr lang="zh-CN" altLang="en-US" baseline="0" dirty="0"/>
              <a:t>和</a:t>
            </a:r>
            <a:r>
              <a:rPr lang="en-US" altLang="zh-CN" baseline="0" dirty="0"/>
              <a:t>index</a:t>
            </a:r>
            <a:r>
              <a:rPr lang="zh-CN" altLang="en-US" baseline="0" dirty="0"/>
              <a:t>都是有偏差的分布。红色部分都是</a:t>
            </a:r>
            <a:r>
              <a:rPr lang="en-US" altLang="zh-CN" baseline="0" dirty="0"/>
              <a:t>less frequency occurring weights and index, </a:t>
            </a:r>
            <a:r>
              <a:rPr lang="zh-CN" altLang="en-US" baseline="0" dirty="0"/>
              <a:t>通过用少量的</a:t>
            </a:r>
            <a:r>
              <a:rPr lang="en-US" altLang="zh-CN" baseline="0" dirty="0"/>
              <a:t>bit</a:t>
            </a:r>
            <a:r>
              <a:rPr lang="zh-CN" altLang="en-US" baseline="0" dirty="0"/>
              <a:t>就能表示出这部分的值， 那么将省下不少的存储空间。所以引入</a:t>
            </a:r>
            <a:r>
              <a:rPr lang="en-US" altLang="zh-CN" baseline="0" dirty="0"/>
              <a:t>Huffman Encoding</a:t>
            </a:r>
          </a:p>
          <a:p>
            <a:pPr marL="0" indent="0">
              <a:buNone/>
            </a:pPr>
            <a:endParaRPr lang="en-US" altLang="zh-CN" baseline="0" dirty="0"/>
          </a:p>
          <a:p>
            <a:r>
              <a:rPr lang="en-US" altLang="zh-CN" sz="1200" b="0" i="0" u="none" strike="noStrike" kern="1200" baseline="0" dirty="0">
                <a:solidFill>
                  <a:schemeClr val="tx1"/>
                </a:solidFill>
                <a:latin typeface="Arial" pitchFamily="34" charset="0"/>
                <a:ea typeface="+mn-ea"/>
                <a:cs typeface="+mn-cs"/>
              </a:rPr>
              <a:t>Huffman code is a type of optimal prefix code that is commonly used for loss-less data compression. It uses variable-length </a:t>
            </a:r>
            <a:r>
              <a:rPr lang="en-US" altLang="zh-CN" sz="1200" b="0" i="0" u="none" strike="noStrike" kern="1200" baseline="0" dirty="0" err="1">
                <a:solidFill>
                  <a:schemeClr val="tx1"/>
                </a:solidFill>
                <a:latin typeface="Arial" pitchFamily="34" charset="0"/>
                <a:ea typeface="+mn-ea"/>
                <a:cs typeface="+mn-cs"/>
              </a:rPr>
              <a:t>codewords</a:t>
            </a:r>
            <a:r>
              <a:rPr lang="en-US" altLang="zh-CN" sz="1200" b="0" i="0" u="none" strike="noStrike" kern="1200" baseline="0" dirty="0">
                <a:solidFill>
                  <a:schemeClr val="tx1"/>
                </a:solidFill>
                <a:latin typeface="Arial" pitchFamily="34" charset="0"/>
                <a:ea typeface="+mn-ea"/>
                <a:cs typeface="+mn-cs"/>
              </a:rPr>
              <a:t> to encode source symbol</a:t>
            </a:r>
            <a:endParaRPr lang="en-US" altLang="zh-CN" baseline="0"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65</a:t>
            </a:fld>
            <a:endParaRPr lang="en-US" sz="1300"/>
          </a:p>
        </p:txBody>
      </p:sp>
    </p:spTree>
    <p:extLst>
      <p:ext uri="{BB962C8B-B14F-4D97-AF65-F5344CB8AC3E}">
        <p14:creationId xmlns:p14="http://schemas.microsoft.com/office/powerpoint/2010/main" val="248564539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1143000" y="685800"/>
            <a:ext cx="4570413" cy="3429000"/>
          </a:xfrm>
        </p:spPr>
      </p:sp>
      <p:sp>
        <p:nvSpPr>
          <p:cNvPr id="3" name="备注占位符 2"/>
          <p:cNvSpPr>
            <a:spLocks noGrp="1"/>
          </p:cNvSpPr>
          <p:nvPr>
            <p:ph type="body" idx="1"/>
          </p:nvPr>
        </p:nvSpPr>
        <p:spPr>
          <a:xfrm>
            <a:off x="685800" y="4400550"/>
            <a:ext cx="5486400" cy="3600450"/>
          </a:xfrm>
          <a:prstGeom prst="rect">
            <a:avLst/>
          </a:prstGeom>
        </p:spPr>
        <p:txBody>
          <a:bodyPr/>
          <a:lstStyle/>
          <a:p>
            <a:r>
              <a:rPr lang="en-US" altLang="zh-CN" dirty="0"/>
              <a:t>LeNet-300-100 </a:t>
            </a:r>
            <a:r>
              <a:rPr lang="zh-CN" altLang="en-US" dirty="0"/>
              <a:t>表示有两个隐含层，第一个隐含层有</a:t>
            </a:r>
            <a:r>
              <a:rPr lang="en-US" altLang="zh-CN" dirty="0"/>
              <a:t>300</a:t>
            </a:r>
            <a:r>
              <a:rPr lang="zh-CN" altLang="en-US" dirty="0"/>
              <a:t>个</a:t>
            </a:r>
            <a:r>
              <a:rPr lang="en-US" altLang="zh-CN" dirty="0"/>
              <a:t>nodes</a:t>
            </a:r>
            <a:r>
              <a:rPr lang="zh-CN" altLang="en-US" baseline="0" dirty="0"/>
              <a:t>，第二个隐含层有</a:t>
            </a:r>
            <a:r>
              <a:rPr lang="en-US" altLang="zh-CN" baseline="0" dirty="0"/>
              <a:t>100</a:t>
            </a:r>
            <a:r>
              <a:rPr lang="zh-CN" altLang="en-US" baseline="0" dirty="0"/>
              <a:t>个</a:t>
            </a:r>
            <a:r>
              <a:rPr lang="en-US" altLang="zh-CN" baseline="0" dirty="0"/>
              <a:t>nodes</a:t>
            </a:r>
            <a:r>
              <a:rPr lang="zh-CN" altLang="en-US" baseline="0" dirty="0"/>
              <a:t>，网络采用全连接的方式。</a:t>
            </a:r>
            <a:endParaRPr lang="zh-CN" altLang="en-US" dirty="0"/>
          </a:p>
        </p:txBody>
      </p:sp>
      <p:sp>
        <p:nvSpPr>
          <p:cNvPr id="4" name="灯片编号占位符 3"/>
          <p:cNvSpPr>
            <a:spLocks noGrp="1"/>
          </p:cNvSpPr>
          <p:nvPr>
            <p:ph type="sldNum" sz="quarter" idx="10"/>
          </p:nvPr>
        </p:nvSpPr>
        <p:spPr/>
        <p:txBody>
          <a:bodyPr/>
          <a:lstStyle/>
          <a:p>
            <a:fld id="{F7C542C2-BADF-4A93-BFC8-A5CB4A9946B1}" type="slidenum">
              <a:rPr lang="zh-CN" altLang="en-US" smtClean="0"/>
              <a:pPr/>
              <a:t>66</a:t>
            </a:fld>
            <a:endParaRPr lang="en-US" sz="1300"/>
          </a:p>
        </p:txBody>
      </p:sp>
    </p:spTree>
    <p:extLst>
      <p:ext uri="{BB962C8B-B14F-4D97-AF65-F5344CB8AC3E}">
        <p14:creationId xmlns:p14="http://schemas.microsoft.com/office/powerpoint/2010/main" val="260799465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67</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传统意义上，要想提高深度网络的性能必须通过增加网络的深度和每层的节点个数，但会产生</a:t>
            </a:r>
            <a:r>
              <a:rPr lang="en-US" altLang="zh-CN" dirty="0"/>
              <a:t>overfitting</a:t>
            </a:r>
            <a:r>
              <a:rPr lang="zh-CN" altLang="en-US" dirty="0"/>
              <a:t>和增加计算量</a:t>
            </a:r>
            <a:endParaRPr lang="en-US" altLang="zh-CN" dirty="0"/>
          </a:p>
          <a:p>
            <a:r>
              <a:rPr lang="zh-CN" altLang="en-US" dirty="0"/>
              <a:t>因此</a:t>
            </a:r>
            <a:r>
              <a:rPr lang="en-US" altLang="zh-CN" dirty="0" err="1"/>
              <a:t>GoogLeNet</a:t>
            </a:r>
            <a:r>
              <a:rPr lang="zh-CN" altLang="en-US" dirty="0"/>
              <a:t>提出了一种新的想法（</a:t>
            </a:r>
            <a:r>
              <a:rPr lang="en-US" altLang="zh-CN" dirty="0"/>
              <a:t>Inception Module</a:t>
            </a:r>
            <a:r>
              <a:rPr lang="zh-CN" altLang="en-US" dirty="0"/>
              <a:t>）它将每层网络都进行稀疏连接，从而提高网络的性能。</a:t>
            </a:r>
            <a:endParaRPr lang="en-US" altLang="zh-CN" dirty="0"/>
          </a:p>
          <a:p>
            <a:r>
              <a:rPr lang="en-US" altLang="zh-CN" dirty="0" err="1"/>
              <a:t>GoogLeNet</a:t>
            </a:r>
            <a:r>
              <a:rPr lang="zh-CN" altLang="en-US" dirty="0"/>
              <a:t>拥有</a:t>
            </a:r>
            <a:r>
              <a:rPr lang="en-US" altLang="zh-CN" dirty="0"/>
              <a:t>22</a:t>
            </a:r>
            <a:r>
              <a:rPr lang="zh-CN" altLang="en-US" dirty="0"/>
              <a:t>层，但最后的训练好的</a:t>
            </a:r>
            <a:r>
              <a:rPr lang="en-US" altLang="zh-CN" dirty="0"/>
              <a:t>model</a:t>
            </a:r>
            <a:r>
              <a:rPr lang="en-US" altLang="zh-CN" baseline="0" dirty="0"/>
              <a:t> memory</a:t>
            </a:r>
            <a:r>
              <a:rPr lang="zh-CN" altLang="en-US" baseline="0" dirty="0"/>
              <a:t>只有</a:t>
            </a:r>
            <a:r>
              <a:rPr lang="en-US" altLang="zh-CN" baseline="0" dirty="0"/>
              <a:t>51M</a:t>
            </a:r>
            <a:r>
              <a:rPr lang="zh-CN" altLang="en-US" baseline="0" dirty="0"/>
              <a:t>。</a:t>
            </a:r>
            <a:endParaRPr lang="en-US" altLang="zh-CN" dirty="0"/>
          </a:p>
          <a:p>
            <a:pPr eaLnBrk="1" hangingPunct="1"/>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94220250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430050C2-59DA-4909-B9E1-1CACDFECD1D8}" type="slidenum">
              <a:rPr lang="en-US" altLang="zh-CN">
                <a:latin typeface="Verdana" panose="020B0604030504040204" pitchFamily="34" charset="0"/>
              </a:rPr>
              <a:pPr eaLnBrk="1" hangingPunct="1"/>
              <a:t>68</a:t>
            </a:fld>
            <a:endParaRPr lang="en-US" altLang="zh-CN">
              <a:latin typeface="Verdana" panose="020B0604030504040204" pitchFamily="34" charset="0"/>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dirty="0"/>
              <a:t>传统意义上，要想提高深度网络的性能必须通过增加网络的深度和每层的节点个数，但会产生</a:t>
            </a:r>
            <a:r>
              <a:rPr lang="en-US" altLang="zh-CN" dirty="0"/>
              <a:t>overfitting</a:t>
            </a:r>
            <a:r>
              <a:rPr lang="zh-CN" altLang="en-US" dirty="0"/>
              <a:t>和增加计算量</a:t>
            </a:r>
            <a:endParaRPr lang="en-US" altLang="zh-CN" dirty="0"/>
          </a:p>
          <a:p>
            <a:r>
              <a:rPr lang="zh-CN" altLang="en-US" dirty="0"/>
              <a:t>因此</a:t>
            </a:r>
            <a:r>
              <a:rPr lang="en-US" altLang="zh-CN" dirty="0" err="1"/>
              <a:t>GoogLeNet</a:t>
            </a:r>
            <a:r>
              <a:rPr lang="zh-CN" altLang="en-US" dirty="0"/>
              <a:t>提出了一种新的想法（</a:t>
            </a:r>
            <a:r>
              <a:rPr lang="en-US" altLang="zh-CN" dirty="0"/>
              <a:t>Inception Module</a:t>
            </a:r>
            <a:r>
              <a:rPr lang="zh-CN" altLang="en-US" dirty="0"/>
              <a:t>）它将每层网络都进行稀疏连接，从而提高网络的性能。</a:t>
            </a:r>
            <a:endParaRPr lang="en-US" altLang="zh-CN" dirty="0"/>
          </a:p>
          <a:p>
            <a:r>
              <a:rPr lang="en-US" altLang="zh-CN" dirty="0" err="1"/>
              <a:t>GoogLeNet</a:t>
            </a:r>
            <a:r>
              <a:rPr lang="zh-CN" altLang="en-US" dirty="0"/>
              <a:t>拥有</a:t>
            </a:r>
            <a:r>
              <a:rPr lang="en-US" altLang="zh-CN" dirty="0"/>
              <a:t>22</a:t>
            </a:r>
            <a:r>
              <a:rPr lang="zh-CN" altLang="en-US" dirty="0"/>
              <a:t>层，但最后的训练好的</a:t>
            </a:r>
            <a:r>
              <a:rPr lang="en-US" altLang="zh-CN" dirty="0"/>
              <a:t>model</a:t>
            </a:r>
            <a:r>
              <a:rPr lang="en-US" altLang="zh-CN" baseline="0" dirty="0"/>
              <a:t> memory</a:t>
            </a:r>
            <a:r>
              <a:rPr lang="zh-CN" altLang="en-US" baseline="0" dirty="0"/>
              <a:t>只有</a:t>
            </a:r>
            <a:r>
              <a:rPr lang="en-US" altLang="zh-CN" baseline="0" dirty="0"/>
              <a:t>51M</a:t>
            </a:r>
            <a:r>
              <a:rPr lang="zh-CN" altLang="en-US" baseline="0" dirty="0"/>
              <a:t>。</a:t>
            </a:r>
            <a:endParaRPr lang="en-US" altLang="zh-CN" dirty="0"/>
          </a:p>
          <a:p>
            <a:pPr eaLnBrk="1" hangingPunct="1"/>
            <a:endParaRPr lang="en-US" altLang="zh-CN" dirty="0">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254049446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73</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3390362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74</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1295255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85E1161F-AC66-4063-9D60-92FBD49C14C3}" type="slidenum">
              <a:rPr lang="en-US" altLang="zh-CN">
                <a:latin typeface="Verdana" panose="020B0604030504040204" pitchFamily="34" charset="0"/>
              </a:rPr>
              <a:pPr eaLnBrk="1" hangingPunct="1"/>
              <a:t>75</a:t>
            </a:fld>
            <a:endParaRPr lang="en-US" altLang="zh-CN">
              <a:latin typeface="Verdana" panose="020B0604030504040204" pitchFamily="34" charset="0"/>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417877371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fld id="{398CA9D6-58A5-40FA-B14F-433A59D000F1}" type="slidenum">
              <a:rPr lang="en-US" altLang="zh-CN">
                <a:latin typeface="Verdana" panose="020B0604030504040204" pitchFamily="34" charset="0"/>
              </a:rPr>
              <a:pPr eaLnBrk="1" hangingPunct="1"/>
              <a:t>76</a:t>
            </a:fld>
            <a:endParaRPr lang="en-US" altLang="zh-CN">
              <a:latin typeface="Verdana" panose="020B0604030504040204" pitchFamily="34"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a:latin typeface="Verdana" panose="020B0604030504040204" pitchFamily="34" charset="0"/>
              <a:ea typeface="宋体" panose="02010600030101010101" pitchFamily="2" charset="-122"/>
            </a:endParaRPr>
          </a:p>
        </p:txBody>
      </p:sp>
    </p:spTree>
    <p:extLst>
      <p:ext uri="{BB962C8B-B14F-4D97-AF65-F5344CB8AC3E}">
        <p14:creationId xmlns:p14="http://schemas.microsoft.com/office/powerpoint/2010/main" val="16532123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a:xfrm>
            <a:off x="900113" y="1557338"/>
            <a:ext cx="7624762" cy="1752600"/>
          </a:xfrm>
        </p:spPr>
        <p:txBody>
          <a:bodyPr/>
          <a:lstStyle>
            <a:lvl1pPr>
              <a:defRPr sz="2300"/>
            </a:lvl1pPr>
          </a:lstStyle>
          <a:p>
            <a:pPr lvl="0"/>
            <a:r>
              <a:rPr lang="zh-CN" altLang="en-US" noProof="0"/>
              <a:t>单击此处编辑母版标题样式</a:t>
            </a:r>
            <a:endParaRPr lang="en-US" altLang="zh-CN" noProof="0"/>
          </a:p>
        </p:txBody>
      </p:sp>
      <p:sp>
        <p:nvSpPr>
          <p:cNvPr id="36867" name="Rectangle 3"/>
          <p:cNvSpPr>
            <a:spLocks noGrp="1" noChangeArrowheads="1"/>
          </p:cNvSpPr>
          <p:nvPr>
            <p:ph type="subTitle" idx="1"/>
          </p:nvPr>
        </p:nvSpPr>
        <p:spPr>
          <a:xfrm>
            <a:off x="1403350" y="3933825"/>
            <a:ext cx="6553200" cy="1752600"/>
          </a:xfrm>
        </p:spPr>
        <p:txBody>
          <a:bodyPr/>
          <a:lstStyle>
            <a:lvl1pPr marL="0" indent="0">
              <a:buFont typeface="Wingdings" charset="0"/>
              <a:buNone/>
              <a:defRPr sz="2200"/>
            </a:lvl1pPr>
          </a:lstStyle>
          <a:p>
            <a:pPr lvl="0"/>
            <a:r>
              <a:rPr lang="zh-CN" altLang="en-US" noProof="0"/>
              <a:t>单击此处编辑母版副标题样式</a:t>
            </a:r>
            <a:endParaRPr lang="en-US" altLang="zh-CN" noProof="0"/>
          </a:p>
        </p:txBody>
      </p:sp>
      <p:sp>
        <p:nvSpPr>
          <p:cNvPr id="4" name="Rectangle 4"/>
          <p:cNvSpPr>
            <a:spLocks noGrp="1" noChangeArrowheads="1"/>
          </p:cNvSpPr>
          <p:nvPr>
            <p:ph type="dt" sz="half" idx="10"/>
          </p:nvPr>
        </p:nvSpPr>
        <p:spPr bwMode="auto">
          <a:xfrm>
            <a:off x="457200" y="6243638"/>
            <a:ext cx="2133600" cy="457200"/>
          </a:xfrm>
          <a:prstGeom prst="rect">
            <a:avLst/>
          </a:prstGeom>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defRPr sz="1200">
                <a:latin typeface="Garamond" pitchFamily="18" charset="0"/>
                <a:ea typeface="宋体" pitchFamily="2" charset="-122"/>
              </a:defRPr>
            </a:lvl1pPr>
          </a:lstStyle>
          <a:p>
            <a:pPr>
              <a:defRPr/>
            </a:pPr>
            <a:endParaRPr lang="en-US" altLang="zh-CN"/>
          </a:p>
        </p:txBody>
      </p:sp>
      <p:sp>
        <p:nvSpPr>
          <p:cNvPr id="5" name="Rectangle 5"/>
          <p:cNvSpPr>
            <a:spLocks noGrp="1" noChangeArrowheads="1"/>
          </p:cNvSpPr>
          <p:nvPr>
            <p:ph type="ftr" sz="quarter" idx="11"/>
          </p:nvPr>
        </p:nvSpPr>
        <p:spPr bwMode="auto">
          <a:xfrm>
            <a:off x="3124200" y="6243638"/>
            <a:ext cx="2895600" cy="457200"/>
          </a:xfrm>
          <a:prstGeom prst="rect">
            <a:avLst/>
          </a:prstGeom>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ctr">
              <a:defRPr sz="1200">
                <a:latin typeface="Garamond" pitchFamily="18" charset="0"/>
                <a:ea typeface="宋体" pitchFamily="2" charset="-122"/>
              </a:defRPr>
            </a:lvl1pPr>
          </a:lstStyle>
          <a:p>
            <a:pPr>
              <a:defRPr/>
            </a:pPr>
            <a:endParaRPr lang="en-US" altLang="zh-CN"/>
          </a:p>
        </p:txBody>
      </p:sp>
      <p:sp>
        <p:nvSpPr>
          <p:cNvPr id="6" name="Rectangle 6"/>
          <p:cNvSpPr>
            <a:spLocks noGrp="1" noChangeArrowheads="1"/>
          </p:cNvSpPr>
          <p:nvPr>
            <p:ph type="sldNum" sz="quarter" idx="12"/>
          </p:nvPr>
        </p:nvSpPr>
        <p:spPr bwMode="auto">
          <a:xfrm>
            <a:off x="6553200" y="6243638"/>
            <a:ext cx="2133600" cy="457200"/>
          </a:xfrm>
          <a:prstGeom prst="rect">
            <a:avLst/>
          </a:prstGeom>
          <a:extLst>
            <a:ext uri="{909E8E84-426E-40dd-AFC4-6F175D3DCCD1}"/>
            <a:ext uri="{91240B29-F687-4f45-9708-019B960494DF}"/>
            <a:ext uri="{AF507438-7753-43e0-B8FC-AC1667EBCBE1}"/>
          </a:extLst>
        </p:spPr>
        <p:txBody>
          <a:bodyPr vert="horz" wrap="square" lIns="91440" tIns="45720" rIns="91440" bIns="45720" numCol="1" anchor="b" anchorCtr="0" compatLnSpc="1">
            <a:prstTxWarp prst="textNoShape">
              <a:avLst/>
            </a:prstTxWarp>
          </a:bodyPr>
          <a:lstStyle>
            <a:lvl1pPr algn="r">
              <a:defRPr sz="1200">
                <a:latin typeface="Garamond" panose="02020404030301010803" pitchFamily="18" charset="0"/>
              </a:defRPr>
            </a:lvl1pPr>
          </a:lstStyle>
          <a:p>
            <a:fld id="{EBAB6227-0E43-4D4F-9864-4B75F3F0623F}" type="slidenum">
              <a:rPr lang="en-US" altLang="zh-CN"/>
              <a:pPr/>
              <a:t>‹#›</a:t>
            </a:fld>
            <a:endParaRPr lang="en-US" altLang="zh-CN"/>
          </a:p>
        </p:txBody>
      </p:sp>
    </p:spTree>
    <p:extLst>
      <p:ext uri="{BB962C8B-B14F-4D97-AF65-F5344CB8AC3E}">
        <p14:creationId xmlns:p14="http://schemas.microsoft.com/office/powerpoint/2010/main" val="3779746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
        <p:nvSpPr>
          <p:cNvPr id="3" name="Content Placeholder 2"/>
          <p:cNvSpPr>
            <a:spLocks noGrp="1"/>
          </p:cNvSpPr>
          <p:nvPr>
            <p:ph idx="1"/>
          </p:nvPr>
        </p:nvSpPr>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Tree>
    <p:extLst>
      <p:ext uri="{BB962C8B-B14F-4D97-AF65-F5344CB8AC3E}">
        <p14:creationId xmlns:p14="http://schemas.microsoft.com/office/powerpoint/2010/main" val="1711954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ltLang="zh-CN"/>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ltLang="zh-CN"/>
              <a:t>Click to edit Master text styles</a:t>
            </a:r>
          </a:p>
        </p:txBody>
      </p:sp>
    </p:spTree>
    <p:extLst>
      <p:ext uri="{BB962C8B-B14F-4D97-AF65-F5344CB8AC3E}">
        <p14:creationId xmlns:p14="http://schemas.microsoft.com/office/powerpoint/2010/main" val="2172481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
        <p:nvSpPr>
          <p:cNvPr id="3" name="Content Placeholder 2"/>
          <p:cNvSpPr>
            <a:spLocks noGrp="1"/>
          </p:cNvSpPr>
          <p:nvPr>
            <p:ph sz="half" idx="1"/>
          </p:nvPr>
        </p:nvSpPr>
        <p:spPr>
          <a:xfrm>
            <a:off x="468313" y="1196975"/>
            <a:ext cx="4038600" cy="5040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Content Placeholder 3"/>
          <p:cNvSpPr>
            <a:spLocks noGrp="1"/>
          </p:cNvSpPr>
          <p:nvPr>
            <p:ph sz="half" idx="2"/>
          </p:nvPr>
        </p:nvSpPr>
        <p:spPr>
          <a:xfrm>
            <a:off x="4659313" y="1196975"/>
            <a:ext cx="4038600" cy="5040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Tree>
    <p:extLst>
      <p:ext uri="{BB962C8B-B14F-4D97-AF65-F5344CB8AC3E}">
        <p14:creationId xmlns:p14="http://schemas.microsoft.com/office/powerpoint/2010/main" val="210632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ltLang="zh-CN"/>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Tree>
    <p:extLst>
      <p:ext uri="{BB962C8B-B14F-4D97-AF65-F5344CB8AC3E}">
        <p14:creationId xmlns:p14="http://schemas.microsoft.com/office/powerpoint/2010/main" val="3233956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Tree>
    <p:extLst>
      <p:ext uri="{BB962C8B-B14F-4D97-AF65-F5344CB8AC3E}">
        <p14:creationId xmlns:p14="http://schemas.microsoft.com/office/powerpoint/2010/main" val="3047239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7105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ltLang="zh-CN"/>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Tree>
    <p:extLst>
      <p:ext uri="{BB962C8B-B14F-4D97-AF65-F5344CB8AC3E}">
        <p14:creationId xmlns:p14="http://schemas.microsoft.com/office/powerpoint/2010/main" val="3075929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ltLang="zh-CN"/>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ltLang="zh-CN"/>
              <a:t>Click to edit Master text styles</a:t>
            </a:r>
          </a:p>
        </p:txBody>
      </p:sp>
    </p:spTree>
    <p:extLst>
      <p:ext uri="{BB962C8B-B14F-4D97-AF65-F5344CB8AC3E}">
        <p14:creationId xmlns:p14="http://schemas.microsoft.com/office/powerpoint/2010/main" val="32767789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CN"/>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Tree>
    <p:extLst>
      <p:ext uri="{BB962C8B-B14F-4D97-AF65-F5344CB8AC3E}">
        <p14:creationId xmlns:p14="http://schemas.microsoft.com/office/powerpoint/2010/main" val="432259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976938"/>
          </a:xfrm>
        </p:spPr>
        <p:txBody>
          <a:bodyPr vert="eaVert"/>
          <a:lstStyle/>
          <a:p>
            <a:r>
              <a:rPr lang="en-US" altLang="zh-CN"/>
              <a:t>Click to edit Master title style</a:t>
            </a:r>
            <a:endParaRPr lang="en-US"/>
          </a:p>
        </p:txBody>
      </p:sp>
      <p:sp>
        <p:nvSpPr>
          <p:cNvPr id="3" name="Vertical Text Placeholder 2"/>
          <p:cNvSpPr>
            <a:spLocks noGrp="1"/>
          </p:cNvSpPr>
          <p:nvPr>
            <p:ph type="body" orient="vert" idx="1"/>
          </p:nvPr>
        </p:nvSpPr>
        <p:spPr>
          <a:xfrm>
            <a:off x="468313" y="260350"/>
            <a:ext cx="6019800" cy="5976938"/>
          </a:xfrm>
        </p:spPr>
        <p:txBody>
          <a:bodyPr vert="eaVert"/>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Tree>
    <p:extLst>
      <p:ext uri="{BB962C8B-B14F-4D97-AF65-F5344CB8AC3E}">
        <p14:creationId xmlns:p14="http://schemas.microsoft.com/office/powerpoint/2010/main" val="2712083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8313" y="260350"/>
            <a:ext cx="8229600" cy="576263"/>
          </a:xfrm>
        </p:spPr>
        <p:txBody>
          <a:bodyPr/>
          <a:lstStyle/>
          <a:p>
            <a:r>
              <a:rPr lang="en-US" altLang="zh-CN"/>
              <a:t>Click to edit Master title style</a:t>
            </a:r>
            <a:endParaRPr lang="en-US"/>
          </a:p>
        </p:txBody>
      </p:sp>
      <p:sp>
        <p:nvSpPr>
          <p:cNvPr id="3" name="Text Placeholder 2"/>
          <p:cNvSpPr>
            <a:spLocks noGrp="1"/>
          </p:cNvSpPr>
          <p:nvPr>
            <p:ph type="body" sz="half" idx="1"/>
          </p:nvPr>
        </p:nvSpPr>
        <p:spPr>
          <a:xfrm>
            <a:off x="468313" y="1196975"/>
            <a:ext cx="4038600" cy="5040313"/>
          </a:xfr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Content Placeholder 3"/>
          <p:cNvSpPr>
            <a:spLocks noGrp="1"/>
          </p:cNvSpPr>
          <p:nvPr>
            <p:ph sz="half" idx="2"/>
          </p:nvPr>
        </p:nvSpPr>
        <p:spPr>
          <a:xfrm>
            <a:off x="4659313" y="1196975"/>
            <a:ext cx="4038600" cy="5040313"/>
          </a:xfr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Tree>
    <p:extLst>
      <p:ext uri="{BB962C8B-B14F-4D97-AF65-F5344CB8AC3E}">
        <p14:creationId xmlns:p14="http://schemas.microsoft.com/office/powerpoint/2010/main" val="155995255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296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单击此处编辑母版标题样式</a:t>
            </a:r>
            <a:endParaRPr lang="en-US" altLang="zh-CN"/>
          </a:p>
        </p:txBody>
      </p:sp>
      <p:sp>
        <p:nvSpPr>
          <p:cNvPr id="1027" name="Rectangle 3"/>
          <p:cNvSpPr>
            <a:spLocks noGrp="1" noChangeArrowheads="1"/>
          </p:cNvSpPr>
          <p:nvPr>
            <p:ph type="body" idx="1"/>
          </p:nvPr>
        </p:nvSpPr>
        <p:spPr bwMode="auto">
          <a:xfrm>
            <a:off x="468313" y="1196975"/>
            <a:ext cx="82296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endParaRPr lang="en-US" altLang="zh-CN"/>
          </a:p>
          <a:p>
            <a:pPr lvl="1"/>
            <a:r>
              <a:rPr lang="zh-CN" altLang="en-US"/>
              <a:t>第二级</a:t>
            </a:r>
            <a:endParaRPr lang="en-US" altLang="zh-CN"/>
          </a:p>
          <a:p>
            <a:pPr lvl="2"/>
            <a:r>
              <a:rPr lang="zh-CN" altLang="en-US"/>
              <a:t>第三级</a:t>
            </a:r>
            <a:endParaRPr lang="en-US" altLang="zh-CN"/>
          </a:p>
          <a:p>
            <a:pPr lvl="3"/>
            <a:r>
              <a:rPr lang="zh-CN" altLang="en-US"/>
              <a:t>第四级</a:t>
            </a:r>
            <a:endParaRPr lang="en-US" altLang="zh-CN"/>
          </a:p>
          <a:p>
            <a:pPr lvl="4"/>
            <a:r>
              <a:rPr lang="zh-CN" altLang="en-US"/>
              <a:t>第五级</a:t>
            </a:r>
            <a:endParaRPr lang="en-US" altLang="zh-CN"/>
          </a:p>
        </p:txBody>
      </p:sp>
      <p:sp>
        <p:nvSpPr>
          <p:cNvPr id="35848" name="Line 8"/>
          <p:cNvSpPr>
            <a:spLocks noChangeShapeType="1"/>
          </p:cNvSpPr>
          <p:nvPr/>
        </p:nvSpPr>
        <p:spPr bwMode="auto">
          <a:xfrm>
            <a:off x="457200" y="6308725"/>
            <a:ext cx="8229600" cy="0"/>
          </a:xfrm>
          <a:prstGeom prst="line">
            <a:avLst/>
          </a:prstGeom>
          <a:noFill/>
          <a:ln w="19050">
            <a:solidFill>
              <a:schemeClr val="accent1"/>
            </a:solidFill>
            <a:round/>
            <a:headEnd/>
            <a:tailEnd/>
          </a:ln>
          <a:effectLst/>
          <a:extLst>
            <a:ext uri="{909E8E84-426E-40dd-AFC4-6F175D3DCCD1}"/>
            <a:ext uri="{AF507438-7753-43e0-B8FC-AC1667EBCBE1}"/>
          </a:extLst>
        </p:spPr>
        <p:txBody>
          <a:bodyPr/>
          <a:lstStyle/>
          <a:p>
            <a:pPr>
              <a:defRPr/>
            </a:pPr>
            <a:endParaRPr lang="en-US">
              <a:latin typeface="Arial" charset="0"/>
              <a:ea typeface="宋体" charset="0"/>
              <a:cs typeface="宋体" charset="0"/>
            </a:endParaRPr>
          </a:p>
        </p:txBody>
      </p:sp>
      <p:sp>
        <p:nvSpPr>
          <p:cNvPr id="35849" name="Line 9"/>
          <p:cNvSpPr>
            <a:spLocks noChangeShapeType="1"/>
          </p:cNvSpPr>
          <p:nvPr/>
        </p:nvSpPr>
        <p:spPr bwMode="auto">
          <a:xfrm>
            <a:off x="468313" y="981075"/>
            <a:ext cx="8207375" cy="0"/>
          </a:xfrm>
          <a:prstGeom prst="line">
            <a:avLst/>
          </a:prstGeom>
          <a:noFill/>
          <a:ln w="76200">
            <a:solidFill>
              <a:schemeClr val="accent1"/>
            </a:solidFill>
            <a:round/>
            <a:headEnd/>
            <a:tailEnd/>
          </a:ln>
          <a:effectLst/>
          <a:extLst>
            <a:ext uri="{909E8E84-426E-40dd-AFC4-6F175D3DCCD1}"/>
            <a:ext uri="{AF507438-7753-43e0-B8FC-AC1667EBCBE1}"/>
          </a:extLst>
        </p:spPr>
        <p:txBody>
          <a:bodyPr/>
          <a:lstStyle/>
          <a:p>
            <a:pPr>
              <a:defRPr/>
            </a:pPr>
            <a:endParaRPr lang="en-US">
              <a:latin typeface="Arial" charset="0"/>
              <a:ea typeface="宋体" charset="0"/>
              <a:cs typeface="宋体" charset="0"/>
            </a:endParaRPr>
          </a:p>
        </p:txBody>
      </p:sp>
      <p:sp>
        <p:nvSpPr>
          <p:cNvPr id="35851" name="Text Box 11"/>
          <p:cNvSpPr txBox="1">
            <a:spLocks noChangeArrowheads="1"/>
          </p:cNvSpPr>
          <p:nvPr/>
        </p:nvSpPr>
        <p:spPr bwMode="auto">
          <a:xfrm>
            <a:off x="2124075" y="6308725"/>
            <a:ext cx="3384550" cy="366713"/>
          </a:xfrm>
          <a:prstGeom prst="rect">
            <a:avLst/>
          </a:prstGeom>
          <a:noFill/>
          <a:ln>
            <a:noFill/>
          </a:ln>
          <a:effectLst/>
          <a:extLst>
            <a:ext uri="{909E8E84-426E-40dd-AFC4-6F175D3DCCD1}"/>
            <a:ext uri="{91240B29-F687-4f45-9708-019B960494DF}"/>
            <a:ext uri="{AF507438-7753-43e0-B8FC-AC1667EBCBE1}"/>
          </a:extLst>
        </p:spPr>
        <p:txBody>
          <a:bodyPr>
            <a:spAutoFit/>
          </a:bodyPr>
          <a:lstStyle/>
          <a:p>
            <a:pPr>
              <a:spcBef>
                <a:spcPct val="50000"/>
              </a:spcBef>
              <a:defRPr/>
            </a:pPr>
            <a:endParaRPr lang="en-US"/>
          </a:p>
        </p:txBody>
      </p:sp>
    </p:spTree>
  </p:cSld>
  <p:clrMap bg1="lt1" tx1="dk1" bg2="lt2" tx2="dk2" accent1="accent1" accent2="accent2" accent3="accent3" accent4="accent4" accent5="accent5" accent6="accent6" hlink="hlink" folHlink="folHlink"/>
  <p:sldLayoutIdLst>
    <p:sldLayoutId id="2147483953"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 id="2147483952" r:id="rId12"/>
  </p:sldLayoutIdLst>
  <p:txStyles>
    <p:title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p:titleStyle>
    <p:body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2400">
          <a:solidFill>
            <a:schemeClr val="tx1"/>
          </a:solidFill>
          <a:latin typeface="+mn-lt"/>
          <a:ea typeface="MS PGothic" pitchFamily="34" charset="-128"/>
          <a:cs typeface="+mn-cs"/>
        </a:defRPr>
      </a:lvl1pPr>
      <a:lvl2pPr marL="669925" indent="-325438" algn="l" rtl="0" eaLnBrk="0" fontAlgn="base" hangingPunct="0">
        <a:spcBef>
          <a:spcPct val="20000"/>
        </a:spcBef>
        <a:spcAft>
          <a:spcPct val="0"/>
        </a:spcAft>
        <a:buClr>
          <a:schemeClr val="accent2"/>
        </a:buClr>
        <a:buSzPct val="60000"/>
        <a:buFont typeface="Wingdings" panose="05000000000000000000" pitchFamily="2" charset="2"/>
        <a:buChar char="q"/>
        <a:defRPr sz="2000">
          <a:solidFill>
            <a:schemeClr val="tx1"/>
          </a:solidFill>
          <a:latin typeface="+mn-lt"/>
          <a:ea typeface="+mn-ea"/>
          <a:cs typeface="+mn-cs"/>
        </a:defRPr>
      </a:lvl2pPr>
      <a:lvl3pPr marL="1022350" indent="-350838" algn="l" rtl="0" eaLnBrk="0" fontAlgn="base" hangingPunct="0">
        <a:spcBef>
          <a:spcPct val="20000"/>
        </a:spcBef>
        <a:spcAft>
          <a:spcPct val="0"/>
        </a:spcAft>
        <a:buClr>
          <a:schemeClr val="accent1"/>
        </a:buClr>
        <a:buSzPct val="65000"/>
        <a:buFont typeface="Wingdings" panose="05000000000000000000" pitchFamily="2" charset="2"/>
        <a:buChar char="n"/>
        <a:defRPr sz="2000">
          <a:solidFill>
            <a:schemeClr val="tx1"/>
          </a:solidFill>
          <a:latin typeface="+mn-lt"/>
          <a:ea typeface="+mn-ea"/>
          <a:cs typeface="+mn-cs"/>
        </a:defRPr>
      </a:lvl3pPr>
      <a:lvl4pPr marL="1339850" indent="-315913" algn="l" rtl="0" eaLnBrk="0" fontAlgn="base" hangingPunct="0">
        <a:spcBef>
          <a:spcPct val="20000"/>
        </a:spcBef>
        <a:spcAft>
          <a:spcPct val="0"/>
        </a:spcAft>
        <a:buClr>
          <a:schemeClr val="accent2"/>
        </a:buClr>
        <a:buSzPct val="70000"/>
        <a:buFont typeface="Wingdings" panose="05000000000000000000" pitchFamily="2" charset="2"/>
        <a:buChar char="q"/>
        <a:defRPr>
          <a:solidFill>
            <a:schemeClr val="tx1"/>
          </a:solidFill>
          <a:latin typeface="+mn-lt"/>
          <a:ea typeface="+mn-ea"/>
          <a:cs typeface="+mn-cs"/>
        </a:defRPr>
      </a:lvl4pPr>
      <a:lvl5pPr marL="1681163" indent="-339725" algn="l" rtl="0" eaLnBrk="0" fontAlgn="base" hangingPunct="0">
        <a:spcBef>
          <a:spcPct val="20000"/>
        </a:spcBef>
        <a:spcAft>
          <a:spcPct val="0"/>
        </a:spcAft>
        <a:buClr>
          <a:schemeClr val="accent1"/>
        </a:buClr>
        <a:buSzPct val="75000"/>
        <a:buFont typeface="Wingdings" panose="05000000000000000000" pitchFamily="2" charset="2"/>
        <a:buChar char="§"/>
        <a:defRPr sz="1600">
          <a:solidFill>
            <a:schemeClr val="tx1"/>
          </a:solidFill>
          <a:latin typeface="+mn-lt"/>
          <a:ea typeface="+mn-ea"/>
          <a:cs typeface="+mn-cs"/>
        </a:defRPr>
      </a:lvl5pPr>
      <a:lvl6pPr marL="2138363" indent="-339725" algn="l" rtl="0" fontAlgn="base">
        <a:spcBef>
          <a:spcPct val="20000"/>
        </a:spcBef>
        <a:spcAft>
          <a:spcPct val="0"/>
        </a:spcAft>
        <a:buClr>
          <a:schemeClr val="accent1"/>
        </a:buClr>
        <a:buSzPct val="75000"/>
        <a:buFont typeface="Wingdings" charset="0"/>
        <a:buChar char="§"/>
        <a:defRPr sz="1600">
          <a:solidFill>
            <a:schemeClr val="tx1"/>
          </a:solidFill>
          <a:latin typeface="+mn-lt"/>
          <a:ea typeface="+mn-ea"/>
          <a:cs typeface="+mn-cs"/>
        </a:defRPr>
      </a:lvl6pPr>
      <a:lvl7pPr marL="2595563" indent="-339725" algn="l" rtl="0" fontAlgn="base">
        <a:spcBef>
          <a:spcPct val="20000"/>
        </a:spcBef>
        <a:spcAft>
          <a:spcPct val="0"/>
        </a:spcAft>
        <a:buClr>
          <a:schemeClr val="accent1"/>
        </a:buClr>
        <a:buSzPct val="75000"/>
        <a:buFont typeface="Wingdings" charset="0"/>
        <a:buChar char="§"/>
        <a:defRPr sz="1600">
          <a:solidFill>
            <a:schemeClr val="tx1"/>
          </a:solidFill>
          <a:latin typeface="+mn-lt"/>
          <a:ea typeface="+mn-ea"/>
          <a:cs typeface="+mn-cs"/>
        </a:defRPr>
      </a:lvl7pPr>
      <a:lvl8pPr marL="3052763" indent="-339725" algn="l" rtl="0" fontAlgn="base">
        <a:spcBef>
          <a:spcPct val="20000"/>
        </a:spcBef>
        <a:spcAft>
          <a:spcPct val="0"/>
        </a:spcAft>
        <a:buClr>
          <a:schemeClr val="accent1"/>
        </a:buClr>
        <a:buSzPct val="75000"/>
        <a:buFont typeface="Wingdings" charset="0"/>
        <a:buChar char="§"/>
        <a:defRPr sz="1600">
          <a:solidFill>
            <a:schemeClr val="tx1"/>
          </a:solidFill>
          <a:latin typeface="+mn-lt"/>
          <a:ea typeface="+mn-ea"/>
          <a:cs typeface="+mn-cs"/>
        </a:defRPr>
      </a:lvl8pPr>
      <a:lvl9pPr marL="3509963" indent="-339725" algn="l" rtl="0" fontAlgn="base">
        <a:spcBef>
          <a:spcPct val="20000"/>
        </a:spcBef>
        <a:spcAft>
          <a:spcPct val="0"/>
        </a:spcAft>
        <a:buClr>
          <a:schemeClr val="accent1"/>
        </a:buClr>
        <a:buSzPct val="75000"/>
        <a:buFont typeface="Wingdings" charset="0"/>
        <a:buChar char="§"/>
        <a:defRPr sz="16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c.xmu.edu.cn" TargetMode="External"/><Relationship Id="rId4"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png"/><Relationship Id="rId5" Type="http://schemas.openxmlformats.org/officeDocument/2006/relationships/image" Target="../media/image5.jpe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8.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1" Type="http://schemas.openxmlformats.org/officeDocument/2006/relationships/image" Target="../media/image22.png"/><Relationship Id="rId12" Type="http://schemas.openxmlformats.org/officeDocument/2006/relationships/image" Target="../media/image23.png"/><Relationship Id="rId13" Type="http://schemas.openxmlformats.org/officeDocument/2006/relationships/image" Target="../media/image24.png"/><Relationship Id="rId14" Type="http://schemas.openxmlformats.org/officeDocument/2006/relationships/image" Target="../media/image25.png"/><Relationship Id="rId15" Type="http://schemas.openxmlformats.org/officeDocument/2006/relationships/image" Target="../media/image26.png"/><Relationship Id="rId16" Type="http://schemas.openxmlformats.org/officeDocument/2006/relationships/image" Target="../media/image27.png"/><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4.jpeg"/><Relationship Id="rId4" Type="http://schemas.openxmlformats.org/officeDocument/2006/relationships/image" Target="../media/image15.jpeg"/><Relationship Id="rId5" Type="http://schemas.openxmlformats.org/officeDocument/2006/relationships/image" Target="../media/image16.jpeg"/><Relationship Id="rId6" Type="http://schemas.openxmlformats.org/officeDocument/2006/relationships/image" Target="../media/image17.jpeg"/><Relationship Id="rId7" Type="http://schemas.openxmlformats.org/officeDocument/2006/relationships/image" Target="../media/image18.png"/><Relationship Id="rId8" Type="http://schemas.openxmlformats.org/officeDocument/2006/relationships/image" Target="../media/image19.png"/><Relationship Id="rId9" Type="http://schemas.openxmlformats.org/officeDocument/2006/relationships/image" Target="../media/image20.png"/><Relationship Id="rId10"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4" Type="http://schemas.openxmlformats.org/officeDocument/2006/relationships/image" Target="../media/image28.jpe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4" Type="http://schemas.openxmlformats.org/officeDocument/2006/relationships/image" Target="../media/image14.jpe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4" Type="http://schemas.openxmlformats.org/officeDocument/2006/relationships/oleObject" Target="../embeddings/oleObject1.bin"/><Relationship Id="rId5" Type="http://schemas.openxmlformats.org/officeDocument/2006/relationships/image" Target="../media/image30.wmf"/><Relationship Id="rId6" Type="http://schemas.openxmlformats.org/officeDocument/2006/relationships/oleObject" Target="../embeddings/oleObject2.bin"/><Relationship Id="rId7" Type="http://schemas.openxmlformats.org/officeDocument/2006/relationships/image" Target="../media/image31.wmf"/><Relationship Id="rId8" Type="http://schemas.openxmlformats.org/officeDocument/2006/relationships/oleObject" Target="../embeddings/oleObject3.bin"/><Relationship Id="rId9" Type="http://schemas.openxmlformats.org/officeDocument/2006/relationships/image" Target="../media/image32.w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1" Type="http://schemas.openxmlformats.org/officeDocument/2006/relationships/image" Target="../media/image350.png"/><Relationship Id="rId12" Type="http://schemas.openxmlformats.org/officeDocument/2006/relationships/image" Target="../media/image360.png"/><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41.png"/><Relationship Id="rId4" Type="http://schemas.openxmlformats.org/officeDocument/2006/relationships/image" Target="../media/image280.png"/><Relationship Id="rId5" Type="http://schemas.openxmlformats.org/officeDocument/2006/relationships/image" Target="../media/image290.png"/><Relationship Id="rId6" Type="http://schemas.openxmlformats.org/officeDocument/2006/relationships/image" Target="../media/image300.png"/><Relationship Id="rId7" Type="http://schemas.openxmlformats.org/officeDocument/2006/relationships/image" Target="../media/image331.png"/><Relationship Id="rId8" Type="http://schemas.openxmlformats.org/officeDocument/2006/relationships/image" Target="../media/image320.png"/><Relationship Id="rId9" Type="http://schemas.openxmlformats.org/officeDocument/2006/relationships/image" Target="../media/image330.png"/><Relationship Id="rId10" Type="http://schemas.openxmlformats.org/officeDocument/2006/relationships/image" Target="../media/image34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70.png"/></Relationships>
</file>

<file path=ppt/slides/_rels/slide20.xml.rels><?xml version="1.0" encoding="UTF-8" standalone="yes"?>
<Relationships xmlns="http://schemas.openxmlformats.org/package/2006/relationships"><Relationship Id="rId3" Type="http://schemas.openxmlformats.org/officeDocument/2006/relationships/image" Target="../media/image380.png"/><Relationship Id="rId4" Type="http://schemas.openxmlformats.org/officeDocument/2006/relationships/image" Target="../media/image390.png"/><Relationship Id="rId5" Type="http://schemas.openxmlformats.org/officeDocument/2006/relationships/image" Target="../media/image33.png"/><Relationship Id="rId6" Type="http://schemas.openxmlformats.org/officeDocument/2006/relationships/image" Target="../media/image41.png"/><Relationship Id="rId7" Type="http://schemas.openxmlformats.org/officeDocument/2006/relationships/image" Target="../media/image420.png"/><Relationship Id="rId8" Type="http://schemas.openxmlformats.org/officeDocument/2006/relationships/image" Target="../media/image43.png"/><Relationship Id="rId9" Type="http://schemas.openxmlformats.org/officeDocument/2006/relationships/image" Target="../media/image44.pn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4" Type="http://schemas.openxmlformats.org/officeDocument/2006/relationships/image" Target="../media/image460.png"/><Relationship Id="rId5" Type="http://schemas.openxmlformats.org/officeDocument/2006/relationships/image" Target="../media/image47.pn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49.png"/><Relationship Id="rId5" Type="http://schemas.openxmlformats.org/officeDocument/2006/relationships/image" Target="../media/image50.png"/><Relationship Id="rId6" Type="http://schemas.openxmlformats.org/officeDocument/2006/relationships/image" Target="../media/image51.pn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image" Target="../media/image73.png"/><Relationship Id="rId4" Type="http://schemas.openxmlformats.org/officeDocument/2006/relationships/image" Target="../media/image52.png"/><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4" Type="http://schemas.openxmlformats.org/officeDocument/2006/relationships/image" Target="../media/image26.png"/><Relationship Id="rId5" Type="http://schemas.openxmlformats.org/officeDocument/2006/relationships/image" Target="../media/image21.pn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4" Type="http://schemas.openxmlformats.org/officeDocument/2006/relationships/oleObject" Target="../embeddings/oleObject4.bin"/><Relationship Id="rId5" Type="http://schemas.openxmlformats.org/officeDocument/2006/relationships/image" Target="../media/image35.w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7.xml.rels><?xml version="1.0" encoding="UTF-8" standalone="yes"?>
<Relationships xmlns="http://schemas.openxmlformats.org/package/2006/relationships"><Relationship Id="rId11" Type="http://schemas.openxmlformats.org/officeDocument/2006/relationships/image" Target="../media/image890.png"/><Relationship Id="rId12" Type="http://schemas.openxmlformats.org/officeDocument/2006/relationships/image" Target="../media/image900.png"/><Relationship Id="rId13" Type="http://schemas.openxmlformats.org/officeDocument/2006/relationships/image" Target="../media/image910.png"/><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810.png"/><Relationship Id="rId4" Type="http://schemas.openxmlformats.org/officeDocument/2006/relationships/image" Target="../media/image820.png"/><Relationship Id="rId5" Type="http://schemas.openxmlformats.org/officeDocument/2006/relationships/image" Target="../media/image830.png"/><Relationship Id="rId6" Type="http://schemas.openxmlformats.org/officeDocument/2006/relationships/image" Target="../media/image840.png"/><Relationship Id="rId7" Type="http://schemas.openxmlformats.org/officeDocument/2006/relationships/image" Target="../media/image850.png"/><Relationship Id="rId8" Type="http://schemas.openxmlformats.org/officeDocument/2006/relationships/image" Target="../media/image860.png"/><Relationship Id="rId9" Type="http://schemas.openxmlformats.org/officeDocument/2006/relationships/image" Target="../media/image870.png"/><Relationship Id="rId10" Type="http://schemas.openxmlformats.org/officeDocument/2006/relationships/image" Target="../media/image880.png"/></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4" Type="http://schemas.openxmlformats.org/officeDocument/2006/relationships/image" Target="../media/image55.png"/><Relationship Id="rId5" Type="http://schemas.openxmlformats.org/officeDocument/2006/relationships/image" Target="../media/image93.png"/><Relationship Id="rId6" Type="http://schemas.openxmlformats.org/officeDocument/2006/relationships/image" Target="../media/image94.png"/><Relationship Id="rId7" Type="http://schemas.openxmlformats.org/officeDocument/2006/relationships/image" Target="../media/image95.png"/><Relationship Id="rId8" Type="http://schemas.openxmlformats.org/officeDocument/2006/relationships/image" Target="../media/image36.png"/><Relationship Id="rId9" Type="http://schemas.openxmlformats.org/officeDocument/2006/relationships/image" Target="../media/image97.png"/><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4" Type="http://schemas.openxmlformats.org/officeDocument/2006/relationships/image" Target="../media/image99.png"/><Relationship Id="rId5" Type="http://schemas.openxmlformats.org/officeDocument/2006/relationships/image" Target="../media/image100.png"/><Relationship Id="rId6" Type="http://schemas.openxmlformats.org/officeDocument/2006/relationships/image" Target="../media/image38.png"/><Relationship Id="rId7" Type="http://schemas.openxmlformats.org/officeDocument/2006/relationships/image" Target="../media/image39.png"/><Relationship Id="rId8" Type="http://schemas.openxmlformats.org/officeDocument/2006/relationships/image" Target="../media/image40.png"/><Relationship Id="rId9"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4" Type="http://schemas.openxmlformats.org/officeDocument/2006/relationships/image" Target="../media/image48.png"/><Relationship Id="rId5" Type="http://schemas.openxmlformats.org/officeDocument/2006/relationships/image" Target="../media/image54.png"/><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3" Type="http://schemas.openxmlformats.org/officeDocument/2006/relationships/image" Target="../media/image56.png"/><Relationship Id="rId4" Type="http://schemas.openxmlformats.org/officeDocument/2006/relationships/image" Target="../media/image46.png"/><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57.png"/></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4" Type="http://schemas.openxmlformats.org/officeDocument/2006/relationships/image" Target="../media/image58.png"/><Relationship Id="rId5" Type="http://schemas.openxmlformats.org/officeDocument/2006/relationships/image" Target="../media/image59.png"/><Relationship Id="rId6" Type="http://schemas.openxmlformats.org/officeDocument/2006/relationships/image" Target="../media/image60.png"/><Relationship Id="rId7" Type="http://schemas.openxmlformats.org/officeDocument/2006/relationships/image" Target="../media/image61.png"/><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3" Type="http://schemas.openxmlformats.org/officeDocument/2006/relationships/image" Target="../media/image71.png"/><Relationship Id="rId4" Type="http://schemas.openxmlformats.org/officeDocument/2006/relationships/image" Target="../media/image62.png"/><Relationship Id="rId5" Type="http://schemas.openxmlformats.org/officeDocument/2006/relationships/image" Target="../media/image63.png"/><Relationship Id="rId6" Type="http://schemas.openxmlformats.org/officeDocument/2006/relationships/image" Target="../media/image121.png"/><Relationship Id="rId7" Type="http://schemas.openxmlformats.org/officeDocument/2006/relationships/image" Target="../media/image86.png"/><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3" Type="http://schemas.openxmlformats.org/officeDocument/2006/relationships/image" Target="../media/image75.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78.png"/><Relationship Id="rId7" Type="http://schemas.openxmlformats.org/officeDocument/2006/relationships/image" Target="../media/image67.png"/><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3" Type="http://schemas.openxmlformats.org/officeDocument/2006/relationships/image" Target="../media/image790.png"/><Relationship Id="rId4" Type="http://schemas.openxmlformats.org/officeDocument/2006/relationships/image" Target="../media/image68.png"/><Relationship Id="rId5" Type="http://schemas.openxmlformats.org/officeDocument/2006/relationships/image" Target="../media/image69.png"/><Relationship Id="rId6" Type="http://schemas.openxmlformats.org/officeDocument/2006/relationships/image" Target="../media/image70.png"/><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3" Type="http://schemas.openxmlformats.org/officeDocument/2006/relationships/image" Target="../media/image72.png"/><Relationship Id="rId4" Type="http://schemas.openxmlformats.org/officeDocument/2006/relationships/image" Target="../media/image74.png"/><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image" Target="../media/image76.png"/><Relationship Id="rId4" Type="http://schemas.openxmlformats.org/officeDocument/2006/relationships/image" Target="../media/image77.png"/><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40.xml.rels><?xml version="1.0" encoding="UTF-8" standalone="yes"?>
<Relationships xmlns="http://schemas.openxmlformats.org/package/2006/relationships"><Relationship Id="rId3" Type="http://schemas.openxmlformats.org/officeDocument/2006/relationships/image" Target="../media/image79.png"/><Relationship Id="rId4" Type="http://schemas.openxmlformats.org/officeDocument/2006/relationships/image" Target="../media/image80.png"/><Relationship Id="rId5" Type="http://schemas.openxmlformats.org/officeDocument/2006/relationships/image" Target="../media/image81.png"/><Relationship Id="rId6" Type="http://schemas.openxmlformats.org/officeDocument/2006/relationships/image" Target="../media/image82.png"/><Relationship Id="rId7" Type="http://schemas.openxmlformats.org/officeDocument/2006/relationships/image" Target="../media/image83.png"/><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2.xml.rels><?xml version="1.0" encoding="UTF-8" standalone="yes"?>
<Relationships xmlns="http://schemas.openxmlformats.org/package/2006/relationships"><Relationship Id="rId3" Type="http://schemas.openxmlformats.org/officeDocument/2006/relationships/image" Target="../media/image84.png"/><Relationship Id="rId4" Type="http://schemas.openxmlformats.org/officeDocument/2006/relationships/image" Target="../media/image85.png"/><Relationship Id="rId5" Type="http://schemas.openxmlformats.org/officeDocument/2006/relationships/image" Target="../media/image87.png"/><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3.xml.rels><?xml version="1.0" encoding="UTF-8" standalone="yes"?>
<Relationships xmlns="http://schemas.openxmlformats.org/package/2006/relationships"><Relationship Id="rId3" Type="http://schemas.openxmlformats.org/officeDocument/2006/relationships/image" Target="../media/image88.png"/><Relationship Id="rId4" Type="http://schemas.openxmlformats.org/officeDocument/2006/relationships/image" Target="../media/image89.png"/><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4.xml.rels><?xml version="1.0" encoding="UTF-8" standalone="yes"?>
<Relationships xmlns="http://schemas.openxmlformats.org/package/2006/relationships"><Relationship Id="rId3" Type="http://schemas.openxmlformats.org/officeDocument/2006/relationships/image" Target="../media/image90.png"/><Relationship Id="rId4" Type="http://schemas.openxmlformats.org/officeDocument/2006/relationships/hyperlink" Target="http://www.robots.ox.ac.uk/~vgg/research/very_deep/" TargetMode="External"/><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9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92.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7.xml"/><Relationship Id="rId4" Type="http://schemas.openxmlformats.org/officeDocument/2006/relationships/image" Target="../media/image96.png"/><Relationship Id="rId5" Type="http://schemas.openxmlformats.org/officeDocument/2006/relationships/image" Target="../media/image98.png"/><Relationship Id="rId6" Type="http://schemas.openxmlformats.org/officeDocument/2006/relationships/image" Target="../media/image101.png"/><Relationship Id="rId7" Type="http://schemas.openxmlformats.org/officeDocument/2006/relationships/oleObject" Target="../embeddings/oleObject5.bin"/><Relationship Id="rId8" Type="http://schemas.openxmlformats.org/officeDocument/2006/relationships/image" Target="../media/image93.wmf"/><Relationship Id="rId9" Type="http://schemas.openxmlformats.org/officeDocument/2006/relationships/image" Target="../media/image102.png"/><Relationship Id="rId10" Type="http://schemas.openxmlformats.org/officeDocument/2006/relationships/oleObject" Target="../embeddings/oleObject6.bin"/><Relationship Id="rId11" Type="http://schemas.openxmlformats.org/officeDocument/2006/relationships/image" Target="../media/image94.wmf"/><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1" Type="http://schemas.openxmlformats.org/officeDocument/2006/relationships/image" Target="../media/image110.png"/><Relationship Id="rId12" Type="http://schemas.openxmlformats.org/officeDocument/2006/relationships/image" Target="../media/image111.png"/><Relationship Id="rId13" Type="http://schemas.openxmlformats.org/officeDocument/2006/relationships/oleObject" Target="../embeddings/oleObject8.bin"/><Relationship Id="rId14" Type="http://schemas.openxmlformats.org/officeDocument/2006/relationships/image" Target="../media/image104.wmf"/><Relationship Id="rId1" Type="http://schemas.openxmlformats.org/officeDocument/2006/relationships/vmlDrawing" Target="../drawings/vmlDrawing4.vml"/><Relationship Id="rId2" Type="http://schemas.openxmlformats.org/officeDocument/2006/relationships/slideLayout" Target="../slideLayouts/slideLayout2.xml"/><Relationship Id="rId3" Type="http://schemas.openxmlformats.org/officeDocument/2006/relationships/notesSlide" Target="../notesSlides/notesSlide48.xml"/><Relationship Id="rId4" Type="http://schemas.openxmlformats.org/officeDocument/2006/relationships/image" Target="../media/image105.png"/><Relationship Id="rId5" Type="http://schemas.openxmlformats.org/officeDocument/2006/relationships/image" Target="../media/image106.png"/><Relationship Id="rId6" Type="http://schemas.openxmlformats.org/officeDocument/2006/relationships/oleObject" Target="../embeddings/oleObject7.bin"/><Relationship Id="rId7" Type="http://schemas.openxmlformats.org/officeDocument/2006/relationships/image" Target="../media/image103.wmf"/><Relationship Id="rId8" Type="http://schemas.openxmlformats.org/officeDocument/2006/relationships/image" Target="../media/image107.png"/><Relationship Id="rId9" Type="http://schemas.openxmlformats.org/officeDocument/2006/relationships/image" Target="../media/image108.png"/><Relationship Id="rId10" Type="http://schemas.openxmlformats.org/officeDocument/2006/relationships/image" Target="../media/image109.png"/></Relationships>
</file>

<file path=ppt/slides/_rels/slide50.xml.rels><?xml version="1.0" encoding="UTF-8" standalone="yes"?>
<Relationships xmlns="http://schemas.openxmlformats.org/package/2006/relationships"><Relationship Id="rId11" Type="http://schemas.openxmlformats.org/officeDocument/2006/relationships/image" Target="../media/image113.wmf"/><Relationship Id="rId12" Type="http://schemas.openxmlformats.org/officeDocument/2006/relationships/oleObject" Target="../embeddings/oleObject11.bin"/><Relationship Id="rId13" Type="http://schemas.openxmlformats.org/officeDocument/2006/relationships/image" Target="../media/image114.wmf"/><Relationship Id="rId14" Type="http://schemas.openxmlformats.org/officeDocument/2006/relationships/image" Target="../media/image118.png"/><Relationship Id="rId15" Type="http://schemas.openxmlformats.org/officeDocument/2006/relationships/oleObject" Target="../embeddings/oleObject12.bin"/><Relationship Id="rId16" Type="http://schemas.openxmlformats.org/officeDocument/2006/relationships/image" Target="../media/image115.wmf"/><Relationship Id="rId1" Type="http://schemas.openxmlformats.org/officeDocument/2006/relationships/vmlDrawing" Target="../drawings/vmlDrawing5.vml"/><Relationship Id="rId2" Type="http://schemas.openxmlformats.org/officeDocument/2006/relationships/slideLayout" Target="../slideLayouts/slideLayout2.xml"/><Relationship Id="rId3" Type="http://schemas.openxmlformats.org/officeDocument/2006/relationships/notesSlide" Target="../notesSlides/notesSlide49.xml"/><Relationship Id="rId4" Type="http://schemas.openxmlformats.org/officeDocument/2006/relationships/image" Target="../media/image96.png"/><Relationship Id="rId5" Type="http://schemas.openxmlformats.org/officeDocument/2006/relationships/image" Target="../media/image98.png"/><Relationship Id="rId6" Type="http://schemas.openxmlformats.org/officeDocument/2006/relationships/image" Target="../media/image116.png"/><Relationship Id="rId7" Type="http://schemas.openxmlformats.org/officeDocument/2006/relationships/image" Target="../media/image117.png"/><Relationship Id="rId8" Type="http://schemas.openxmlformats.org/officeDocument/2006/relationships/oleObject" Target="../embeddings/oleObject9.bin"/><Relationship Id="rId9" Type="http://schemas.openxmlformats.org/officeDocument/2006/relationships/image" Target="../media/image112.wmf"/><Relationship Id="rId10" Type="http://schemas.openxmlformats.org/officeDocument/2006/relationships/oleObject" Target="../embeddings/oleObject10.bin"/></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11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120.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122.png"/></Relationships>
</file>

<file path=ppt/slides/_rels/slide54.xml.rels><?xml version="1.0" encoding="UTF-8" standalone="yes"?>
<Relationships xmlns="http://schemas.openxmlformats.org/package/2006/relationships"><Relationship Id="rId3" Type="http://schemas.openxmlformats.org/officeDocument/2006/relationships/image" Target="../media/image123.png"/><Relationship Id="rId4" Type="http://schemas.openxmlformats.org/officeDocument/2006/relationships/image" Target="../media/image124.png"/><Relationship Id="rId5" Type="http://schemas.openxmlformats.org/officeDocument/2006/relationships/image" Target="../media/image125.png"/><Relationship Id="rId6" Type="http://schemas.openxmlformats.org/officeDocument/2006/relationships/image" Target="../media/image126.png"/><Relationship Id="rId7" Type="http://schemas.openxmlformats.org/officeDocument/2006/relationships/image" Target="../media/image127.png"/><Relationship Id="rId8" Type="http://schemas.openxmlformats.org/officeDocument/2006/relationships/image" Target="../media/image128.png"/><Relationship Id="rId9" Type="http://schemas.openxmlformats.org/officeDocument/2006/relationships/image" Target="../media/image129.png"/><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5.xml.rels><?xml version="1.0" encoding="UTF-8" standalone="yes"?>
<Relationships xmlns="http://schemas.openxmlformats.org/package/2006/relationships"><Relationship Id="rId3" Type="http://schemas.openxmlformats.org/officeDocument/2006/relationships/image" Target="../media/image130.png"/><Relationship Id="rId4" Type="http://schemas.openxmlformats.org/officeDocument/2006/relationships/image" Target="../media/image131.png"/><Relationship Id="rId5" Type="http://schemas.openxmlformats.org/officeDocument/2006/relationships/image" Target="../media/image124.png"/><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6.xml.rels><?xml version="1.0" encoding="UTF-8" standalone="yes"?>
<Relationships xmlns="http://schemas.openxmlformats.org/package/2006/relationships"><Relationship Id="rId3" Type="http://schemas.openxmlformats.org/officeDocument/2006/relationships/image" Target="../media/image132.png"/><Relationship Id="rId4" Type="http://schemas.openxmlformats.org/officeDocument/2006/relationships/image" Target="../media/image133.png"/><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 Id="rId3" Type="http://schemas.openxmlformats.org/officeDocument/2006/relationships/image" Target="../media/image134.png"/></Relationships>
</file>

<file path=ppt/slides/_rels/slide58.xml.rels><?xml version="1.0" encoding="UTF-8" standalone="yes"?>
<Relationships xmlns="http://schemas.openxmlformats.org/package/2006/relationships"><Relationship Id="rId11" Type="http://schemas.openxmlformats.org/officeDocument/2006/relationships/image" Target="../media/image136.emf"/><Relationship Id="rId12" Type="http://schemas.openxmlformats.org/officeDocument/2006/relationships/image" Target="../media/image140.png"/><Relationship Id="rId13" Type="http://schemas.openxmlformats.org/officeDocument/2006/relationships/image" Target="../media/image141.png"/><Relationship Id="rId1" Type="http://schemas.openxmlformats.org/officeDocument/2006/relationships/vmlDrawing" Target="../drawings/vmlDrawing6.vml"/><Relationship Id="rId2" Type="http://schemas.openxmlformats.org/officeDocument/2006/relationships/slideLayout" Target="../slideLayouts/slideLayout2.xml"/><Relationship Id="rId3" Type="http://schemas.openxmlformats.org/officeDocument/2006/relationships/notesSlide" Target="../notesSlides/notesSlide57.xml"/><Relationship Id="rId4" Type="http://schemas.openxmlformats.org/officeDocument/2006/relationships/image" Target="../media/image134.png"/><Relationship Id="rId5" Type="http://schemas.openxmlformats.org/officeDocument/2006/relationships/oleObject" Target="../embeddings/oleObject13.bin"/><Relationship Id="rId6" Type="http://schemas.openxmlformats.org/officeDocument/2006/relationships/image" Target="../media/image135.wmf"/><Relationship Id="rId7" Type="http://schemas.openxmlformats.org/officeDocument/2006/relationships/image" Target="../media/image137.png"/><Relationship Id="rId8" Type="http://schemas.openxmlformats.org/officeDocument/2006/relationships/image" Target="../media/image138.png"/><Relationship Id="rId9" Type="http://schemas.openxmlformats.org/officeDocument/2006/relationships/image" Target="../media/image139.png"/><Relationship Id="rId10" Type="http://schemas.openxmlformats.org/officeDocument/2006/relationships/oleObject" Target="../embeddings/oleObject14.bin"/></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8.xml"/><Relationship Id="rId4" Type="http://schemas.openxmlformats.org/officeDocument/2006/relationships/oleObject" Target="../embeddings/oleObject15.bin"/><Relationship Id="rId5" Type="http://schemas.openxmlformats.org/officeDocument/2006/relationships/image" Target="../media/image142.wmf"/><Relationship Id="rId6" Type="http://schemas.openxmlformats.org/officeDocument/2006/relationships/image" Target="../media/image143.png"/><Relationship Id="rId7" Type="http://schemas.openxmlformats.org/officeDocument/2006/relationships/image" Target="../media/image144.png"/><Relationship Id="rId8" Type="http://schemas.openxmlformats.org/officeDocument/2006/relationships/image" Target="../media/image145.png"/><Relationship Id="rId1" Type="http://schemas.openxmlformats.org/officeDocument/2006/relationships/vmlDrawing" Target="../drawings/vmlDrawing7.vml"/><Relationship Id="rId2"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9.xml"/><Relationship Id="rId3" Type="http://schemas.openxmlformats.org/officeDocument/2006/relationships/image" Target="../media/image146.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0.xml"/><Relationship Id="rId3" Type="http://schemas.openxmlformats.org/officeDocument/2006/relationships/image" Target="../media/image147.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1.xml"/><Relationship Id="rId3" Type="http://schemas.openxmlformats.org/officeDocument/2006/relationships/image" Target="../media/image148.pn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2.xml"/><Relationship Id="rId4" Type="http://schemas.openxmlformats.org/officeDocument/2006/relationships/oleObject" Target="../embeddings/oleObject16.bin"/><Relationship Id="rId5" Type="http://schemas.openxmlformats.org/officeDocument/2006/relationships/image" Target="../media/image149.wmf"/><Relationship Id="rId6" Type="http://schemas.openxmlformats.org/officeDocument/2006/relationships/image" Target="../media/image150.png"/><Relationship Id="rId7" Type="http://schemas.openxmlformats.org/officeDocument/2006/relationships/image" Target="../media/image151.png"/><Relationship Id="rId1" Type="http://schemas.openxmlformats.org/officeDocument/2006/relationships/vmlDrawing" Target="../drawings/vmlDrawing8.vml"/><Relationship Id="rId2"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3.xml"/><Relationship Id="rId3" Type="http://schemas.openxmlformats.org/officeDocument/2006/relationships/image" Target="../media/image152.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4.xml"/><Relationship Id="rId3" Type="http://schemas.openxmlformats.org/officeDocument/2006/relationships/image" Target="../media/image153.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5.xml"/><Relationship Id="rId3" Type="http://schemas.openxmlformats.org/officeDocument/2006/relationships/image" Target="../media/image154.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7.xml"/><Relationship Id="rId3" Type="http://schemas.openxmlformats.org/officeDocument/2006/relationships/image" Target="../media/image155.png"/></Relationships>
</file>

<file path=ppt/slides/_rels/slide69.xml.rels><?xml version="1.0" encoding="UTF-8" standalone="yes"?>
<Relationships xmlns="http://schemas.openxmlformats.org/package/2006/relationships"><Relationship Id="rId3" Type="http://schemas.openxmlformats.org/officeDocument/2006/relationships/image" Target="../media/image157.png"/><Relationship Id="rId4" Type="http://schemas.openxmlformats.org/officeDocument/2006/relationships/image" Target="../media/image158.png"/><Relationship Id="rId5" Type="http://schemas.openxmlformats.org/officeDocument/2006/relationships/image" Target="../media/image159.png"/><Relationship Id="rId1" Type="http://schemas.openxmlformats.org/officeDocument/2006/relationships/slideLayout" Target="../slideLayouts/slideLayout2.xml"/><Relationship Id="rId2" Type="http://schemas.openxmlformats.org/officeDocument/2006/relationships/image" Target="../media/image156.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0.png"/><Relationship Id="rId3" Type="http://schemas.openxmlformats.org/officeDocument/2006/relationships/image" Target="../media/image161.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2.png"/><Relationship Id="rId3" Type="http://schemas.openxmlformats.org/officeDocument/2006/relationships/image" Target="../media/image163.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9.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79760" y="3573016"/>
            <a:ext cx="8457505" cy="863600"/>
          </a:xfrm>
        </p:spPr>
        <p:txBody>
          <a:bodyPr/>
          <a:lstStyle/>
          <a:p>
            <a:pPr algn="ctr" eaLnBrk="1" hangingPunct="1"/>
            <a:r>
              <a:rPr lang="zh-CN" altLang="en-US" sz="3200" b="1" dirty="0">
                <a:solidFill>
                  <a:srgbClr val="0080FF"/>
                </a:solidFill>
                <a:latin typeface="微软雅黑" panose="020B0503020204020204" pitchFamily="34" charset="-122"/>
                <a:ea typeface="微软雅黑" panose="020B0503020204020204" pitchFamily="34" charset="-122"/>
              </a:rPr>
              <a:t>视觉大数据系统紧凑性初探</a:t>
            </a:r>
            <a:r>
              <a:rPr lang="en-US" altLang="zh-CN" sz="3200" b="1" dirty="0">
                <a:solidFill>
                  <a:srgbClr val="0080FF"/>
                </a:solidFill>
                <a:latin typeface="微软雅黑" panose="020B0503020204020204" pitchFamily="34" charset="-122"/>
                <a:ea typeface="微软雅黑" panose="020B0503020204020204" pitchFamily="34" charset="-122"/>
              </a:rPr>
              <a:t/>
            </a:r>
            <a:br>
              <a:rPr lang="en-US" altLang="zh-CN" sz="3200" b="1" dirty="0">
                <a:solidFill>
                  <a:srgbClr val="0080FF"/>
                </a:solidFill>
                <a:latin typeface="微软雅黑" panose="020B0503020204020204" pitchFamily="34" charset="-122"/>
                <a:ea typeface="微软雅黑" panose="020B0503020204020204" pitchFamily="34" charset="-122"/>
              </a:rPr>
            </a:br>
            <a:r>
              <a:rPr lang="en-US" altLang="zh-CN" sz="3200" b="1" dirty="0">
                <a:solidFill>
                  <a:srgbClr val="0080FF"/>
                </a:solidFill>
                <a:latin typeface="微软雅黑" panose="020B0503020204020204" pitchFamily="34" charset="-122"/>
                <a:ea typeface="微软雅黑" panose="020B0503020204020204" pitchFamily="34" charset="-122"/>
              </a:rPr>
              <a:t>--</a:t>
            </a:r>
            <a:r>
              <a:rPr lang="zh-CN" altLang="en-US" sz="3200" b="1" dirty="0">
                <a:solidFill>
                  <a:srgbClr val="0080FF"/>
                </a:solidFill>
                <a:latin typeface="微软雅黑" panose="020B0503020204020204" pitchFamily="34" charset="-122"/>
                <a:ea typeface="微软雅黑" panose="020B0503020204020204" pitchFamily="34" charset="-122"/>
              </a:rPr>
              <a:t>视觉特征紧凑表示与深度网络压缩</a:t>
            </a:r>
            <a:endParaRPr lang="en-US" altLang="zh-CN" sz="3200" b="1" dirty="0">
              <a:solidFill>
                <a:srgbClr val="0080FF"/>
              </a:solidFill>
              <a:latin typeface="微软雅黑" panose="020B0503020204020204" pitchFamily="34" charset="-122"/>
              <a:ea typeface="微软雅黑" panose="020B0503020204020204" pitchFamily="34" charset="-122"/>
            </a:endParaRPr>
          </a:p>
        </p:txBody>
      </p:sp>
      <p:sp>
        <p:nvSpPr>
          <p:cNvPr id="3075" name="Rectangle 3"/>
          <p:cNvSpPr>
            <a:spLocks noGrp="1" noChangeArrowheads="1"/>
          </p:cNvSpPr>
          <p:nvPr>
            <p:ph type="subTitle" idx="1"/>
          </p:nvPr>
        </p:nvSpPr>
        <p:spPr>
          <a:xfrm>
            <a:off x="2699792" y="4797152"/>
            <a:ext cx="3888432" cy="1728192"/>
          </a:xfrm>
          <a:solidFill>
            <a:schemeClr val="accent6">
              <a:lumMod val="20000"/>
              <a:lumOff val="80000"/>
            </a:schemeClr>
          </a:solidFill>
          <a:effectLst>
            <a:outerShdw blurRad="50800" dist="38100" dir="2700000" algn="tl" rotWithShape="0">
              <a:prstClr val="black">
                <a:alpha val="40000"/>
              </a:prstClr>
            </a:outerShdw>
          </a:effectLst>
        </p:spPr>
        <p:txBody>
          <a:bodyPr/>
          <a:lstStyle/>
          <a:p>
            <a:pPr algn="ctr" eaLnBrk="1" hangingPunct="1">
              <a:buFont typeface="Wingdings" panose="05000000000000000000" pitchFamily="2" charset="2"/>
              <a:buNone/>
            </a:pPr>
            <a:r>
              <a:rPr lang="zh-CN" altLang="en-US" sz="2400" dirty="0">
                <a:latin typeface="微软雅黑" panose="020B0503020204020204" pitchFamily="34" charset="-122"/>
                <a:ea typeface="微软雅黑" panose="020B0503020204020204" pitchFamily="34" charset="-122"/>
              </a:rPr>
              <a:t>纪荣嵘（厦门大学）</a:t>
            </a:r>
            <a:endParaRPr lang="en-US" altLang="zh-CN" sz="2400" dirty="0">
              <a:latin typeface="微软雅黑" panose="020B0503020204020204" pitchFamily="34" charset="-122"/>
              <a:ea typeface="微软雅黑" panose="020B0503020204020204" pitchFamily="34" charset="-122"/>
            </a:endParaRPr>
          </a:p>
          <a:p>
            <a:pPr algn="ctr" eaLnBrk="1" hangingPunct="1"/>
            <a:r>
              <a:rPr lang="zh-CN" altLang="en-US" sz="2400" dirty="0">
                <a:latin typeface="微软雅黑" panose="020B0503020204020204" pitchFamily="34" charset="-122"/>
                <a:ea typeface="微软雅黑" panose="020B0503020204020204" pitchFamily="34" charset="-122"/>
              </a:rPr>
              <a:t>媒体分析与计算实验室</a:t>
            </a:r>
            <a:endParaRPr lang="en-US" altLang="zh-CN" sz="2400" dirty="0">
              <a:latin typeface="微软雅黑" panose="020B0503020204020204" pitchFamily="34" charset="-122"/>
              <a:ea typeface="微软雅黑" panose="020B0503020204020204" pitchFamily="34" charset="-122"/>
              <a:hlinkClick r:id="rId3" action="ppaction://hlinkfile"/>
            </a:endParaRPr>
          </a:p>
          <a:p>
            <a:pPr algn="ctr" eaLnBrk="1" hangingPunct="1"/>
            <a:r>
              <a:rPr lang="en-US" altLang="zh-CN" sz="2400" u="sng" dirty="0">
                <a:solidFill>
                  <a:srgbClr val="0080FF"/>
                </a:solidFill>
                <a:latin typeface="微软雅黑" panose="020B0503020204020204" pitchFamily="34" charset="-122"/>
                <a:ea typeface="微软雅黑" panose="020B0503020204020204" pitchFamily="34" charset="-122"/>
              </a:rPr>
              <a:t>mac.xmu.edu.cn</a:t>
            </a:r>
            <a:endParaRPr lang="zh-CN" altLang="en-US" sz="2400" u="sng" dirty="0">
              <a:solidFill>
                <a:srgbClr val="0080FF"/>
              </a:solidFill>
              <a:latin typeface="微软雅黑" panose="020B0503020204020204" pitchFamily="34" charset="-122"/>
              <a:ea typeface="微软雅黑" panose="020B0503020204020204" pitchFamily="34" charset="-122"/>
            </a:endParaRPr>
          </a:p>
          <a:p>
            <a:pPr algn="ctr" eaLnBrk="1" hangingPunct="1">
              <a:buFont typeface="Wingdings" panose="05000000000000000000" pitchFamily="2" charset="2"/>
              <a:buNone/>
            </a:pPr>
            <a:r>
              <a:rPr lang="en-US" altLang="zh-CN" sz="2400" dirty="0" smtClean="0">
                <a:latin typeface="微软雅黑" panose="020B0503020204020204" pitchFamily="34" charset="-122"/>
                <a:ea typeface="微软雅黑" panose="020B0503020204020204" pitchFamily="34" charset="-122"/>
              </a:rPr>
              <a:t>2017</a:t>
            </a:r>
            <a:r>
              <a:rPr lang="zh-CN" altLang="en-US" sz="2400" dirty="0" smtClean="0">
                <a:latin typeface="微软雅黑" panose="020B0503020204020204" pitchFamily="34" charset="-122"/>
                <a:ea typeface="微软雅黑" panose="020B0503020204020204" pitchFamily="34" charset="-122"/>
              </a:rPr>
              <a:t>年</a:t>
            </a:r>
            <a:r>
              <a:rPr lang="en-US" altLang="zh-CN" sz="2400" dirty="0" smtClean="0">
                <a:latin typeface="微软雅黑" panose="020B0503020204020204" pitchFamily="34" charset="-122"/>
                <a:ea typeface="微软雅黑" panose="020B0503020204020204" pitchFamily="34" charset="-122"/>
              </a:rPr>
              <a:t>09</a:t>
            </a:r>
            <a:r>
              <a:rPr lang="zh-CN" altLang="en-US" sz="2400" dirty="0" smtClean="0">
                <a:latin typeface="微软雅黑" panose="020B0503020204020204" pitchFamily="34" charset="-122"/>
                <a:ea typeface="微软雅黑" panose="020B0503020204020204" pitchFamily="34" charset="-122"/>
              </a:rPr>
              <a:t>月</a:t>
            </a:r>
            <a:r>
              <a:rPr lang="en-US" altLang="zh-CN" sz="2400" dirty="0" smtClean="0">
                <a:latin typeface="微软雅黑" panose="020B0503020204020204" pitchFamily="34" charset="-122"/>
                <a:ea typeface="微软雅黑" panose="020B0503020204020204" pitchFamily="34" charset="-122"/>
              </a:rPr>
              <a:t>24</a:t>
            </a:r>
            <a:r>
              <a:rPr lang="zh-CN" altLang="en-US" sz="2400" smtClean="0">
                <a:latin typeface="微软雅黑" panose="020B0503020204020204" pitchFamily="34" charset="-122"/>
                <a:ea typeface="微软雅黑" panose="020B0503020204020204" pitchFamily="34" charset="-122"/>
              </a:rPr>
              <a:t>日于</a:t>
            </a:r>
            <a:r>
              <a:rPr lang="zh-CN" altLang="en-US" sz="2400" smtClean="0">
                <a:latin typeface="微软雅黑" panose="020B0503020204020204" pitchFamily="34" charset="-122"/>
                <a:ea typeface="微软雅黑" panose="020B0503020204020204" pitchFamily="34" charset="-122"/>
              </a:rPr>
              <a:t>南昌</a:t>
            </a:r>
            <a:endParaRPr lang="en-US" altLang="zh-CN" sz="2400" dirty="0">
              <a:latin typeface="微软雅黑" panose="020B0503020204020204" pitchFamily="34" charset="-122"/>
              <a:ea typeface="微软雅黑" panose="020B0503020204020204" pitchFamily="34" charset="-122"/>
            </a:endParaRPr>
          </a:p>
        </p:txBody>
      </p:sp>
      <p:pic>
        <p:nvPicPr>
          <p:cNvPr id="3076" name="图片 6" descr="shangxianchang.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330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8" name="Rectangle 3"/>
          <p:cNvSpPr>
            <a:spLocks noGrp="1" noChangeArrowheads="1"/>
          </p:cNvSpPr>
          <p:nvPr>
            <p:ph type="title"/>
          </p:nvPr>
        </p:nvSpPr>
        <p:spPr/>
        <p:txBody>
          <a:bodyPr/>
          <a:lstStyle/>
          <a:p>
            <a:pPr eaLnBrk="1" hangingPunct="1"/>
            <a:r>
              <a:rPr lang="zh-CN" altLang="en-US" sz="4000" b="1" dirty="0">
                <a:solidFill>
                  <a:srgbClr val="0080FF"/>
                </a:solidFill>
                <a:latin typeface="黑体" panose="02010609060101010101" pitchFamily="49" charset="-122"/>
                <a:ea typeface="黑体" panose="02010609060101010101" pitchFamily="49" charset="-122"/>
              </a:rPr>
              <a:t>纪荣嵘 厦门大学</a:t>
            </a:r>
          </a:p>
        </p:txBody>
      </p:sp>
      <p:sp>
        <p:nvSpPr>
          <p:cNvPr id="14" name="圆角矩形 13"/>
          <p:cNvSpPr/>
          <p:nvPr/>
        </p:nvSpPr>
        <p:spPr>
          <a:xfrm>
            <a:off x="469900" y="1955103"/>
            <a:ext cx="3733800" cy="762201"/>
          </a:xfrm>
          <a:prstGeom prst="roundRect">
            <a:avLst>
              <a:gd name="adj" fmla="val 9996"/>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3"/>
          </a:fillRef>
          <a:effectRef idx="1">
            <a:schemeClr val="accent3"/>
          </a:effectRef>
          <a:fontRef idx="minor">
            <a:schemeClr val="lt1"/>
          </a:fontRef>
        </p:style>
        <p:txBody>
          <a:bodyPr rtlCol="0" anchor="ctr"/>
          <a:lstStyle/>
          <a:p>
            <a:r>
              <a:rPr lang="en-US" altLang="zh-CN" sz="1600" b="1" dirty="0">
                <a:solidFill>
                  <a:srgbClr val="C00000"/>
                </a:solidFill>
                <a:latin typeface="黑体" pitchFamily="49" charset="-122"/>
                <a:ea typeface="黑体" pitchFamily="49" charset="-122"/>
                <a:cs typeface="Times New Roman" pitchFamily="18" charset="0"/>
              </a:rPr>
              <a:t>2005-2011</a:t>
            </a:r>
            <a:r>
              <a:rPr lang="zh-CN" altLang="en-US" sz="1600" b="1" dirty="0">
                <a:solidFill>
                  <a:srgbClr val="C00000"/>
                </a:solidFill>
                <a:latin typeface="黑体" pitchFamily="49" charset="-122"/>
                <a:ea typeface="黑体" pitchFamily="49" charset="-122"/>
                <a:cs typeface="Times New Roman" pitchFamily="18" charset="0"/>
              </a:rPr>
              <a:t>：哈尔滨工业大学，计算机科学与技术专业，硕博连读</a:t>
            </a:r>
            <a:endParaRPr lang="en-US" altLang="zh-CN" sz="1600" b="1" dirty="0">
              <a:solidFill>
                <a:srgbClr val="C00000"/>
              </a:solidFill>
              <a:latin typeface="黑体" pitchFamily="49" charset="-122"/>
              <a:ea typeface="黑体" pitchFamily="49" charset="-122"/>
              <a:cs typeface="Times New Roman" pitchFamily="18" charset="0"/>
            </a:endParaRPr>
          </a:p>
        </p:txBody>
      </p:sp>
      <p:sp>
        <p:nvSpPr>
          <p:cNvPr id="15" name="矩形 14"/>
          <p:cNvSpPr/>
          <p:nvPr/>
        </p:nvSpPr>
        <p:spPr>
          <a:xfrm>
            <a:off x="543250" y="1124744"/>
            <a:ext cx="1345240" cy="369332"/>
          </a:xfrm>
          <a:prstGeom prst="rect">
            <a:avLst/>
          </a:prstGeom>
        </p:spPr>
        <p:txBody>
          <a:bodyPr wrap="none">
            <a:spAutoFit/>
          </a:bodyPr>
          <a:lstStyle/>
          <a:p>
            <a:pPr marL="228600" indent="-228600">
              <a:spcBef>
                <a:spcPct val="20000"/>
              </a:spcBef>
              <a:buClr>
                <a:schemeClr val="accent2"/>
              </a:buClr>
              <a:buFont typeface="Wingdings" pitchFamily="2" charset="2"/>
              <a:buChar char="o"/>
              <a:tabLst>
                <a:tab pos="228600" algn="l"/>
              </a:tabLst>
              <a:defRPr/>
            </a:pPr>
            <a:r>
              <a:rPr lang="zh-CN" altLang="en-US" b="1" dirty="0">
                <a:solidFill>
                  <a:srgbClr val="0080FF"/>
                </a:solidFill>
                <a:latin typeface="黑体" pitchFamily="49" charset="-122"/>
                <a:ea typeface="黑体" pitchFamily="49" charset="-122"/>
                <a:cs typeface="Times New Roman" pitchFamily="18" charset="0"/>
              </a:rPr>
              <a:t>教育背景</a:t>
            </a:r>
            <a:endParaRPr lang="en-US" altLang="zh-CN" sz="1800" b="1" dirty="0">
              <a:solidFill>
                <a:srgbClr val="0080FF"/>
              </a:solidFill>
              <a:latin typeface="黑体" pitchFamily="49" charset="-122"/>
              <a:ea typeface="黑体" pitchFamily="49" charset="-122"/>
              <a:cs typeface="Times New Roman" pitchFamily="18" charset="0"/>
            </a:endParaRPr>
          </a:p>
        </p:txBody>
      </p:sp>
      <p:sp>
        <p:nvSpPr>
          <p:cNvPr id="16" name="矩形 15"/>
          <p:cNvSpPr/>
          <p:nvPr/>
        </p:nvSpPr>
        <p:spPr>
          <a:xfrm>
            <a:off x="631370" y="3205708"/>
            <a:ext cx="2273300" cy="152400"/>
          </a:xfrm>
          <a:prstGeom prst="rect">
            <a:avLst/>
          </a:prstGeom>
          <a:solidFill>
            <a:srgbClr val="C0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rgbClr val="C00000"/>
              </a:solidFill>
              <a:latin typeface="黑体" panose="02010609060101010101" pitchFamily="49" charset="-122"/>
              <a:ea typeface="黑体" panose="02010609060101010101" pitchFamily="49" charset="-122"/>
            </a:endParaRPr>
          </a:p>
        </p:txBody>
      </p:sp>
      <p:sp>
        <p:nvSpPr>
          <p:cNvPr id="17" name="圆角矩形 16"/>
          <p:cNvSpPr/>
          <p:nvPr/>
        </p:nvSpPr>
        <p:spPr>
          <a:xfrm>
            <a:off x="466270" y="3445090"/>
            <a:ext cx="3733800" cy="801777"/>
          </a:xfrm>
          <a:prstGeom prst="roundRect">
            <a:avLst>
              <a:gd name="adj" fmla="val 9996"/>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3"/>
          </a:fillRef>
          <a:effectRef idx="1">
            <a:schemeClr val="accent3"/>
          </a:effectRef>
          <a:fontRef idx="minor">
            <a:schemeClr val="lt1"/>
          </a:fontRef>
        </p:style>
        <p:txBody>
          <a:bodyPr rtlCol="0" anchor="ctr"/>
          <a:lstStyle/>
          <a:p>
            <a:r>
              <a:rPr lang="en-US" altLang="zh-CN" sz="1600" b="1" dirty="0">
                <a:solidFill>
                  <a:srgbClr val="C00000"/>
                </a:solidFill>
                <a:latin typeface="黑体" pitchFamily="49" charset="-122"/>
                <a:ea typeface="黑体" pitchFamily="49" charset="-122"/>
                <a:cs typeface="Times New Roman" pitchFamily="18" charset="0"/>
              </a:rPr>
              <a:t>2010-2013</a:t>
            </a:r>
            <a:r>
              <a:rPr lang="zh-CN" altLang="en-US" sz="1600" b="1" dirty="0">
                <a:solidFill>
                  <a:srgbClr val="C00000"/>
                </a:solidFill>
                <a:latin typeface="黑体" pitchFamily="49" charset="-122"/>
                <a:ea typeface="黑体" pitchFamily="49" charset="-122"/>
                <a:cs typeface="Times New Roman" pitchFamily="18" charset="0"/>
              </a:rPr>
              <a:t>：美国哥伦比亚大学，数字视频与多媒体实验室，博士后研究员</a:t>
            </a:r>
            <a:endParaRPr lang="en-US" altLang="zh-CN" sz="1600" b="1" dirty="0">
              <a:solidFill>
                <a:srgbClr val="C00000"/>
              </a:solidFill>
              <a:latin typeface="黑体" pitchFamily="49" charset="-122"/>
              <a:ea typeface="黑体" pitchFamily="49" charset="-122"/>
              <a:cs typeface="Times New Roman" pitchFamily="18" charset="0"/>
            </a:endParaRPr>
          </a:p>
        </p:txBody>
      </p:sp>
      <p:sp>
        <p:nvSpPr>
          <p:cNvPr id="18" name="矩形 17"/>
          <p:cNvSpPr/>
          <p:nvPr/>
        </p:nvSpPr>
        <p:spPr>
          <a:xfrm>
            <a:off x="525106" y="2861320"/>
            <a:ext cx="1345240" cy="369332"/>
          </a:xfrm>
          <a:prstGeom prst="rect">
            <a:avLst/>
          </a:prstGeom>
        </p:spPr>
        <p:txBody>
          <a:bodyPr wrap="none">
            <a:spAutoFit/>
          </a:bodyPr>
          <a:lstStyle/>
          <a:p>
            <a:pPr marL="228600" lvl="0" indent="-228600">
              <a:spcBef>
                <a:spcPct val="20000"/>
              </a:spcBef>
              <a:buClr>
                <a:schemeClr val="accent2"/>
              </a:buClr>
              <a:buFont typeface="Wingdings" pitchFamily="2" charset="2"/>
              <a:buChar char="o"/>
              <a:tabLst>
                <a:tab pos="228600" algn="l"/>
              </a:tabLst>
              <a:defRPr/>
            </a:pPr>
            <a:r>
              <a:rPr lang="zh-CN" altLang="en-US" b="1" dirty="0">
                <a:solidFill>
                  <a:srgbClr val="0080FF"/>
                </a:solidFill>
                <a:latin typeface="黑体" pitchFamily="49" charset="-122"/>
                <a:ea typeface="黑体" pitchFamily="49" charset="-122"/>
                <a:cs typeface="Times New Roman" pitchFamily="18" charset="0"/>
              </a:rPr>
              <a:t>工作经历</a:t>
            </a:r>
            <a:endParaRPr lang="en-US" altLang="zh-CN" sz="1800" b="1" dirty="0">
              <a:solidFill>
                <a:srgbClr val="0080FF"/>
              </a:solidFill>
              <a:latin typeface="黑体" pitchFamily="49" charset="-122"/>
              <a:ea typeface="黑体" pitchFamily="49" charset="-122"/>
              <a:cs typeface="Times New Roman" pitchFamily="18" charset="0"/>
            </a:endParaRPr>
          </a:p>
        </p:txBody>
      </p:sp>
      <p:sp>
        <p:nvSpPr>
          <p:cNvPr id="11" name="矩形 10"/>
          <p:cNvSpPr/>
          <p:nvPr/>
        </p:nvSpPr>
        <p:spPr>
          <a:xfrm>
            <a:off x="635000" y="1772816"/>
            <a:ext cx="2273300" cy="152400"/>
          </a:xfrm>
          <a:prstGeom prst="rect">
            <a:avLst/>
          </a:prstGeom>
          <a:solidFill>
            <a:srgbClr val="C0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rgbClr val="C00000"/>
              </a:solidFill>
              <a:latin typeface="黑体" panose="02010609060101010101" pitchFamily="49" charset="-122"/>
              <a:ea typeface="黑体" panose="02010609060101010101" pitchFamily="49" charset="-122"/>
            </a:endParaRPr>
          </a:p>
        </p:txBody>
      </p:sp>
      <p:sp>
        <p:nvSpPr>
          <p:cNvPr id="19" name="矩形 18"/>
          <p:cNvSpPr/>
          <p:nvPr/>
        </p:nvSpPr>
        <p:spPr>
          <a:xfrm>
            <a:off x="596904" y="4707507"/>
            <a:ext cx="2273300" cy="152400"/>
          </a:xfrm>
          <a:prstGeom prst="rect">
            <a:avLst/>
          </a:prstGeom>
          <a:solidFill>
            <a:srgbClr val="C00000"/>
          </a:solidFill>
          <a:ln>
            <a:noFill/>
          </a:ln>
          <a:effectLst>
            <a:outerShdw blurRad="44450" dist="27940" dir="5400000" algn="ctr">
              <a:srgbClr val="000000">
                <a:alpha val="32000"/>
              </a:srgbClr>
            </a:outerShdw>
          </a:effectLst>
        </p:spPr>
        <p:style>
          <a:lnRef idx="1">
            <a:schemeClr val="accent1"/>
          </a:lnRef>
          <a:fillRef idx="2">
            <a:schemeClr val="accent1"/>
          </a:fillRef>
          <a:effectRef idx="1">
            <a:schemeClr val="accent1"/>
          </a:effectRef>
          <a:fontRef idx="minor">
            <a:schemeClr val="dk1"/>
          </a:fontRef>
        </p:style>
        <p:txBody>
          <a:bodyPr vert="horz" rtlCol="0" anchor="ctr"/>
          <a:lstStyle/>
          <a:p>
            <a:pPr algn="ctr"/>
            <a:endParaRPr lang="zh-CN" altLang="en-US" sz="2400" b="1" dirty="0">
              <a:solidFill>
                <a:srgbClr val="C00000"/>
              </a:solidFill>
              <a:latin typeface="黑体" panose="02010609060101010101" pitchFamily="49" charset="-122"/>
              <a:ea typeface="黑体" panose="02010609060101010101" pitchFamily="49" charset="-122"/>
            </a:endParaRPr>
          </a:p>
        </p:txBody>
      </p:sp>
      <p:sp>
        <p:nvSpPr>
          <p:cNvPr id="20" name="圆角矩形 19"/>
          <p:cNvSpPr/>
          <p:nvPr/>
        </p:nvSpPr>
        <p:spPr>
          <a:xfrm>
            <a:off x="431804" y="4901751"/>
            <a:ext cx="3733800" cy="767881"/>
          </a:xfrm>
          <a:prstGeom prst="roundRect">
            <a:avLst>
              <a:gd name="adj" fmla="val 9996"/>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3"/>
          </a:fillRef>
          <a:effectRef idx="1">
            <a:schemeClr val="accent3"/>
          </a:effectRef>
          <a:fontRef idx="minor">
            <a:schemeClr val="lt1"/>
          </a:fontRef>
        </p:style>
        <p:txBody>
          <a:bodyPr rtlCol="0" anchor="ctr"/>
          <a:lstStyle/>
          <a:p>
            <a:r>
              <a:rPr lang="zh-CN" altLang="en-US" sz="1600" b="1" dirty="0">
                <a:solidFill>
                  <a:srgbClr val="C00000"/>
                </a:solidFill>
                <a:latin typeface="黑体" pitchFamily="49" charset="-122"/>
                <a:ea typeface="黑体" pitchFamily="49" charset="-122"/>
                <a:cs typeface="Times New Roman" pitchFamily="18" charset="0"/>
              </a:rPr>
              <a:t>目前：厦门大学，福建省“闽江学者”特聘教授，博士生导师，媒体分析与计算实验室负责人（</a:t>
            </a:r>
            <a:r>
              <a:rPr lang="en-US" altLang="zh-CN" sz="1600" b="1" dirty="0">
                <a:solidFill>
                  <a:srgbClr val="C00000"/>
                </a:solidFill>
                <a:latin typeface="黑体" pitchFamily="49" charset="-122"/>
                <a:ea typeface="黑体" pitchFamily="49" charset="-122"/>
                <a:cs typeface="Times New Roman" pitchFamily="18" charset="0"/>
              </a:rPr>
              <a:t>PI</a:t>
            </a:r>
            <a:r>
              <a:rPr lang="zh-CN" altLang="en-US" sz="1600" b="1" dirty="0">
                <a:solidFill>
                  <a:srgbClr val="C00000"/>
                </a:solidFill>
                <a:latin typeface="黑体" pitchFamily="49" charset="-122"/>
                <a:ea typeface="黑体" pitchFamily="49" charset="-122"/>
                <a:cs typeface="Times New Roman" pitchFamily="18" charset="0"/>
              </a:rPr>
              <a:t>）</a:t>
            </a:r>
            <a:endParaRPr lang="en-US" altLang="zh-CN" sz="1600" b="1" dirty="0">
              <a:solidFill>
                <a:srgbClr val="C00000"/>
              </a:solidFill>
              <a:latin typeface="黑体" pitchFamily="49" charset="-122"/>
              <a:ea typeface="黑体" pitchFamily="49" charset="-122"/>
              <a:cs typeface="Times New Roman" pitchFamily="18" charset="0"/>
            </a:endParaRPr>
          </a:p>
        </p:txBody>
      </p:sp>
      <p:sp>
        <p:nvSpPr>
          <p:cNvPr id="21" name="矩形 20"/>
          <p:cNvSpPr/>
          <p:nvPr/>
        </p:nvSpPr>
        <p:spPr>
          <a:xfrm>
            <a:off x="505154" y="4363119"/>
            <a:ext cx="1345240" cy="369332"/>
          </a:xfrm>
          <a:prstGeom prst="rect">
            <a:avLst/>
          </a:prstGeom>
        </p:spPr>
        <p:txBody>
          <a:bodyPr wrap="none">
            <a:spAutoFit/>
          </a:bodyPr>
          <a:lstStyle/>
          <a:p>
            <a:pPr marL="228600" lvl="0" indent="-228600">
              <a:spcBef>
                <a:spcPct val="20000"/>
              </a:spcBef>
              <a:buClr>
                <a:schemeClr val="accent2"/>
              </a:buClr>
              <a:buFont typeface="Wingdings" pitchFamily="2" charset="2"/>
              <a:buChar char="o"/>
              <a:tabLst>
                <a:tab pos="228600" algn="l"/>
              </a:tabLst>
              <a:defRPr/>
            </a:pPr>
            <a:r>
              <a:rPr lang="zh-CN" altLang="en-US" b="1" dirty="0">
                <a:solidFill>
                  <a:srgbClr val="0080FF"/>
                </a:solidFill>
                <a:latin typeface="黑体" pitchFamily="49" charset="-122"/>
                <a:ea typeface="黑体" pitchFamily="49" charset="-122"/>
                <a:cs typeface="Times New Roman" pitchFamily="18" charset="0"/>
              </a:rPr>
              <a:t>目前任职</a:t>
            </a:r>
            <a:endParaRPr lang="en-US" altLang="zh-CN" sz="1800" b="1" dirty="0">
              <a:solidFill>
                <a:srgbClr val="0080FF"/>
              </a:solidFill>
              <a:latin typeface="黑体" pitchFamily="49" charset="-122"/>
              <a:ea typeface="黑体" pitchFamily="49" charset="-122"/>
              <a:cs typeface="Times New Roman" pitchFamily="18" charset="0"/>
            </a:endParaRPr>
          </a:p>
        </p:txBody>
      </p:sp>
      <p:graphicFrame>
        <p:nvGraphicFramePr>
          <p:cNvPr id="22" name="表格 21"/>
          <p:cNvGraphicFramePr>
            <a:graphicFrameLocks noGrp="1"/>
          </p:cNvGraphicFramePr>
          <p:nvPr>
            <p:extLst/>
          </p:nvPr>
        </p:nvGraphicFramePr>
        <p:xfrm>
          <a:off x="4644008" y="1591080"/>
          <a:ext cx="3684815" cy="3998160"/>
        </p:xfrm>
        <a:graphic>
          <a:graphicData uri="http://schemas.openxmlformats.org/drawingml/2006/table">
            <a:tbl>
              <a:tblPr firstRow="1" lastCol="1" bandRow="1">
                <a:effectLst>
                  <a:outerShdw blurRad="50800" dist="38100" dir="2700000" algn="tl" rotWithShape="0">
                    <a:prstClr val="black">
                      <a:alpha val="40000"/>
                    </a:prstClr>
                  </a:outerShdw>
                </a:effectLst>
              </a:tblPr>
              <a:tblGrid>
                <a:gridCol w="3684815">
                  <a:extLst>
                    <a:ext uri="{9D8B030D-6E8A-4147-A177-3AD203B41FA5}">
                      <a16:colId xmlns="" xmlns:a16="http://schemas.microsoft.com/office/drawing/2014/main" val="20000"/>
                    </a:ext>
                  </a:extLst>
                </a:gridCol>
              </a:tblGrid>
              <a:tr h="432000">
                <a:tc>
                  <a:txBody>
                    <a:bodyPr/>
                    <a:lstStyle/>
                    <a:p>
                      <a:pPr marL="0" algn="just" defTabSz="914400" rtl="0" eaLnBrk="1" latinLnBrk="0" hangingPunct="1">
                        <a:lnSpc>
                          <a:spcPct val="100000"/>
                        </a:lnSpc>
                      </a:pPr>
                      <a:r>
                        <a:rPr lang="zh-CN" altLang="en-US" sz="1800" b="1" kern="1200" dirty="0">
                          <a:solidFill>
                            <a:schemeClr val="lt1"/>
                          </a:solidFill>
                          <a:latin typeface="黑体" panose="02010609060101010101" pitchFamily="49" charset="-122"/>
                          <a:ea typeface="黑体" panose="02010609060101010101" pitchFamily="49" charset="-122"/>
                          <a:cs typeface="+mn-cs"/>
                        </a:rPr>
                        <a:t>研究兴趣</a:t>
                      </a:r>
                    </a:p>
                  </a:txBody>
                  <a:tcPr anchor="ctr">
                    <a:solidFill>
                      <a:srgbClr val="0080FF"/>
                    </a:solidFill>
                  </a:tcPr>
                </a:tc>
                <a:extLst>
                  <a:ext uri="{0D108BD9-81ED-4DB2-BD59-A6C34878D82A}">
                    <a16:rowId xmlns="" xmlns:a16="http://schemas.microsoft.com/office/drawing/2014/main" val="10000"/>
                  </a:ext>
                </a:extLst>
              </a:tr>
              <a:tr h="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zh-CN" altLang="en-US" sz="1800" b="1" kern="0" dirty="0">
                          <a:solidFill>
                            <a:schemeClr val="tx1"/>
                          </a:solidFill>
                          <a:effectLst/>
                          <a:latin typeface="黑体" panose="02010609060101010101" pitchFamily="49" charset="-122"/>
                          <a:ea typeface="黑体" panose="02010609060101010101" pitchFamily="49" charset="-122"/>
                          <a:cs typeface="+mn-cs"/>
                        </a:rPr>
                        <a:t>视觉特征的紧凑性：</a:t>
                      </a:r>
                      <a:r>
                        <a:rPr lang="zh-CN" altLang="en-US" sz="1800" b="0" kern="0" dirty="0">
                          <a:solidFill>
                            <a:schemeClr val="tx1"/>
                          </a:solidFill>
                          <a:effectLst/>
                          <a:latin typeface="黑体" panose="02010609060101010101" pitchFamily="49" charset="-122"/>
                          <a:ea typeface="黑体" panose="02010609060101010101" pitchFamily="49" charset="-122"/>
                          <a:cs typeface="+mn-cs"/>
                        </a:rPr>
                        <a:t>紧凑视觉特征描述子及其相关</a:t>
                      </a:r>
                      <a:r>
                        <a:rPr lang="en-US" altLang="zh-CN" sz="1800" b="0" kern="0" dirty="0">
                          <a:solidFill>
                            <a:schemeClr val="tx1"/>
                          </a:solidFill>
                          <a:effectLst/>
                          <a:latin typeface="黑体" panose="02010609060101010101" pitchFamily="49" charset="-122"/>
                          <a:ea typeface="黑体" panose="02010609060101010101" pitchFamily="49" charset="-122"/>
                          <a:cs typeface="+mn-cs"/>
                        </a:rPr>
                        <a:t>MPEG</a:t>
                      </a:r>
                      <a:r>
                        <a:rPr lang="zh-CN" altLang="en-US" sz="1800" b="0" kern="0" dirty="0">
                          <a:solidFill>
                            <a:schemeClr val="tx1"/>
                          </a:solidFill>
                          <a:effectLst/>
                          <a:latin typeface="黑体" panose="02010609060101010101" pitchFamily="49" charset="-122"/>
                          <a:ea typeface="黑体" panose="02010609060101010101" pitchFamily="49" charset="-122"/>
                          <a:cs typeface="+mn-cs"/>
                        </a:rPr>
                        <a:t>国际标准、视觉词包向量压缩与量化优化、面向视觉搜索的大规模特征哈希</a:t>
                      </a:r>
                      <a:endParaRPr lang="zh-CN" altLang="zh-CN" sz="1800" b="0" kern="0" dirty="0">
                        <a:solidFill>
                          <a:srgbClr val="1717B7"/>
                        </a:solidFill>
                        <a:effectLst/>
                        <a:latin typeface="黑体" panose="02010609060101010101" pitchFamily="49" charset="-122"/>
                        <a:ea typeface="黑体" panose="02010609060101010101" pitchFamily="49" charset="-122"/>
                        <a:cs typeface="Times New Roman" pitchFamily="18" charset="0"/>
                      </a:endParaRPr>
                    </a:p>
                  </a:txBody>
                  <a:tcPr anchor="ctr"/>
                </a:tc>
                <a:extLst>
                  <a:ext uri="{0D108BD9-81ED-4DB2-BD59-A6C34878D82A}">
                    <a16:rowId xmlns="" xmlns:a16="http://schemas.microsoft.com/office/drawing/2014/main" val="10001"/>
                  </a:ext>
                </a:extLst>
              </a:tr>
              <a:tr h="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kern="0" dirty="0">
                          <a:solidFill>
                            <a:schemeClr val="tx1"/>
                          </a:solidFill>
                          <a:effectLst/>
                          <a:latin typeface="黑体" panose="02010609060101010101" pitchFamily="49" charset="-122"/>
                          <a:ea typeface="黑体" panose="02010609060101010101" pitchFamily="49" charset="-122"/>
                          <a:cs typeface="+mn-cs"/>
                        </a:rPr>
                        <a:t>机器学习模型优化：</a:t>
                      </a:r>
                      <a:r>
                        <a:rPr kumimoji="0" lang="zh-CN" altLang="en-US" sz="1800" b="0" kern="0" dirty="0">
                          <a:solidFill>
                            <a:schemeClr val="tx1"/>
                          </a:solidFill>
                          <a:effectLst/>
                          <a:latin typeface="黑体" panose="02010609060101010101" pitchFamily="49" charset="-122"/>
                          <a:ea typeface="黑体" panose="02010609060101010101" pitchFamily="49" charset="-122"/>
                          <a:cs typeface="+mn-cs"/>
                        </a:rPr>
                        <a:t>大规模并行化测度学习、深度神经网络模型压缩、大规模跨模态分类模型、大规模弱监督学习模型</a:t>
                      </a:r>
                      <a:endParaRPr lang="zh-CN" altLang="en-US" sz="1800" b="1" dirty="0">
                        <a:solidFill>
                          <a:srgbClr val="1717B7"/>
                        </a:solidFill>
                        <a:latin typeface="黑体" panose="02010609060101010101" pitchFamily="49" charset="-122"/>
                        <a:ea typeface="黑体" panose="02010609060101010101" pitchFamily="49" charset="-122"/>
                        <a:cs typeface="Times New Roman" pitchFamily="18" charset="0"/>
                      </a:endParaRPr>
                    </a:p>
                  </a:txBody>
                  <a:tcPr anchor="ctr">
                    <a:solidFill>
                      <a:srgbClr val="94CAFF">
                        <a:alpha val="15000"/>
                      </a:srgbClr>
                    </a:solidFill>
                  </a:tcPr>
                </a:tc>
                <a:extLst>
                  <a:ext uri="{0D108BD9-81ED-4DB2-BD59-A6C34878D82A}">
                    <a16:rowId xmlns="" xmlns:a16="http://schemas.microsoft.com/office/drawing/2014/main" val="10002"/>
                  </a:ext>
                </a:extLst>
              </a:tr>
              <a:tr h="0">
                <a:tc>
                  <a:txBody>
                    <a:bodyPr/>
                    <a:lstStyle/>
                    <a:p>
                      <a:pPr algn="just">
                        <a:lnSpc>
                          <a:spcPct val="100000"/>
                        </a:lnSpc>
                      </a:pPr>
                      <a:r>
                        <a:rPr lang="zh-CN" altLang="en-US" sz="1800" b="1" dirty="0">
                          <a:solidFill>
                            <a:schemeClr val="tx1"/>
                          </a:solidFill>
                          <a:latin typeface="黑体" panose="02010609060101010101" pitchFamily="49" charset="-122"/>
                          <a:ea typeface="黑体" panose="02010609060101010101" pitchFamily="49" charset="-122"/>
                          <a:cs typeface="+mn-cs"/>
                        </a:rPr>
                        <a:t>社交网络分析：</a:t>
                      </a:r>
                      <a:r>
                        <a:rPr lang="zh-CN" altLang="en-US" sz="1800" b="0" dirty="0">
                          <a:solidFill>
                            <a:schemeClr val="tx1"/>
                          </a:solidFill>
                          <a:latin typeface="黑体" panose="02010609060101010101" pitchFamily="49" charset="-122"/>
                          <a:ea typeface="黑体" panose="02010609060101010101" pitchFamily="49" charset="-122"/>
                          <a:cs typeface="+mn-cs"/>
                        </a:rPr>
                        <a:t>跨媒体话题建模与热度监控、话题社交子网络分割、跨媒体舆情分析、人群情绪跨空间表达</a:t>
                      </a:r>
                      <a:endParaRPr lang="zh-CN" altLang="en-US" sz="1800" b="1" dirty="0">
                        <a:solidFill>
                          <a:srgbClr val="1717B7"/>
                        </a:solidFill>
                        <a:latin typeface="黑体" panose="02010609060101010101" pitchFamily="49" charset="-122"/>
                        <a:ea typeface="黑体" panose="02010609060101010101" pitchFamily="49" charset="-122"/>
                        <a:cs typeface="Times New Roman" pitchFamily="18" charset="0"/>
                      </a:endParaRPr>
                    </a:p>
                  </a:txBody>
                  <a:tcPr anchor="ctr">
                    <a:solidFill>
                      <a:schemeClr val="bg1"/>
                    </a:solidFill>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325837128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42863"/>
            <a:ext cx="8064500" cy="681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532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研究动机</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视觉大数据搜索与识别系统</a:t>
            </a:r>
            <a:endParaRPr lang="en-US" altLang="zh-CN" sz="23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特征抽取</a:t>
            </a:r>
            <a:endParaRPr lang="en-US" altLang="zh-CN" sz="24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变换不变性、</a:t>
            </a:r>
            <a:r>
              <a:rPr lang="zh-CN" altLang="en-US" dirty="0">
                <a:solidFill>
                  <a:srgbClr val="FF0000"/>
                </a:solidFill>
                <a:latin typeface="微软雅黑" pitchFamily="34" charset="-122"/>
                <a:ea typeface="微软雅黑" pitchFamily="34" charset="-122"/>
              </a:rPr>
              <a:t>速度</a:t>
            </a:r>
            <a:endParaRPr lang="en-US" altLang="zh-CN" dirty="0">
              <a:solidFill>
                <a:srgbClr val="FF0000"/>
              </a:solidFill>
              <a:latin typeface="微软雅黑" pitchFamily="34" charset="-122"/>
              <a:ea typeface="微软雅黑" pitchFamily="34" charset="-122"/>
            </a:endParaRPr>
          </a:p>
          <a:p>
            <a:pPr lvl="2" eaLnBrk="1" hangingPunct="1">
              <a:defRPr/>
            </a:pPr>
            <a:endParaRPr lang="en-US" altLang="zh-CN" sz="1800" dirty="0">
              <a:solidFill>
                <a:srgbClr val="FF0000"/>
              </a:solidFill>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特征描述</a:t>
            </a:r>
            <a:endParaRPr lang="en-US" altLang="zh-CN" sz="24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判决力、鲁棒性、</a:t>
            </a:r>
            <a:r>
              <a:rPr lang="zh-CN" altLang="en-US" dirty="0">
                <a:solidFill>
                  <a:srgbClr val="FF0000"/>
                </a:solidFill>
                <a:latin typeface="微软雅黑" pitchFamily="34" charset="-122"/>
                <a:ea typeface="微软雅黑" pitchFamily="34" charset="-122"/>
              </a:rPr>
              <a:t>存储</a:t>
            </a:r>
            <a:r>
              <a:rPr lang="zh-CN" altLang="en-US" dirty="0">
                <a:latin typeface="微软雅黑" pitchFamily="34" charset="-122"/>
                <a:ea typeface="微软雅黑" pitchFamily="34" charset="-122"/>
              </a:rPr>
              <a:t>（内存与数据库开销）</a:t>
            </a:r>
            <a:endParaRPr lang="en-US" altLang="zh-CN" dirty="0">
              <a:latin typeface="微软雅黑" pitchFamily="34" charset="-122"/>
              <a:ea typeface="微软雅黑" pitchFamily="34" charset="-122"/>
            </a:endParaRPr>
          </a:p>
          <a:p>
            <a:pPr lvl="2" eaLnBrk="1" hangingPunct="1">
              <a:defRPr/>
            </a:pPr>
            <a:endParaRPr lang="en-US" altLang="zh-CN" sz="18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特征索引</a:t>
            </a:r>
            <a:endParaRPr lang="en-US" altLang="zh-CN" sz="2400" dirty="0">
              <a:latin typeface="微软雅黑" pitchFamily="34" charset="-122"/>
              <a:ea typeface="微软雅黑" pitchFamily="34" charset="-122"/>
            </a:endParaRPr>
          </a:p>
          <a:p>
            <a:pPr lvl="2" eaLnBrk="1" hangingPunct="1">
              <a:defRPr/>
            </a:pPr>
            <a:r>
              <a:rPr lang="zh-CN" altLang="en-US" dirty="0">
                <a:solidFill>
                  <a:srgbClr val="FF0000"/>
                </a:solidFill>
                <a:latin typeface="微软雅黑" pitchFamily="34" charset="-122"/>
                <a:ea typeface="微软雅黑" pitchFamily="34" charset="-122"/>
              </a:rPr>
              <a:t>速度</a:t>
            </a:r>
            <a:r>
              <a:rPr lang="zh-CN" altLang="en-US" dirty="0">
                <a:latin typeface="微软雅黑" pitchFamily="34" charset="-122"/>
                <a:ea typeface="微软雅黑" pitchFamily="34" charset="-122"/>
              </a:rPr>
              <a:t>（倒排索引等技术） 、近似紧邻的逼近能力</a:t>
            </a:r>
            <a:endParaRPr lang="en-US" altLang="zh-CN" dirty="0">
              <a:latin typeface="微软雅黑" pitchFamily="34" charset="-122"/>
              <a:ea typeface="微软雅黑" pitchFamily="34" charset="-122"/>
            </a:endParaRPr>
          </a:p>
          <a:p>
            <a:pPr lvl="2" eaLnBrk="1" hangingPunct="1">
              <a:defRPr/>
            </a:pPr>
            <a:r>
              <a:rPr lang="zh-CN" altLang="en-US" sz="1800" dirty="0">
                <a:latin typeface="微软雅黑" pitchFamily="34" charset="-122"/>
                <a:ea typeface="微软雅黑" pitchFamily="34" charset="-122"/>
              </a:rPr>
              <a:t>紧凑性问题</a:t>
            </a:r>
            <a:endParaRPr lang="en-US" altLang="zh-CN" sz="18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分类识别</a:t>
            </a:r>
            <a:endParaRPr lang="en-US" altLang="zh-CN" sz="24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嵌入式系统、硬件实现</a:t>
            </a:r>
            <a:endParaRPr lang="en-US" altLang="zh-CN"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精度、</a:t>
            </a:r>
            <a:r>
              <a:rPr lang="zh-CN" altLang="en-US" dirty="0">
                <a:solidFill>
                  <a:srgbClr val="FF0000"/>
                </a:solidFill>
                <a:latin typeface="微软雅黑" pitchFamily="34" charset="-122"/>
                <a:ea typeface="微软雅黑" pitchFamily="34" charset="-122"/>
              </a:rPr>
              <a:t>速度、存储</a:t>
            </a:r>
            <a:r>
              <a:rPr lang="zh-CN" altLang="en-US" dirty="0">
                <a:latin typeface="微软雅黑" pitchFamily="34" charset="-122"/>
                <a:ea typeface="微软雅黑" pitchFamily="34" charset="-122"/>
              </a:rPr>
              <a:t>、耗电量、无线传输开销</a:t>
            </a:r>
            <a:endParaRPr lang="en-US" altLang="zh-CN"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7" name="Picture 2" descr="http://cdn.dice.com/wp-content/uploads/2012/05/shutterstock_99207731-618x465.jpg"/>
          <p:cNvPicPr>
            <a:picLocks noChangeAspect="1" noChangeArrowheads="1"/>
          </p:cNvPicPr>
          <p:nvPr/>
        </p:nvPicPr>
        <p:blipFill>
          <a:blip r:embed="rId3" cstate="print"/>
          <a:srcRect/>
          <a:stretch>
            <a:fillRect/>
          </a:stretch>
        </p:blipFill>
        <p:spPr bwMode="auto">
          <a:xfrm>
            <a:off x="7998350" y="5416851"/>
            <a:ext cx="725531" cy="545910"/>
          </a:xfrm>
          <a:prstGeom prst="rect">
            <a:avLst/>
          </a:prstGeom>
          <a:noFill/>
        </p:spPr>
      </p:pic>
      <p:pic>
        <p:nvPicPr>
          <p:cNvPr id="12" name="Picture 16"/>
          <p:cNvPicPr>
            <a:picLocks noChangeAspect="1" noChangeArrowheads="1"/>
          </p:cNvPicPr>
          <p:nvPr/>
        </p:nvPicPr>
        <p:blipFill>
          <a:blip r:embed="rId4" cstate="print"/>
          <a:srcRect/>
          <a:stretch>
            <a:fillRect/>
          </a:stretch>
        </p:blipFill>
        <p:spPr bwMode="auto">
          <a:xfrm>
            <a:off x="8080579" y="3188631"/>
            <a:ext cx="739893" cy="403222"/>
          </a:xfrm>
          <a:prstGeom prst="rect">
            <a:avLst/>
          </a:prstGeom>
          <a:noFill/>
          <a:ln w="9525">
            <a:noFill/>
            <a:miter lim="800000"/>
            <a:headEnd/>
            <a:tailEnd/>
          </a:ln>
        </p:spPr>
      </p:pic>
      <p:pic>
        <p:nvPicPr>
          <p:cNvPr id="13" name="Picture 21" descr="http://www.css-design.com/images/pic-digitalsignal.jpg"/>
          <p:cNvPicPr>
            <a:picLocks noChangeAspect="1" noChangeArrowheads="1"/>
          </p:cNvPicPr>
          <p:nvPr/>
        </p:nvPicPr>
        <p:blipFill>
          <a:blip r:embed="rId5" cstate="print"/>
          <a:srcRect/>
          <a:stretch>
            <a:fillRect/>
          </a:stretch>
        </p:blipFill>
        <p:spPr bwMode="auto">
          <a:xfrm>
            <a:off x="6799661" y="3066244"/>
            <a:ext cx="1114056" cy="682555"/>
          </a:xfrm>
          <a:prstGeom prst="rect">
            <a:avLst/>
          </a:prstGeom>
          <a:noFill/>
        </p:spPr>
      </p:pic>
      <p:pic>
        <p:nvPicPr>
          <p:cNvPr id="14" name="Picture 4" descr="http://www.ti.inf.ethz.ch/ew/teaching/pics/mj-01-svm.png"/>
          <p:cNvPicPr>
            <a:picLocks noChangeAspect="1" noChangeArrowheads="1"/>
          </p:cNvPicPr>
          <p:nvPr/>
        </p:nvPicPr>
        <p:blipFill>
          <a:blip r:embed="rId6" cstate="print"/>
          <a:srcRect/>
          <a:stretch>
            <a:fillRect/>
          </a:stretch>
        </p:blipFill>
        <p:spPr bwMode="auto">
          <a:xfrm>
            <a:off x="7071147" y="5373216"/>
            <a:ext cx="714030" cy="560839"/>
          </a:xfrm>
          <a:prstGeom prst="rect">
            <a:avLst/>
          </a:prstGeom>
          <a:noFill/>
        </p:spPr>
      </p:pic>
      <p:pic>
        <p:nvPicPr>
          <p:cNvPr id="15" name="Picture 3"/>
          <p:cNvPicPr>
            <a:picLocks noChangeAspect="1" noChangeArrowheads="1"/>
          </p:cNvPicPr>
          <p:nvPr/>
        </p:nvPicPr>
        <p:blipFill>
          <a:blip r:embed="rId7" cstate="print"/>
          <a:srcRect/>
          <a:stretch>
            <a:fillRect/>
          </a:stretch>
        </p:blipFill>
        <p:spPr bwMode="auto">
          <a:xfrm>
            <a:off x="7200476" y="4168702"/>
            <a:ext cx="1465883" cy="784611"/>
          </a:xfrm>
          <a:prstGeom prst="rect">
            <a:avLst/>
          </a:prstGeom>
          <a:noFill/>
          <a:ln w="9525">
            <a:noFill/>
            <a:miter lim="800000"/>
            <a:headEnd/>
            <a:tailEnd/>
          </a:ln>
        </p:spPr>
      </p:pic>
      <p:pic>
        <p:nvPicPr>
          <p:cNvPr id="2" name="图片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07734" y="1904656"/>
            <a:ext cx="1211966" cy="653727"/>
          </a:xfrm>
          <a:prstGeom prst="rect">
            <a:avLst/>
          </a:prstGeom>
        </p:spPr>
      </p:pic>
      <p:sp>
        <p:nvSpPr>
          <p:cNvPr id="3" name="爆炸形 2 2"/>
          <p:cNvSpPr/>
          <p:nvPr/>
        </p:nvSpPr>
        <p:spPr>
          <a:xfrm>
            <a:off x="2055372" y="2232117"/>
            <a:ext cx="4374206" cy="3184734"/>
          </a:xfrm>
          <a:prstGeom prst="irregularSeal2">
            <a:avLst/>
          </a:prstGeom>
          <a:solidFill>
            <a:srgbClr val="C00000"/>
          </a:solidFill>
          <a:ln>
            <a:solidFill>
              <a:srgbClr val="C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4200" b="1" dirty="0"/>
              <a:t>紧凑性问题</a:t>
            </a:r>
          </a:p>
        </p:txBody>
      </p:sp>
    </p:spTree>
    <p:extLst>
      <p:ext uri="{BB962C8B-B14F-4D97-AF65-F5344CB8AC3E}">
        <p14:creationId xmlns:p14="http://schemas.microsoft.com/office/powerpoint/2010/main" val="1166987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报告提纲</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面向大规模视觉搜索的特征哈希</a:t>
            </a:r>
            <a:endParaRPr lang="en-US" altLang="zh-CN" sz="23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概念介绍</a:t>
            </a:r>
            <a:endParaRPr lang="en-US" altLang="zh-CN" sz="24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相关进展</a:t>
            </a:r>
            <a:endParaRPr lang="en-US" altLang="zh-CN" sz="24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eaLnBrk="1" hangingPunct="1">
              <a:defRPr/>
            </a:pPr>
            <a:r>
              <a:rPr lang="zh-CN" altLang="en-US" sz="3200" dirty="0">
                <a:latin typeface="微软雅黑" pitchFamily="34" charset="-122"/>
                <a:ea typeface="微软雅黑" pitchFamily="34" charset="-122"/>
              </a:rPr>
              <a:t>深度神经网络压缩</a:t>
            </a:r>
            <a:endParaRPr lang="en-US" altLang="zh-CN" sz="32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常用模型</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工作汇报</a:t>
            </a:r>
            <a:endParaRPr lang="zh-CN" altLang="en-US" sz="3200" dirty="0">
              <a:latin typeface="微软雅黑" pitchFamily="34" charset="-122"/>
              <a:ea typeface="微软雅黑" pitchFamily="34" charset="-122"/>
            </a:endParaRPr>
          </a:p>
          <a:p>
            <a:pPr marL="342900" lvl="1" indent="-342900" eaLnBrk="1" hangingPunct="1">
              <a:buClr>
                <a:schemeClr val="accent1"/>
              </a:buClr>
              <a:buSzPct val="65000"/>
              <a:buFont typeface="Wingdings" panose="05000000000000000000" pitchFamily="2" charset="2"/>
              <a:buChar char="n"/>
              <a:defRPr/>
            </a:pPr>
            <a:r>
              <a:rPr lang="zh-CN" altLang="en-US" sz="3200" dirty="0">
                <a:latin typeface="微软雅黑" pitchFamily="34" charset="-122"/>
                <a:ea typeface="微软雅黑" pitchFamily="34" charset="-122"/>
              </a:rPr>
              <a:t>总结与展望</a:t>
            </a: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报告提纲</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面向大规模视觉搜索的特征哈希</a:t>
            </a:r>
            <a:endParaRPr lang="en-US" altLang="zh-CN" sz="23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概念介绍</a:t>
            </a:r>
            <a:endParaRPr lang="en-US" altLang="zh-CN" sz="2400" dirty="0">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相关进展</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工作汇报</a:t>
            </a:r>
            <a:endParaRPr lang="en-US" altLang="zh-CN" sz="2300" dirty="0">
              <a:solidFill>
                <a:schemeClr val="bg1">
                  <a:lumMod val="75000"/>
                </a:schemeClr>
              </a:solidFill>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深度神经网络压缩</a:t>
            </a:r>
            <a:endParaRPr lang="en-US" altLang="zh-CN" sz="32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常用模型</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工作汇报</a:t>
            </a:r>
            <a:endParaRPr lang="zh-CN" altLang="en-US" sz="3200" dirty="0">
              <a:solidFill>
                <a:schemeClr val="bg1">
                  <a:lumMod val="75000"/>
                </a:schemeClr>
              </a:solidFill>
              <a:latin typeface="微软雅黑" pitchFamily="34" charset="-122"/>
              <a:ea typeface="微软雅黑" pitchFamily="34" charset="-122"/>
            </a:endParaRPr>
          </a:p>
          <a:p>
            <a:pPr marL="342900" lvl="1" indent="-342900" eaLnBrk="1" hangingPunct="1">
              <a:buClr>
                <a:schemeClr val="accent1"/>
              </a:buClr>
              <a:buSzPct val="65000"/>
              <a:buFont typeface="Wingdings" panose="05000000000000000000" pitchFamily="2" charset="2"/>
              <a:buChar char="n"/>
              <a:defRPr/>
            </a:pPr>
            <a:r>
              <a:rPr lang="zh-CN" altLang="en-US" sz="3200" dirty="0">
                <a:solidFill>
                  <a:schemeClr val="bg1">
                    <a:lumMod val="75000"/>
                  </a:schemeClr>
                </a:solidFill>
                <a:latin typeface="微软雅黑" pitchFamily="34" charset="-122"/>
                <a:ea typeface="微软雅黑" pitchFamily="34" charset="-122"/>
              </a:rPr>
              <a:t>总结与展望</a:t>
            </a:r>
            <a:endParaRPr lang="en-US" altLang="zh-TW" sz="3200" dirty="0">
              <a:solidFill>
                <a:schemeClr val="bg1">
                  <a:lumMod val="75000"/>
                </a:schemeClr>
              </a:solidFill>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extLst>
      <p:ext uri="{BB962C8B-B14F-4D97-AF65-F5344CB8AC3E}">
        <p14:creationId xmlns:p14="http://schemas.microsoft.com/office/powerpoint/2010/main" val="3409380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视觉数据近年来的爆炸性增长</a:t>
            </a:r>
            <a:endParaRPr lang="en-US" altLang="zh-CN" sz="2300" dirty="0">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4" name="图片 3"/>
          <p:cNvPicPr>
            <a:picLocks noChangeAspect="1"/>
          </p:cNvPicPr>
          <p:nvPr/>
        </p:nvPicPr>
        <p:blipFill>
          <a:blip r:embed="rId3"/>
          <a:stretch>
            <a:fillRect/>
          </a:stretch>
        </p:blipFill>
        <p:spPr>
          <a:xfrm>
            <a:off x="1903566" y="2348880"/>
            <a:ext cx="5359093" cy="361156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大规模视觉搜索技术的紧迫需求</a:t>
            </a:r>
            <a:endParaRPr lang="en-US" altLang="zh-CN" sz="23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实际应用问题经常面临百千万</a:t>
            </a:r>
            <a:r>
              <a:rPr lang="en-US" altLang="zh-CN" dirty="0">
                <a:latin typeface="微软雅黑" pitchFamily="34" charset="-122"/>
                <a:ea typeface="微软雅黑" pitchFamily="34" charset="-122"/>
              </a:rPr>
              <a:t>/</a:t>
            </a:r>
            <a:r>
              <a:rPr lang="zh-CN" altLang="en-US" dirty="0">
                <a:latin typeface="微软雅黑" pitchFamily="34" charset="-122"/>
                <a:ea typeface="微软雅黑" pitchFamily="34" charset="-122"/>
              </a:rPr>
              <a:t>亿级视觉（图片、视频）数据库</a:t>
            </a:r>
            <a:endParaRPr lang="en-US" altLang="zh-CN" dirty="0">
              <a:solidFill>
                <a:schemeClr val="bg1">
                  <a:lumMod val="75000"/>
                </a:schemeClr>
              </a:solidFill>
              <a:latin typeface="微软雅黑" pitchFamily="34" charset="-122"/>
              <a:ea typeface="微软雅黑" pitchFamily="34" charset="-122"/>
            </a:endParaRPr>
          </a:p>
          <a:p>
            <a:pPr lvl="1" eaLnBrk="1" hangingPunct="1">
              <a:defRPr/>
            </a:pPr>
            <a:endParaRPr lang="en-US" altLang="zh-CN" sz="2300" dirty="0">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38914" name="Picture 2" descr="http://i41.tinypic.com/34htpv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1271" y="2520328"/>
            <a:ext cx="6543684" cy="3772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8631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大规模视觉搜索技术的紧迫需求</a:t>
            </a:r>
            <a:endParaRPr lang="en-US" altLang="zh-CN" sz="23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计算资源限制</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有限的内存容量与时间效率容忍性</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常用解决方案：近似近邻搜索（</a:t>
            </a:r>
            <a:r>
              <a:rPr lang="en-US" altLang="zh-CN" dirty="0">
                <a:latin typeface="微软雅黑" pitchFamily="34" charset="-122"/>
                <a:ea typeface="微软雅黑" pitchFamily="34" charset="-122"/>
              </a:rPr>
              <a:t>ANN</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1" eaLnBrk="1" hangingPunct="1">
              <a:defRPr/>
            </a:pPr>
            <a:endParaRPr lang="en-US" altLang="zh-CN" sz="2300" dirty="0">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5" name="图片 4"/>
          <p:cNvPicPr>
            <a:picLocks noChangeAspect="1"/>
          </p:cNvPicPr>
          <p:nvPr/>
        </p:nvPicPr>
        <p:blipFill>
          <a:blip r:embed="rId3"/>
          <a:stretch>
            <a:fillRect/>
          </a:stretch>
        </p:blipFill>
        <p:spPr>
          <a:xfrm>
            <a:off x="2046307" y="2996952"/>
            <a:ext cx="5073612" cy="2894683"/>
          </a:xfrm>
          <a:prstGeom prst="rect">
            <a:avLst/>
          </a:prstGeom>
        </p:spPr>
      </p:pic>
    </p:spTree>
    <p:extLst>
      <p:ext uri="{BB962C8B-B14F-4D97-AF65-F5344CB8AC3E}">
        <p14:creationId xmlns:p14="http://schemas.microsoft.com/office/powerpoint/2010/main" val="3614620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大规模视觉搜索技术的紧迫需求</a:t>
            </a:r>
            <a:endParaRPr lang="en-US" altLang="zh-CN" sz="23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传统的视觉特征表示维度过高</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视觉词包特征，</a:t>
            </a:r>
            <a:r>
              <a:rPr lang="en-US" altLang="zh-CN" dirty="0">
                <a:latin typeface="微软雅黑" pitchFamily="34" charset="-122"/>
                <a:ea typeface="微软雅黑" pitchFamily="34" charset="-122"/>
              </a:rPr>
              <a:t>CNN</a:t>
            </a:r>
            <a:r>
              <a:rPr lang="zh-CN" altLang="en-US" dirty="0">
                <a:latin typeface="微软雅黑" pitchFamily="34" charset="-122"/>
                <a:ea typeface="微软雅黑" pitchFamily="34" charset="-122"/>
              </a:rPr>
              <a:t>特征</a:t>
            </a:r>
            <a:r>
              <a:rPr lang="en-US" altLang="zh-CN" dirty="0">
                <a:latin typeface="微软雅黑" pitchFamily="34" charset="-122"/>
                <a:ea typeface="微软雅黑" pitchFamily="34" charset="-122"/>
              </a:rPr>
              <a:t>, VLAD</a:t>
            </a:r>
            <a:r>
              <a:rPr lang="zh-CN" altLang="en-US" dirty="0">
                <a:latin typeface="微软雅黑" pitchFamily="34" charset="-122"/>
                <a:ea typeface="微软雅黑" pitchFamily="34" charset="-122"/>
              </a:rPr>
              <a:t>特征</a:t>
            </a:r>
            <a:r>
              <a:rPr lang="en-US" altLang="zh-CN" dirty="0">
                <a:latin typeface="微软雅黑" pitchFamily="34" charset="-122"/>
                <a:ea typeface="微软雅黑" pitchFamily="34" charset="-122"/>
              </a:rPr>
              <a:t>, Fisher</a:t>
            </a:r>
            <a:r>
              <a:rPr lang="zh-CN" altLang="en-US" dirty="0">
                <a:latin typeface="微软雅黑" pitchFamily="34" charset="-122"/>
                <a:ea typeface="微软雅黑" pitchFamily="34" charset="-122"/>
              </a:rPr>
              <a:t>向量特征</a:t>
            </a:r>
            <a:r>
              <a:rPr lang="en-US" altLang="zh-CN" dirty="0">
                <a:latin typeface="微软雅黑" pitchFamily="34" charset="-122"/>
                <a:ea typeface="微软雅黑" pitchFamily="34" charset="-122"/>
              </a:rPr>
              <a:t>…</a:t>
            </a:r>
          </a:p>
          <a:p>
            <a:pPr lvl="2" eaLnBrk="1" hangingPunct="1">
              <a:defRPr/>
            </a:pPr>
            <a:r>
              <a:rPr lang="zh-CN" altLang="en-US" dirty="0">
                <a:latin typeface="微软雅黑" pitchFamily="34" charset="-122"/>
                <a:ea typeface="微软雅黑" pitchFamily="34" charset="-122"/>
              </a:rPr>
              <a:t>倒排索引表内容开销过大</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倒排表：空间换时间</a:t>
            </a:r>
            <a:endParaRPr lang="en-US" altLang="zh-CN"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移动与嵌入式系统的场景限制</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无法容忍高维实值特征的时空开销</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最小化数据通信量的需求</a:t>
            </a:r>
            <a:endParaRPr lang="en-US" altLang="zh-CN" dirty="0">
              <a:latin typeface="微软雅黑" pitchFamily="34" charset="-122"/>
              <a:ea typeface="微软雅黑" pitchFamily="34" charset="-122"/>
            </a:endParaRPr>
          </a:p>
          <a:p>
            <a:pPr lvl="1" eaLnBrk="1" hangingPunct="1">
              <a:defRPr/>
            </a:pPr>
            <a:endParaRPr lang="en-US" altLang="zh-CN" sz="2300" dirty="0">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7" name="图片 6"/>
          <p:cNvPicPr>
            <a:picLocks noChangeAspect="1"/>
          </p:cNvPicPr>
          <p:nvPr/>
        </p:nvPicPr>
        <p:blipFill>
          <a:blip r:embed="rId3"/>
          <a:stretch>
            <a:fillRect/>
          </a:stretch>
        </p:blipFill>
        <p:spPr>
          <a:xfrm>
            <a:off x="551065" y="4856560"/>
            <a:ext cx="4032048" cy="1196752"/>
          </a:xfrm>
          <a:prstGeom prst="rect">
            <a:avLst/>
          </a:prstGeom>
        </p:spPr>
      </p:pic>
      <p:pic>
        <p:nvPicPr>
          <p:cNvPr id="8" name="图片 7"/>
          <p:cNvPicPr>
            <a:picLocks noChangeAspect="1"/>
          </p:cNvPicPr>
          <p:nvPr/>
        </p:nvPicPr>
        <p:blipFill>
          <a:blip r:embed="rId4"/>
          <a:stretch>
            <a:fillRect/>
          </a:stretch>
        </p:blipFill>
        <p:spPr>
          <a:xfrm>
            <a:off x="5035918" y="4704584"/>
            <a:ext cx="3209189" cy="1368128"/>
          </a:xfrm>
          <a:prstGeom prst="rect">
            <a:avLst/>
          </a:prstGeom>
        </p:spPr>
      </p:pic>
      <p:sp>
        <p:nvSpPr>
          <p:cNvPr id="3" name="矩形 2"/>
          <p:cNvSpPr/>
          <p:nvPr/>
        </p:nvSpPr>
        <p:spPr>
          <a:xfrm>
            <a:off x="1763688" y="6369346"/>
            <a:ext cx="2088232" cy="404664"/>
          </a:xfrm>
          <a:prstGeom prst="rect">
            <a:avLst/>
          </a:prstGeom>
          <a:solidFill>
            <a:schemeClr val="accent6">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dirty="0">
                <a:solidFill>
                  <a:srgbClr val="FF0000"/>
                </a:solidFill>
                <a:latin typeface="微软雅黑" panose="020B0503020204020204" pitchFamily="34" charset="-122"/>
                <a:ea typeface="微软雅黑" panose="020B0503020204020204" pitchFamily="34" charset="-122"/>
              </a:rPr>
              <a:t>例子</a:t>
            </a:r>
            <a:r>
              <a:rPr lang="en-US" altLang="zh-CN" dirty="0">
                <a:solidFill>
                  <a:srgbClr val="FF0000"/>
                </a:solidFill>
                <a:latin typeface="微软雅黑" panose="020B0503020204020204" pitchFamily="34" charset="-122"/>
                <a:ea typeface="微软雅黑" panose="020B0503020204020204" pitchFamily="34" charset="-122"/>
              </a:rPr>
              <a:t>1</a:t>
            </a:r>
            <a:r>
              <a:rPr lang="zh-CN" altLang="en-US" dirty="0">
                <a:solidFill>
                  <a:srgbClr val="FF0000"/>
                </a:solidFill>
                <a:latin typeface="微软雅黑" panose="020B0503020204020204" pitchFamily="34" charset="-122"/>
                <a:ea typeface="微软雅黑" panose="020B0503020204020204" pitchFamily="34" charset="-122"/>
              </a:rPr>
              <a:t>：</a:t>
            </a:r>
            <a:r>
              <a:rPr lang="en-US" altLang="zh-CN" dirty="0">
                <a:solidFill>
                  <a:srgbClr val="FF0000"/>
                </a:solidFill>
                <a:latin typeface="微软雅黑" panose="020B0503020204020204" pitchFamily="34" charset="-122"/>
                <a:ea typeface="微软雅黑" panose="020B0503020204020204" pitchFamily="34" charset="-122"/>
              </a:rPr>
              <a:t>K-D</a:t>
            </a:r>
            <a:r>
              <a:rPr lang="zh-CN" altLang="en-US" dirty="0">
                <a:solidFill>
                  <a:srgbClr val="FF0000"/>
                </a:solidFill>
                <a:latin typeface="微软雅黑" panose="020B0503020204020204" pitchFamily="34" charset="-122"/>
                <a:ea typeface="微软雅黑" panose="020B0503020204020204" pitchFamily="34" charset="-122"/>
              </a:rPr>
              <a:t>树</a:t>
            </a:r>
          </a:p>
        </p:txBody>
      </p:sp>
      <p:sp>
        <p:nvSpPr>
          <p:cNvPr id="9" name="矩形 8"/>
          <p:cNvSpPr/>
          <p:nvPr/>
        </p:nvSpPr>
        <p:spPr>
          <a:xfrm>
            <a:off x="5596396" y="6369346"/>
            <a:ext cx="2088232" cy="404664"/>
          </a:xfrm>
          <a:prstGeom prst="rect">
            <a:avLst/>
          </a:prstGeom>
          <a:solidFill>
            <a:schemeClr val="accent6">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dirty="0">
                <a:solidFill>
                  <a:srgbClr val="FF0000"/>
                </a:solidFill>
                <a:latin typeface="微软雅黑" panose="020B0503020204020204" pitchFamily="34" charset="-122"/>
                <a:ea typeface="微软雅黑" panose="020B0503020204020204" pitchFamily="34" charset="-122"/>
              </a:rPr>
              <a:t>例子</a:t>
            </a:r>
            <a:r>
              <a:rPr lang="en-US" altLang="zh-CN" dirty="0">
                <a:solidFill>
                  <a:srgbClr val="FF0000"/>
                </a:solidFill>
                <a:latin typeface="微软雅黑" panose="020B0503020204020204" pitchFamily="34" charset="-122"/>
                <a:ea typeface="微软雅黑" panose="020B0503020204020204" pitchFamily="34" charset="-122"/>
              </a:rPr>
              <a:t>2</a:t>
            </a:r>
            <a:r>
              <a:rPr lang="zh-CN" altLang="en-US" dirty="0">
                <a:solidFill>
                  <a:srgbClr val="FF0000"/>
                </a:solidFill>
                <a:latin typeface="微软雅黑" panose="020B0503020204020204" pitchFamily="34" charset="-122"/>
                <a:ea typeface="微软雅黑" panose="020B0503020204020204" pitchFamily="34" charset="-122"/>
              </a:rPr>
              <a:t>：乘法量化</a:t>
            </a:r>
          </a:p>
        </p:txBody>
      </p:sp>
    </p:spTree>
    <p:extLst>
      <p:ext uri="{BB962C8B-B14F-4D97-AF65-F5344CB8AC3E}">
        <p14:creationId xmlns:p14="http://schemas.microsoft.com/office/powerpoint/2010/main" val="2579907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面向大规模视觉搜索的特征哈希（原理）</a:t>
            </a:r>
            <a:endParaRPr lang="en-US" altLang="zh-CN" sz="2300" dirty="0">
              <a:latin typeface="微软雅黑" pitchFamily="34" charset="-122"/>
              <a:ea typeface="微软雅黑" pitchFamily="34" charset="-122"/>
            </a:endParaRPr>
          </a:p>
          <a:p>
            <a:pPr lvl="2" eaLnBrk="1" hangingPunct="1">
              <a:defRPr/>
            </a:pPr>
            <a:r>
              <a:rPr lang="zh-CN" altLang="en-US" dirty="0">
                <a:solidFill>
                  <a:srgbClr val="0080FF"/>
                </a:solidFill>
                <a:latin typeface="微软雅黑" pitchFamily="34" charset="-122"/>
                <a:ea typeface="微软雅黑" pitchFamily="34" charset="-122"/>
              </a:rPr>
              <a:t>特征二值化</a:t>
            </a:r>
            <a:r>
              <a:rPr lang="zh-CN" altLang="en-US" dirty="0">
                <a:latin typeface="微软雅黑" pitchFamily="34" charset="-122"/>
                <a:ea typeface="微软雅黑" pitchFamily="34" charset="-122"/>
              </a:rPr>
              <a:t>（局部保值、逼近原始相似度）</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二值特征的汉明距离</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特征的相似性（</a:t>
            </a:r>
            <a:r>
              <a:rPr lang="en-US" altLang="zh-CN" dirty="0">
                <a:latin typeface="微软雅黑" pitchFamily="34" charset="-122"/>
                <a:ea typeface="微软雅黑" pitchFamily="34" charset="-122"/>
              </a:rPr>
              <a:t>Locality Sensitive</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汉明距离可逼近原始的欧式距离</a:t>
            </a:r>
            <a:endParaRPr lang="en-US" altLang="zh-CN" dirty="0">
              <a:solidFill>
                <a:srgbClr val="0080FF"/>
              </a:solidFill>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grpSp>
        <p:nvGrpSpPr>
          <p:cNvPr id="5" name="组合 4"/>
          <p:cNvGrpSpPr/>
          <p:nvPr/>
        </p:nvGrpSpPr>
        <p:grpSpPr>
          <a:xfrm>
            <a:off x="797325" y="3789040"/>
            <a:ext cx="3405793" cy="2294902"/>
            <a:chOff x="480407" y="3724898"/>
            <a:chExt cx="3405793" cy="2294902"/>
          </a:xfrm>
        </p:grpSpPr>
        <p:pic>
          <p:nvPicPr>
            <p:cNvPr id="6" name="Picture 8" descr="3243073117_d9dde1ba63.jpg"/>
            <p:cNvPicPr>
              <a:picLocks noChangeAspect="1"/>
            </p:cNvPicPr>
            <p:nvPr/>
          </p:nvPicPr>
          <p:blipFill>
            <a:blip r:embed="rId3" cstate="print"/>
            <a:stretch>
              <a:fillRect/>
            </a:stretch>
          </p:blipFill>
          <p:spPr>
            <a:xfrm>
              <a:off x="1371600" y="4876800"/>
              <a:ext cx="705394" cy="469969"/>
            </a:xfrm>
            <a:prstGeom prst="rect">
              <a:avLst/>
            </a:prstGeom>
            <a:ln w="19050">
              <a:solidFill>
                <a:schemeClr val="tx1"/>
              </a:solidFill>
            </a:ln>
          </p:spPr>
        </p:pic>
        <p:pic>
          <p:nvPicPr>
            <p:cNvPr id="8" name="Picture 9" descr="3826306417_708f346ba3.jpg"/>
            <p:cNvPicPr>
              <a:picLocks noChangeAspect="1"/>
            </p:cNvPicPr>
            <p:nvPr/>
          </p:nvPicPr>
          <p:blipFill>
            <a:blip r:embed="rId4" cstate="print"/>
            <a:srcRect l="5356" t="6633" r="2693" b="3818"/>
            <a:stretch>
              <a:fillRect/>
            </a:stretch>
          </p:blipFill>
          <p:spPr>
            <a:xfrm>
              <a:off x="2209800" y="3740828"/>
              <a:ext cx="586955" cy="461586"/>
            </a:xfrm>
            <a:prstGeom prst="rect">
              <a:avLst/>
            </a:prstGeom>
            <a:ln w="19050">
              <a:solidFill>
                <a:schemeClr val="tx1"/>
              </a:solidFill>
            </a:ln>
          </p:spPr>
        </p:pic>
        <p:pic>
          <p:nvPicPr>
            <p:cNvPr id="9" name="Picture 10" descr="484073152_da85702a5b.jpg"/>
            <p:cNvPicPr>
              <a:picLocks noChangeAspect="1"/>
            </p:cNvPicPr>
            <p:nvPr/>
          </p:nvPicPr>
          <p:blipFill>
            <a:blip r:embed="rId5" cstate="print"/>
            <a:stretch>
              <a:fillRect/>
            </a:stretch>
          </p:blipFill>
          <p:spPr>
            <a:xfrm>
              <a:off x="2209800" y="4887770"/>
              <a:ext cx="713189" cy="474984"/>
            </a:xfrm>
            <a:prstGeom prst="rect">
              <a:avLst/>
            </a:prstGeom>
            <a:ln w="19050">
              <a:solidFill>
                <a:schemeClr val="tx1"/>
              </a:solidFill>
            </a:ln>
          </p:spPr>
        </p:pic>
        <p:pic>
          <p:nvPicPr>
            <p:cNvPr id="10" name="Picture 11" descr="81360283_6971619869.jpg"/>
            <p:cNvPicPr>
              <a:picLocks noChangeAspect="1"/>
            </p:cNvPicPr>
            <p:nvPr/>
          </p:nvPicPr>
          <p:blipFill>
            <a:blip r:embed="rId6" cstate="print"/>
            <a:stretch>
              <a:fillRect/>
            </a:stretch>
          </p:blipFill>
          <p:spPr>
            <a:xfrm>
              <a:off x="686146" y="3724898"/>
              <a:ext cx="629495" cy="472121"/>
            </a:xfrm>
            <a:prstGeom prst="rect">
              <a:avLst/>
            </a:prstGeom>
            <a:ln w="19050">
              <a:solidFill>
                <a:schemeClr val="tx1"/>
              </a:solidFill>
            </a:ln>
          </p:spPr>
        </p:pic>
        <p:pic>
          <p:nvPicPr>
            <p:cNvPr id="11" name="Picture 12"/>
            <p:cNvPicPr>
              <a:picLocks noChangeAspect="1"/>
            </p:cNvPicPr>
            <p:nvPr/>
          </p:nvPicPr>
          <p:blipFill>
            <a:blip r:embed="rId7" cstate="print"/>
            <a:srcRect r="15648" b="13307"/>
            <a:stretch>
              <a:fillRect/>
            </a:stretch>
          </p:blipFill>
          <p:spPr>
            <a:xfrm>
              <a:off x="1447800" y="3731307"/>
              <a:ext cx="628925" cy="484783"/>
            </a:xfrm>
            <a:prstGeom prst="rect">
              <a:avLst/>
            </a:prstGeom>
            <a:ln w="19050">
              <a:solidFill>
                <a:schemeClr val="tx1"/>
              </a:solidFill>
            </a:ln>
          </p:spPr>
        </p:pic>
        <p:pic>
          <p:nvPicPr>
            <p:cNvPr id="12" name="Picture 13"/>
            <p:cNvPicPr>
              <a:picLocks noChangeAspect="1"/>
            </p:cNvPicPr>
            <p:nvPr/>
          </p:nvPicPr>
          <p:blipFill>
            <a:blip r:embed="rId8" cstate="print"/>
            <a:stretch>
              <a:fillRect/>
            </a:stretch>
          </p:blipFill>
          <p:spPr>
            <a:xfrm>
              <a:off x="813584" y="4314299"/>
              <a:ext cx="850839" cy="478171"/>
            </a:xfrm>
            <a:prstGeom prst="rect">
              <a:avLst/>
            </a:prstGeom>
            <a:ln w="19050">
              <a:solidFill>
                <a:schemeClr val="tx1"/>
              </a:solidFill>
            </a:ln>
          </p:spPr>
        </p:pic>
        <p:pic>
          <p:nvPicPr>
            <p:cNvPr id="13" name="Picture 14"/>
            <p:cNvPicPr>
              <a:picLocks noChangeAspect="1"/>
            </p:cNvPicPr>
            <p:nvPr/>
          </p:nvPicPr>
          <p:blipFill>
            <a:blip r:embed="rId9" cstate="print"/>
            <a:stretch>
              <a:fillRect/>
            </a:stretch>
          </p:blipFill>
          <p:spPr>
            <a:xfrm>
              <a:off x="2788873" y="5524960"/>
              <a:ext cx="803832" cy="494840"/>
            </a:xfrm>
            <a:prstGeom prst="rect">
              <a:avLst/>
            </a:prstGeom>
            <a:ln w="19050">
              <a:solidFill>
                <a:schemeClr val="tx1"/>
              </a:solidFill>
            </a:ln>
          </p:spPr>
        </p:pic>
        <p:pic>
          <p:nvPicPr>
            <p:cNvPr id="14" name="Picture 15"/>
            <p:cNvPicPr>
              <a:picLocks noChangeAspect="1"/>
            </p:cNvPicPr>
            <p:nvPr/>
          </p:nvPicPr>
          <p:blipFill>
            <a:blip r:embed="rId10" cstate="print"/>
            <a:stretch>
              <a:fillRect/>
            </a:stretch>
          </p:blipFill>
          <p:spPr>
            <a:xfrm>
              <a:off x="2636128" y="4299387"/>
              <a:ext cx="857145" cy="481716"/>
            </a:xfrm>
            <a:prstGeom prst="rect">
              <a:avLst/>
            </a:prstGeom>
            <a:ln w="19050">
              <a:solidFill>
                <a:schemeClr val="tx1"/>
              </a:solidFill>
            </a:ln>
          </p:spPr>
        </p:pic>
        <p:pic>
          <p:nvPicPr>
            <p:cNvPr id="15" name="Picture 16"/>
            <p:cNvPicPr>
              <a:picLocks noChangeAspect="1"/>
            </p:cNvPicPr>
            <p:nvPr/>
          </p:nvPicPr>
          <p:blipFill>
            <a:blip r:embed="rId11" cstate="print"/>
            <a:stretch>
              <a:fillRect/>
            </a:stretch>
          </p:blipFill>
          <p:spPr>
            <a:xfrm>
              <a:off x="1833088" y="5524960"/>
              <a:ext cx="835799" cy="469719"/>
            </a:xfrm>
            <a:prstGeom prst="rect">
              <a:avLst/>
            </a:prstGeom>
            <a:ln w="19050">
              <a:solidFill>
                <a:schemeClr val="tx1"/>
              </a:solidFill>
            </a:ln>
          </p:spPr>
        </p:pic>
        <p:pic>
          <p:nvPicPr>
            <p:cNvPr id="16" name="Picture 17"/>
            <p:cNvPicPr>
              <a:picLocks noChangeAspect="1"/>
            </p:cNvPicPr>
            <p:nvPr/>
          </p:nvPicPr>
          <p:blipFill>
            <a:blip r:embed="rId12" cstate="print"/>
            <a:stretch>
              <a:fillRect/>
            </a:stretch>
          </p:blipFill>
          <p:spPr>
            <a:xfrm>
              <a:off x="2895600" y="3733800"/>
              <a:ext cx="844339" cy="474518"/>
            </a:xfrm>
            <a:prstGeom prst="rect">
              <a:avLst/>
            </a:prstGeom>
            <a:ln w="19050">
              <a:solidFill>
                <a:schemeClr val="tx1"/>
              </a:solidFill>
            </a:ln>
          </p:spPr>
        </p:pic>
        <p:pic>
          <p:nvPicPr>
            <p:cNvPr id="17" name="Picture 18"/>
            <p:cNvPicPr>
              <a:picLocks noChangeAspect="1"/>
            </p:cNvPicPr>
            <p:nvPr/>
          </p:nvPicPr>
          <p:blipFill>
            <a:blip r:embed="rId13" cstate="print"/>
            <a:stretch>
              <a:fillRect/>
            </a:stretch>
          </p:blipFill>
          <p:spPr>
            <a:xfrm>
              <a:off x="813584" y="5524960"/>
              <a:ext cx="872547" cy="490372"/>
            </a:xfrm>
            <a:prstGeom prst="rect">
              <a:avLst/>
            </a:prstGeom>
            <a:ln w="19050">
              <a:solidFill>
                <a:schemeClr val="tx1"/>
              </a:solidFill>
            </a:ln>
          </p:spPr>
        </p:pic>
        <p:pic>
          <p:nvPicPr>
            <p:cNvPr id="18" name="Picture 19"/>
            <p:cNvPicPr>
              <a:picLocks noChangeAspect="1"/>
            </p:cNvPicPr>
            <p:nvPr/>
          </p:nvPicPr>
          <p:blipFill>
            <a:blip r:embed="rId14" cstate="print"/>
            <a:stretch>
              <a:fillRect/>
            </a:stretch>
          </p:blipFill>
          <p:spPr>
            <a:xfrm>
              <a:off x="1833089" y="4316164"/>
              <a:ext cx="675601" cy="449951"/>
            </a:xfrm>
            <a:prstGeom prst="rect">
              <a:avLst/>
            </a:prstGeom>
            <a:ln w="19050">
              <a:solidFill>
                <a:schemeClr val="tx1"/>
              </a:solidFill>
            </a:ln>
          </p:spPr>
        </p:pic>
        <p:pic>
          <p:nvPicPr>
            <p:cNvPr id="19" name="Picture 5"/>
            <p:cNvPicPr>
              <a:picLocks noChangeAspect="1" noChangeArrowheads="1"/>
            </p:cNvPicPr>
            <p:nvPr/>
          </p:nvPicPr>
          <p:blipFill>
            <a:blip r:embed="rId15" cstate="print"/>
            <a:srcRect/>
            <a:stretch>
              <a:fillRect/>
            </a:stretch>
          </p:blipFill>
          <p:spPr bwMode="auto">
            <a:xfrm>
              <a:off x="3066257" y="4887888"/>
              <a:ext cx="819943" cy="522312"/>
            </a:xfrm>
            <a:prstGeom prst="rect">
              <a:avLst/>
            </a:prstGeom>
            <a:noFill/>
            <a:ln w="19050">
              <a:solidFill>
                <a:schemeClr val="tx1"/>
              </a:solidFill>
              <a:miter lim="800000"/>
              <a:headEnd/>
              <a:tailEnd/>
            </a:ln>
          </p:spPr>
        </p:pic>
        <p:pic>
          <p:nvPicPr>
            <p:cNvPr id="20" name="Picture 6"/>
            <p:cNvPicPr>
              <a:picLocks noChangeAspect="1" noChangeArrowheads="1"/>
            </p:cNvPicPr>
            <p:nvPr/>
          </p:nvPicPr>
          <p:blipFill>
            <a:blip r:embed="rId16" cstate="print"/>
            <a:srcRect/>
            <a:stretch>
              <a:fillRect/>
            </a:stretch>
          </p:blipFill>
          <p:spPr bwMode="auto">
            <a:xfrm>
              <a:off x="480407" y="4876800"/>
              <a:ext cx="738793" cy="481013"/>
            </a:xfrm>
            <a:prstGeom prst="rect">
              <a:avLst/>
            </a:prstGeom>
            <a:noFill/>
            <a:ln w="19050">
              <a:solidFill>
                <a:schemeClr val="tx1"/>
              </a:solidFill>
              <a:miter lim="800000"/>
              <a:headEnd/>
              <a:tailEnd/>
            </a:ln>
          </p:spPr>
        </p:pic>
      </p:grpSp>
      <p:sp>
        <p:nvSpPr>
          <p:cNvPr id="21" name="TextBox 24"/>
          <p:cNvSpPr txBox="1"/>
          <p:nvPr/>
        </p:nvSpPr>
        <p:spPr>
          <a:xfrm>
            <a:off x="6309080" y="3370488"/>
            <a:ext cx="2133600" cy="2800767"/>
          </a:xfrm>
          <a:prstGeom prst="rect">
            <a:avLst/>
          </a:prstGeom>
          <a:solidFill>
            <a:schemeClr val="bg1"/>
          </a:solidFill>
        </p:spPr>
        <p:txBody>
          <a:bodyPr wrap="square" rtlCol="0">
            <a:spAutoFit/>
          </a:bodyPr>
          <a:lstStyle/>
          <a:p>
            <a:r>
              <a:rPr lang="en-US" sz="1600" b="1" dirty="0">
                <a:solidFill>
                  <a:schemeClr val="tx1"/>
                </a:solidFill>
                <a:latin typeface="Courier New" pitchFamily="49" charset="0"/>
                <a:cs typeface="Courier New" pitchFamily="49" charset="0"/>
              </a:rPr>
              <a:t>1011001011…0101</a:t>
            </a:r>
          </a:p>
          <a:p>
            <a:r>
              <a:rPr lang="en-US" sz="1600" b="1" dirty="0">
                <a:solidFill>
                  <a:schemeClr val="tx1"/>
                </a:solidFill>
                <a:latin typeface="Courier New" pitchFamily="49" charset="0"/>
                <a:cs typeface="Courier New" pitchFamily="49" charset="0"/>
              </a:rPr>
              <a:t>1110101101…0010</a:t>
            </a:r>
          </a:p>
          <a:p>
            <a:r>
              <a:rPr lang="en-US" sz="1600" b="1" dirty="0">
                <a:solidFill>
                  <a:schemeClr val="tx1"/>
                </a:solidFill>
                <a:latin typeface="Courier New" pitchFamily="49" charset="0"/>
                <a:cs typeface="Courier New" pitchFamily="49" charset="0"/>
              </a:rPr>
              <a:t>0001111000…1010</a:t>
            </a:r>
          </a:p>
          <a:p>
            <a:r>
              <a:rPr lang="en-US" sz="1600" b="1" dirty="0">
                <a:solidFill>
                  <a:schemeClr val="tx1"/>
                </a:solidFill>
                <a:latin typeface="Courier New" pitchFamily="49" charset="0"/>
                <a:cs typeface="Courier New" pitchFamily="49" charset="0"/>
              </a:rPr>
              <a:t>1111111001…0001</a:t>
            </a:r>
          </a:p>
          <a:p>
            <a:r>
              <a:rPr lang="en-US" sz="1600" b="1" dirty="0">
                <a:solidFill>
                  <a:schemeClr val="tx1"/>
                </a:solidFill>
                <a:latin typeface="Courier New" pitchFamily="49" charset="0"/>
                <a:cs typeface="Courier New" pitchFamily="49" charset="0"/>
              </a:rPr>
              <a:t>1010101010…1001</a:t>
            </a:r>
          </a:p>
          <a:p>
            <a:r>
              <a:rPr lang="en-US" sz="1600" b="1" dirty="0">
                <a:solidFill>
                  <a:schemeClr val="tx1"/>
                </a:solidFill>
                <a:latin typeface="Courier New" pitchFamily="49" charset="0"/>
                <a:cs typeface="Courier New" pitchFamily="49" charset="0"/>
              </a:rPr>
              <a:t>0001111110…1010</a:t>
            </a:r>
          </a:p>
          <a:p>
            <a:r>
              <a:rPr lang="en-US" sz="1600" b="1" dirty="0">
                <a:solidFill>
                  <a:schemeClr val="tx1"/>
                </a:solidFill>
                <a:latin typeface="Courier New" pitchFamily="49" charset="0"/>
                <a:cs typeface="Courier New" pitchFamily="49" charset="0"/>
              </a:rPr>
              <a:t>0101101001…1111</a:t>
            </a:r>
          </a:p>
          <a:p>
            <a:r>
              <a:rPr lang="en-US" sz="1600" b="1" dirty="0">
                <a:solidFill>
                  <a:schemeClr val="tx1"/>
                </a:solidFill>
                <a:latin typeface="Courier New" pitchFamily="49" charset="0"/>
                <a:cs typeface="Courier New" pitchFamily="49" charset="0"/>
              </a:rPr>
              <a:t>1001111000…1010</a:t>
            </a:r>
          </a:p>
          <a:p>
            <a:r>
              <a:rPr lang="en-US" sz="1600" b="1" dirty="0">
                <a:solidFill>
                  <a:schemeClr val="tx1"/>
                </a:solidFill>
                <a:latin typeface="Courier New" pitchFamily="49" charset="0"/>
                <a:cs typeface="Courier New" pitchFamily="49" charset="0"/>
              </a:rPr>
              <a:t>0001001001…0010</a:t>
            </a:r>
          </a:p>
          <a:p>
            <a:r>
              <a:rPr lang="en-US" sz="1600" b="1" dirty="0">
                <a:solidFill>
                  <a:schemeClr val="tx1"/>
                </a:solidFill>
                <a:latin typeface="Courier New" pitchFamily="49" charset="0"/>
                <a:cs typeface="Courier New" pitchFamily="49" charset="0"/>
              </a:rPr>
              <a:t>1001110010…1010</a:t>
            </a:r>
          </a:p>
          <a:p>
            <a:r>
              <a:rPr lang="en-US" sz="1600" b="1" dirty="0">
                <a:solidFill>
                  <a:schemeClr val="tx1"/>
                </a:solidFill>
                <a:latin typeface="Courier New" pitchFamily="49" charset="0"/>
                <a:cs typeface="Courier New" pitchFamily="49" charset="0"/>
              </a:rPr>
              <a:t>1101111000…0010</a:t>
            </a:r>
          </a:p>
        </p:txBody>
      </p:sp>
      <p:sp>
        <p:nvSpPr>
          <p:cNvPr id="22" name="右箭头 21"/>
          <p:cNvSpPr/>
          <p:nvPr/>
        </p:nvSpPr>
        <p:spPr bwMode="auto">
          <a:xfrm>
            <a:off x="4655558" y="4363529"/>
            <a:ext cx="1224085" cy="1072899"/>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 typeface="Arial" pitchFamily="34" charset="0"/>
              <a:buNone/>
              <a:tabLst/>
            </a:pPr>
            <a:r>
              <a:rPr kumimoji="0" lang="en-US" altLang="zh-CN" sz="1400" b="0" i="0" u="none" strike="noStrike" cap="none" normalizeH="0" baseline="0" dirty="0">
                <a:ln>
                  <a:noFill/>
                </a:ln>
                <a:solidFill>
                  <a:schemeClr val="tx1"/>
                </a:solidFill>
                <a:effectLst/>
                <a:latin typeface="Arial" pitchFamily="34" charset="0"/>
                <a:ea typeface="宋体" pitchFamily="2" charset="-122"/>
              </a:rPr>
              <a:t>Binary coding</a:t>
            </a:r>
            <a:endParaRPr kumimoji="0" lang="zh-CN" altLang="en-US" sz="1400" b="0" i="0" u="none" strike="noStrike" cap="none" normalizeH="0" baseline="0" dirty="0">
              <a:ln>
                <a:noFill/>
              </a:ln>
              <a:solidFill>
                <a:schemeClr val="tx1"/>
              </a:solidFill>
              <a:effectLst/>
              <a:latin typeface="Arial" pitchFamily="34" charset="0"/>
              <a:ea typeface="宋体" pitchFamily="2" charset="-122"/>
            </a:endParaRPr>
          </a:p>
        </p:txBody>
      </p:sp>
    </p:spTree>
    <p:extLst>
      <p:ext uri="{BB962C8B-B14F-4D97-AF65-F5344CB8AC3E}">
        <p14:creationId xmlns:p14="http://schemas.microsoft.com/office/powerpoint/2010/main" val="4003029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面向大规模视觉搜索的特征哈希（原理）</a:t>
            </a:r>
            <a:endParaRPr lang="en-US" altLang="zh-CN" sz="2300" dirty="0">
              <a:latin typeface="微软雅黑" pitchFamily="34" charset="-122"/>
              <a:ea typeface="微软雅黑" pitchFamily="34" charset="-122"/>
            </a:endParaRPr>
          </a:p>
          <a:p>
            <a:pPr lvl="2" eaLnBrk="1" hangingPunct="1">
              <a:defRPr/>
            </a:pPr>
            <a:r>
              <a:rPr lang="zh-CN" altLang="en-US" dirty="0">
                <a:solidFill>
                  <a:srgbClr val="0080FF"/>
                </a:solidFill>
                <a:latin typeface="微软雅黑" pitchFamily="34" charset="-122"/>
                <a:ea typeface="微软雅黑" pitchFamily="34" charset="-122"/>
              </a:rPr>
              <a:t>特征二值化</a:t>
            </a:r>
            <a:r>
              <a:rPr lang="zh-CN" altLang="en-US" dirty="0">
                <a:latin typeface="微软雅黑" pitchFamily="34" charset="-122"/>
                <a:ea typeface="微软雅黑" pitchFamily="34" charset="-122"/>
              </a:rPr>
              <a:t>（局部保值、逼近原始相似度）</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二值特征的汉明距离</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特征的相似性（</a:t>
            </a:r>
            <a:r>
              <a:rPr lang="en-US" altLang="zh-CN" dirty="0">
                <a:latin typeface="微软雅黑" pitchFamily="34" charset="-122"/>
                <a:ea typeface="微软雅黑" pitchFamily="34" charset="-122"/>
              </a:rPr>
              <a:t>Locality Sensitive</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汉明距离可逼近原始的欧式距离</a:t>
            </a:r>
            <a:endParaRPr lang="en-US" altLang="zh-CN" dirty="0">
              <a:solidFill>
                <a:srgbClr val="0080FF"/>
              </a:solidFill>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
        <p:nvSpPr>
          <p:cNvPr id="22" name="右箭头 21"/>
          <p:cNvSpPr/>
          <p:nvPr/>
        </p:nvSpPr>
        <p:spPr bwMode="auto">
          <a:xfrm>
            <a:off x="4655558" y="4363529"/>
            <a:ext cx="1224085" cy="1072899"/>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 typeface="Arial" pitchFamily="34" charset="0"/>
              <a:buNone/>
              <a:tabLst/>
            </a:pPr>
            <a:r>
              <a:rPr kumimoji="0" lang="en-US" altLang="zh-CN" sz="1400" b="0" i="0" u="none" strike="noStrike" cap="none" normalizeH="0" baseline="0" dirty="0">
                <a:ln>
                  <a:noFill/>
                </a:ln>
                <a:solidFill>
                  <a:schemeClr val="tx1"/>
                </a:solidFill>
                <a:effectLst/>
                <a:latin typeface="Arial" pitchFamily="34" charset="0"/>
                <a:ea typeface="宋体" pitchFamily="2" charset="-122"/>
              </a:rPr>
              <a:t>Binary coding</a:t>
            </a:r>
            <a:endParaRPr kumimoji="0" lang="zh-CN" altLang="en-US" sz="1400" b="0" i="0" u="none" strike="noStrike" cap="none" normalizeH="0" baseline="0" dirty="0">
              <a:ln>
                <a:noFill/>
              </a:ln>
              <a:solidFill>
                <a:schemeClr val="tx1"/>
              </a:solidFill>
              <a:effectLst/>
              <a:latin typeface="Arial" pitchFamily="34" charset="0"/>
              <a:ea typeface="宋体" pitchFamily="2" charset="-122"/>
            </a:endParaRPr>
          </a:p>
        </p:txBody>
      </p:sp>
      <p:grpSp>
        <p:nvGrpSpPr>
          <p:cNvPr id="23" name="组合 4"/>
          <p:cNvGrpSpPr/>
          <p:nvPr/>
        </p:nvGrpSpPr>
        <p:grpSpPr>
          <a:xfrm>
            <a:off x="1201534" y="4085071"/>
            <a:ext cx="2291957" cy="1295920"/>
            <a:chOff x="985832" y="3706496"/>
            <a:chExt cx="2291957" cy="1295920"/>
          </a:xfrm>
          <a:effectLst>
            <a:glow rad="63500">
              <a:schemeClr val="accent1">
                <a:satMod val="175000"/>
                <a:alpha val="40000"/>
              </a:schemeClr>
            </a:glow>
          </a:effectLst>
        </p:grpSpPr>
        <p:pic>
          <p:nvPicPr>
            <p:cNvPr id="24" name="Picture 5"/>
            <p:cNvPicPr>
              <a:picLocks noChangeAspect="1" noChangeArrowheads="1"/>
            </p:cNvPicPr>
            <p:nvPr/>
          </p:nvPicPr>
          <p:blipFill>
            <a:blip r:embed="rId3" cstate="print"/>
            <a:srcRect/>
            <a:stretch>
              <a:fillRect/>
            </a:stretch>
          </p:blipFill>
          <p:spPr bwMode="auto">
            <a:xfrm>
              <a:off x="2457846" y="4480104"/>
              <a:ext cx="819943" cy="522312"/>
            </a:xfrm>
            <a:prstGeom prst="rect">
              <a:avLst/>
            </a:prstGeom>
            <a:noFill/>
            <a:ln w="19050">
              <a:solidFill>
                <a:schemeClr val="tx1"/>
              </a:solidFill>
              <a:miter lim="800000"/>
              <a:headEnd/>
              <a:tailEnd/>
            </a:ln>
          </p:spPr>
        </p:pic>
        <p:pic>
          <p:nvPicPr>
            <p:cNvPr id="25" name="Picture 6"/>
            <p:cNvPicPr>
              <a:picLocks noChangeAspect="1" noChangeArrowheads="1"/>
            </p:cNvPicPr>
            <p:nvPr/>
          </p:nvPicPr>
          <p:blipFill>
            <a:blip r:embed="rId4" cstate="print"/>
            <a:srcRect/>
            <a:stretch>
              <a:fillRect/>
            </a:stretch>
          </p:blipFill>
          <p:spPr bwMode="auto">
            <a:xfrm>
              <a:off x="985832" y="4521403"/>
              <a:ext cx="738793" cy="481013"/>
            </a:xfrm>
            <a:prstGeom prst="rect">
              <a:avLst/>
            </a:prstGeom>
            <a:noFill/>
            <a:ln w="19050">
              <a:solidFill>
                <a:schemeClr val="tx1"/>
              </a:solidFill>
              <a:miter lim="800000"/>
              <a:headEnd/>
              <a:tailEnd/>
            </a:ln>
          </p:spPr>
        </p:pic>
        <p:sp>
          <p:nvSpPr>
            <p:cNvPr id="26" name="Rectangle 16"/>
            <p:cNvSpPr/>
            <p:nvPr/>
          </p:nvSpPr>
          <p:spPr>
            <a:xfrm>
              <a:off x="1278156" y="3706496"/>
              <a:ext cx="1537087" cy="646331"/>
            </a:xfrm>
            <a:prstGeom prst="rect">
              <a:avLst/>
            </a:prstGeom>
          </p:spPr>
          <p:txBody>
            <a:bodyPr wrap="none">
              <a:spAutoFit/>
            </a:bodyPr>
            <a:lstStyle/>
            <a:p>
              <a:pPr algn="ctr"/>
              <a:r>
                <a:rPr lang="en-US" dirty="0">
                  <a:solidFill>
                    <a:schemeClr val="tx1"/>
                  </a:solidFill>
                  <a:latin typeface="+mn-lt"/>
                </a:rPr>
                <a:t>Similar images</a:t>
              </a:r>
            </a:p>
            <a:p>
              <a:pPr algn="ctr"/>
              <a:r>
                <a:rPr lang="en-US" dirty="0">
                  <a:solidFill>
                    <a:schemeClr val="tx1"/>
                  </a:solidFill>
                  <a:latin typeface="Times New Roman"/>
                  <a:cs typeface="Times New Roman" pitchFamily="18" charset="0"/>
                </a:rPr>
                <a:t>||</a:t>
              </a:r>
              <a:r>
                <a:rPr lang="en-US" b="1" i="1" dirty="0">
                  <a:solidFill>
                    <a:schemeClr val="tx1"/>
                  </a:solidFill>
                  <a:latin typeface="Times New Roman"/>
                  <a:cs typeface="Times New Roman" pitchFamily="18" charset="0"/>
                </a:rPr>
                <a:t>x</a:t>
              </a:r>
              <a:r>
                <a:rPr lang="en-US" dirty="0">
                  <a:solidFill>
                    <a:schemeClr val="tx1"/>
                  </a:solidFill>
                  <a:latin typeface="Times New Roman"/>
                  <a:cs typeface="Times New Roman" pitchFamily="18" charset="0"/>
                </a:rPr>
                <a:t> – </a:t>
              </a:r>
              <a:r>
                <a:rPr lang="en-US" b="1" i="1" dirty="0">
                  <a:solidFill>
                    <a:schemeClr val="tx1"/>
                  </a:solidFill>
                  <a:latin typeface="Times New Roman"/>
                  <a:cs typeface="Times New Roman" pitchFamily="18" charset="0"/>
                </a:rPr>
                <a:t>y</a:t>
              </a:r>
              <a:r>
                <a:rPr lang="en-US" dirty="0">
                  <a:solidFill>
                    <a:schemeClr val="tx1"/>
                  </a:solidFill>
                  <a:latin typeface="Times New Roman"/>
                  <a:cs typeface="Times New Roman" pitchFamily="18" charset="0"/>
                </a:rPr>
                <a:t>|| </a:t>
              </a:r>
              <a:r>
                <a:rPr lang="en-US" dirty="0">
                  <a:solidFill>
                    <a:schemeClr val="tx1"/>
                  </a:solidFill>
                  <a:latin typeface="Times New Roman"/>
                  <a:cs typeface="Times New Roman" pitchFamily="18" charset="0"/>
                  <a:sym typeface="Symbol"/>
                </a:rPr>
                <a:t> 0</a:t>
              </a:r>
              <a:endParaRPr lang="en-US" dirty="0">
                <a:solidFill>
                  <a:schemeClr val="tx1"/>
                </a:solidFill>
                <a:latin typeface="Times New Roman"/>
              </a:endParaRPr>
            </a:p>
          </p:txBody>
        </p:sp>
      </p:grpSp>
      <p:sp>
        <p:nvSpPr>
          <p:cNvPr id="27" name="TextBox 24"/>
          <p:cNvSpPr txBox="1"/>
          <p:nvPr/>
        </p:nvSpPr>
        <p:spPr>
          <a:xfrm>
            <a:off x="6350777" y="3207908"/>
            <a:ext cx="2133600" cy="3046988"/>
          </a:xfrm>
          <a:prstGeom prst="rect">
            <a:avLst/>
          </a:prstGeom>
          <a:noFill/>
        </p:spPr>
        <p:txBody>
          <a:bodyPr wrap="square" rtlCol="0">
            <a:spAutoFit/>
          </a:bodyPr>
          <a:lstStyle/>
          <a:p>
            <a:r>
              <a:rPr lang="en-US" sz="1600" b="1" dirty="0">
                <a:solidFill>
                  <a:schemeClr val="bg1">
                    <a:lumMod val="75000"/>
                  </a:schemeClr>
                </a:solidFill>
                <a:latin typeface="Courier New" pitchFamily="49" charset="0"/>
                <a:cs typeface="Courier New" pitchFamily="49" charset="0"/>
              </a:rPr>
              <a:t>1011001011…0101</a:t>
            </a:r>
          </a:p>
          <a:p>
            <a:r>
              <a:rPr lang="en-US" sz="1600" b="1" dirty="0">
                <a:solidFill>
                  <a:schemeClr val="bg1">
                    <a:lumMod val="75000"/>
                  </a:schemeClr>
                </a:solidFill>
                <a:latin typeface="Courier New" pitchFamily="49" charset="0"/>
                <a:cs typeface="Courier New" pitchFamily="49" charset="0"/>
              </a:rPr>
              <a:t>1110101101…0010</a:t>
            </a:r>
          </a:p>
          <a:p>
            <a:r>
              <a:rPr lang="en-US" sz="1600" b="1" dirty="0">
                <a:solidFill>
                  <a:schemeClr val="bg1">
                    <a:lumMod val="75000"/>
                  </a:schemeClr>
                </a:solidFill>
                <a:latin typeface="Courier New" pitchFamily="49" charset="0"/>
                <a:cs typeface="Courier New" pitchFamily="49" charset="0"/>
              </a:rPr>
              <a:t>0001111000…1010</a:t>
            </a:r>
          </a:p>
          <a:p>
            <a:r>
              <a:rPr lang="en-US" sz="1600" b="1" dirty="0">
                <a:solidFill>
                  <a:schemeClr val="tx1"/>
                </a:solidFill>
                <a:latin typeface="Courier New" pitchFamily="49" charset="0"/>
                <a:cs typeface="Courier New" pitchFamily="49" charset="0"/>
              </a:rPr>
              <a:t>11</a:t>
            </a:r>
            <a:r>
              <a:rPr lang="en-US" sz="1600" b="1" dirty="0">
                <a:solidFill>
                  <a:srgbClr val="FF0000"/>
                </a:solidFill>
                <a:latin typeface="Courier New" pitchFamily="49" charset="0"/>
                <a:cs typeface="Courier New" pitchFamily="49" charset="0"/>
              </a:rPr>
              <a:t>1</a:t>
            </a:r>
            <a:r>
              <a:rPr lang="en-US" sz="1600" b="1" dirty="0">
                <a:solidFill>
                  <a:schemeClr val="tx1"/>
                </a:solidFill>
                <a:latin typeface="Courier New" pitchFamily="49" charset="0"/>
                <a:cs typeface="Courier New" pitchFamily="49" charset="0"/>
              </a:rPr>
              <a:t>1111001…0001</a:t>
            </a:r>
          </a:p>
          <a:p>
            <a:r>
              <a:rPr lang="en-US" sz="1600" b="1" dirty="0">
                <a:solidFill>
                  <a:schemeClr val="bg1">
                    <a:lumMod val="75000"/>
                  </a:schemeClr>
                </a:solidFill>
                <a:latin typeface="Courier New" pitchFamily="49" charset="0"/>
                <a:cs typeface="Courier New" pitchFamily="49" charset="0"/>
              </a:rPr>
              <a:t>1010101010…1001</a:t>
            </a:r>
          </a:p>
          <a:p>
            <a:r>
              <a:rPr lang="en-US" sz="1600" b="1" dirty="0">
                <a:solidFill>
                  <a:schemeClr val="bg1">
                    <a:lumMod val="75000"/>
                  </a:schemeClr>
                </a:solidFill>
                <a:latin typeface="Courier New" pitchFamily="49" charset="0"/>
                <a:cs typeface="Courier New" pitchFamily="49" charset="0"/>
              </a:rPr>
              <a:t>0001111110…1010</a:t>
            </a:r>
          </a:p>
          <a:p>
            <a:r>
              <a:rPr lang="en-US" sz="1600" b="1" dirty="0">
                <a:solidFill>
                  <a:schemeClr val="bg1">
                    <a:lumMod val="75000"/>
                  </a:schemeClr>
                </a:solidFill>
                <a:latin typeface="Courier New" pitchFamily="49" charset="0"/>
                <a:cs typeface="Courier New" pitchFamily="49" charset="0"/>
              </a:rPr>
              <a:t>0101101001…1111</a:t>
            </a:r>
          </a:p>
          <a:p>
            <a:r>
              <a:rPr lang="en-US" sz="1600" b="1" dirty="0">
                <a:solidFill>
                  <a:schemeClr val="bg1">
                    <a:lumMod val="75000"/>
                  </a:schemeClr>
                </a:solidFill>
                <a:latin typeface="Courier New" pitchFamily="49" charset="0"/>
                <a:cs typeface="Courier New" pitchFamily="49" charset="0"/>
              </a:rPr>
              <a:t>1001111000…1010</a:t>
            </a:r>
          </a:p>
          <a:p>
            <a:r>
              <a:rPr lang="en-US" sz="1600" b="1" dirty="0">
                <a:solidFill>
                  <a:schemeClr val="bg1">
                    <a:lumMod val="75000"/>
                  </a:schemeClr>
                </a:solidFill>
                <a:latin typeface="Courier New" pitchFamily="49" charset="0"/>
                <a:cs typeface="Courier New" pitchFamily="49" charset="0"/>
              </a:rPr>
              <a:t>0001001001…0010</a:t>
            </a:r>
          </a:p>
          <a:p>
            <a:r>
              <a:rPr lang="en-US" sz="1600" b="1" dirty="0">
                <a:solidFill>
                  <a:schemeClr val="bg1">
                    <a:lumMod val="75000"/>
                  </a:schemeClr>
                </a:solidFill>
                <a:latin typeface="Courier New" pitchFamily="49" charset="0"/>
                <a:cs typeface="Courier New" pitchFamily="49" charset="0"/>
              </a:rPr>
              <a:t>1001110010…1010</a:t>
            </a:r>
          </a:p>
          <a:p>
            <a:r>
              <a:rPr lang="en-US" sz="1600" b="1" dirty="0">
                <a:solidFill>
                  <a:schemeClr val="bg1">
                    <a:lumMod val="75000"/>
                  </a:schemeClr>
                </a:solidFill>
                <a:latin typeface="Courier New" pitchFamily="49" charset="0"/>
                <a:cs typeface="Courier New" pitchFamily="49" charset="0"/>
              </a:rPr>
              <a:t>1101111000…0010</a:t>
            </a:r>
          </a:p>
          <a:p>
            <a:r>
              <a:rPr lang="en-US" sz="1600" b="1" dirty="0">
                <a:solidFill>
                  <a:schemeClr val="tx1"/>
                </a:solidFill>
                <a:latin typeface="Courier New" pitchFamily="49" charset="0"/>
                <a:cs typeface="Courier New" pitchFamily="49" charset="0"/>
              </a:rPr>
              <a:t>11</a:t>
            </a:r>
            <a:r>
              <a:rPr lang="en-US" sz="1600" b="1" dirty="0">
                <a:solidFill>
                  <a:srgbClr val="FF0000"/>
                </a:solidFill>
                <a:latin typeface="Courier New" pitchFamily="49" charset="0"/>
                <a:cs typeface="Courier New" pitchFamily="49" charset="0"/>
              </a:rPr>
              <a:t>0</a:t>
            </a:r>
            <a:r>
              <a:rPr lang="en-US" sz="1600" b="1" dirty="0">
                <a:solidFill>
                  <a:schemeClr val="tx1"/>
                </a:solidFill>
                <a:latin typeface="Courier New" pitchFamily="49" charset="0"/>
                <a:cs typeface="Courier New" pitchFamily="49" charset="0"/>
              </a:rPr>
              <a:t>1111001…0001</a:t>
            </a:r>
          </a:p>
        </p:txBody>
      </p:sp>
    </p:spTree>
    <p:extLst>
      <p:ext uri="{BB962C8B-B14F-4D97-AF65-F5344CB8AC3E}">
        <p14:creationId xmlns:p14="http://schemas.microsoft.com/office/powerpoint/2010/main" val="374218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面向大规模视觉搜索的特征哈希（原理）</a:t>
            </a:r>
            <a:endParaRPr lang="en-US" altLang="zh-CN" sz="2300" dirty="0">
              <a:latin typeface="微软雅黑" pitchFamily="34" charset="-122"/>
              <a:ea typeface="微软雅黑" pitchFamily="34" charset="-122"/>
            </a:endParaRPr>
          </a:p>
          <a:p>
            <a:pPr lvl="2" eaLnBrk="1" hangingPunct="1">
              <a:defRPr/>
            </a:pPr>
            <a:r>
              <a:rPr lang="zh-CN" altLang="en-US" dirty="0">
                <a:solidFill>
                  <a:srgbClr val="0080FF"/>
                </a:solidFill>
                <a:latin typeface="微软雅黑" pitchFamily="34" charset="-122"/>
                <a:ea typeface="微软雅黑" pitchFamily="34" charset="-122"/>
              </a:rPr>
              <a:t>特征二值化</a:t>
            </a:r>
            <a:r>
              <a:rPr lang="zh-CN" altLang="en-US" dirty="0">
                <a:latin typeface="微软雅黑" pitchFamily="34" charset="-122"/>
                <a:ea typeface="微软雅黑" pitchFamily="34" charset="-122"/>
              </a:rPr>
              <a:t>（局部保值、逼近原始相似度）</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二值特征的汉明距离</a:t>
            </a:r>
            <a:r>
              <a:rPr lang="en-US" altLang="zh-CN" dirty="0">
                <a:latin typeface="微软雅黑" pitchFamily="34" charset="-122"/>
                <a:ea typeface="微软雅黑" pitchFamily="34" charset="-122"/>
              </a:rPr>
              <a:t>-&gt;</a:t>
            </a:r>
            <a:r>
              <a:rPr lang="zh-CN" altLang="en-US" dirty="0">
                <a:latin typeface="微软雅黑" pitchFamily="34" charset="-122"/>
                <a:ea typeface="微软雅黑" pitchFamily="34" charset="-122"/>
              </a:rPr>
              <a:t>特征的相似性（</a:t>
            </a:r>
            <a:r>
              <a:rPr lang="en-US" altLang="zh-CN" dirty="0">
                <a:latin typeface="微软雅黑" pitchFamily="34" charset="-122"/>
                <a:ea typeface="微软雅黑" pitchFamily="34" charset="-122"/>
              </a:rPr>
              <a:t>Locality Sensitive</a:t>
            </a:r>
            <a:r>
              <a:rPr lang="zh-CN" altLang="en-US" dirty="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汉明距离可逼近原始的欧式距离</a:t>
            </a:r>
            <a:endParaRPr lang="en-US" altLang="zh-CN" dirty="0">
              <a:solidFill>
                <a:srgbClr val="0080FF"/>
              </a:solidFill>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
        <p:nvSpPr>
          <p:cNvPr id="22" name="右箭头 21"/>
          <p:cNvSpPr/>
          <p:nvPr/>
        </p:nvSpPr>
        <p:spPr bwMode="auto">
          <a:xfrm>
            <a:off x="4655558" y="4363529"/>
            <a:ext cx="1224085" cy="1072899"/>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 typeface="Arial" pitchFamily="34" charset="0"/>
              <a:buNone/>
              <a:tabLst/>
            </a:pPr>
            <a:r>
              <a:rPr kumimoji="0" lang="en-US" altLang="zh-CN" sz="1400" b="0" i="0" u="none" strike="noStrike" cap="none" normalizeH="0" baseline="0" dirty="0">
                <a:ln>
                  <a:noFill/>
                </a:ln>
                <a:solidFill>
                  <a:schemeClr val="tx1"/>
                </a:solidFill>
                <a:effectLst/>
                <a:latin typeface="Arial" pitchFamily="34" charset="0"/>
                <a:ea typeface="宋体" pitchFamily="2" charset="-122"/>
              </a:rPr>
              <a:t>Binary coding</a:t>
            </a:r>
            <a:endParaRPr kumimoji="0" lang="zh-CN" altLang="en-US" sz="1400" b="0" i="0" u="none" strike="noStrike" cap="none" normalizeH="0" baseline="0" dirty="0">
              <a:ln>
                <a:noFill/>
              </a:ln>
              <a:solidFill>
                <a:schemeClr val="tx1"/>
              </a:solidFill>
              <a:effectLst/>
              <a:latin typeface="Arial" pitchFamily="34" charset="0"/>
              <a:ea typeface="宋体" pitchFamily="2" charset="-122"/>
            </a:endParaRPr>
          </a:p>
        </p:txBody>
      </p:sp>
      <p:grpSp>
        <p:nvGrpSpPr>
          <p:cNvPr id="28" name="组合 3"/>
          <p:cNvGrpSpPr/>
          <p:nvPr/>
        </p:nvGrpSpPr>
        <p:grpSpPr>
          <a:xfrm>
            <a:off x="1282695" y="4123385"/>
            <a:ext cx="2491393" cy="1319213"/>
            <a:chOff x="858721" y="3758883"/>
            <a:chExt cx="2491393" cy="1319213"/>
          </a:xfrm>
          <a:effectLst>
            <a:glow rad="63500">
              <a:schemeClr val="accent1">
                <a:satMod val="175000"/>
                <a:alpha val="40000"/>
              </a:schemeClr>
            </a:glow>
          </a:effectLst>
        </p:grpSpPr>
        <p:pic>
          <p:nvPicPr>
            <p:cNvPr id="29" name="Picture 6"/>
            <p:cNvPicPr>
              <a:picLocks noChangeAspect="1" noChangeArrowheads="1"/>
            </p:cNvPicPr>
            <p:nvPr/>
          </p:nvPicPr>
          <p:blipFill>
            <a:blip r:embed="rId3" cstate="print"/>
            <a:srcRect/>
            <a:stretch>
              <a:fillRect/>
            </a:stretch>
          </p:blipFill>
          <p:spPr bwMode="auto">
            <a:xfrm>
              <a:off x="858721" y="4597083"/>
              <a:ext cx="738793" cy="481013"/>
            </a:xfrm>
            <a:prstGeom prst="rect">
              <a:avLst/>
            </a:prstGeom>
            <a:noFill/>
            <a:ln w="19050">
              <a:solidFill>
                <a:schemeClr val="tx1"/>
              </a:solidFill>
              <a:miter lim="800000"/>
              <a:headEnd/>
              <a:tailEnd/>
            </a:ln>
          </p:spPr>
        </p:pic>
        <p:pic>
          <p:nvPicPr>
            <p:cNvPr id="30" name="Picture 14" descr="3243073117_d9dde1ba63.jpg"/>
            <p:cNvPicPr>
              <a:picLocks noChangeAspect="1"/>
            </p:cNvPicPr>
            <p:nvPr/>
          </p:nvPicPr>
          <p:blipFill>
            <a:blip r:embed="rId4" cstate="print"/>
            <a:stretch>
              <a:fillRect/>
            </a:stretch>
          </p:blipFill>
          <p:spPr>
            <a:xfrm>
              <a:off x="2644720" y="4597083"/>
              <a:ext cx="705394" cy="469969"/>
            </a:xfrm>
            <a:prstGeom prst="rect">
              <a:avLst/>
            </a:prstGeom>
            <a:ln w="19050">
              <a:solidFill>
                <a:schemeClr val="tx1"/>
              </a:solidFill>
            </a:ln>
          </p:spPr>
        </p:pic>
        <p:sp>
          <p:nvSpPr>
            <p:cNvPr id="31" name="Rectangle 18"/>
            <p:cNvSpPr/>
            <p:nvPr/>
          </p:nvSpPr>
          <p:spPr>
            <a:xfrm>
              <a:off x="1368914" y="3758883"/>
              <a:ext cx="1806579" cy="646331"/>
            </a:xfrm>
            <a:prstGeom prst="rect">
              <a:avLst/>
            </a:prstGeom>
          </p:spPr>
          <p:txBody>
            <a:bodyPr wrap="none">
              <a:spAutoFit/>
            </a:bodyPr>
            <a:lstStyle/>
            <a:p>
              <a:pPr algn="ctr"/>
              <a:r>
                <a:rPr lang="en-US" dirty="0">
                  <a:solidFill>
                    <a:schemeClr val="tx1"/>
                  </a:solidFill>
                  <a:latin typeface="+mn-lt"/>
                </a:rPr>
                <a:t>Dissimilar images</a:t>
              </a:r>
            </a:p>
            <a:p>
              <a:pPr algn="ctr"/>
              <a:r>
                <a:rPr lang="en-US" dirty="0">
                  <a:solidFill>
                    <a:schemeClr val="tx1"/>
                  </a:solidFill>
                  <a:latin typeface="Times New Roman"/>
                  <a:cs typeface="Times New Roman"/>
                </a:rPr>
                <a:t>||</a:t>
              </a:r>
              <a:r>
                <a:rPr lang="en-US" b="1" i="1" dirty="0">
                  <a:solidFill>
                    <a:schemeClr val="tx1"/>
                  </a:solidFill>
                  <a:latin typeface="Times New Roman"/>
                  <a:cs typeface="Times New Roman"/>
                </a:rPr>
                <a:t>x</a:t>
              </a:r>
              <a:r>
                <a:rPr lang="en-US" dirty="0">
                  <a:solidFill>
                    <a:schemeClr val="tx1"/>
                  </a:solidFill>
                  <a:latin typeface="Times New Roman"/>
                  <a:cs typeface="Times New Roman"/>
                </a:rPr>
                <a:t> – </a:t>
              </a:r>
              <a:r>
                <a:rPr lang="en-US" b="1" i="1" dirty="0">
                  <a:solidFill>
                    <a:schemeClr val="tx1"/>
                  </a:solidFill>
                  <a:latin typeface="Times New Roman"/>
                  <a:cs typeface="Times New Roman"/>
                </a:rPr>
                <a:t>y</a:t>
              </a:r>
              <a:r>
                <a:rPr lang="en-US" dirty="0">
                  <a:solidFill>
                    <a:schemeClr val="tx1"/>
                  </a:solidFill>
                  <a:latin typeface="Times New Roman"/>
                  <a:cs typeface="Times New Roman"/>
                </a:rPr>
                <a:t>||</a:t>
              </a:r>
              <a:r>
                <a:rPr lang="en-US" dirty="0">
                  <a:solidFill>
                    <a:schemeClr val="tx1"/>
                  </a:solidFill>
                  <a:cs typeface="Times New Roman" pitchFamily="18" charset="0"/>
                </a:rPr>
                <a:t> </a:t>
              </a:r>
              <a:r>
                <a:rPr lang="en-US" dirty="0">
                  <a:solidFill>
                    <a:schemeClr val="tx1"/>
                  </a:solidFill>
                  <a:latin typeface="+mn-lt"/>
                  <a:cs typeface="Times New Roman" pitchFamily="18" charset="0"/>
                  <a:sym typeface="Symbol"/>
                </a:rPr>
                <a:t>is large</a:t>
              </a:r>
              <a:endParaRPr lang="en-US" dirty="0">
                <a:solidFill>
                  <a:schemeClr val="tx1"/>
                </a:solidFill>
                <a:latin typeface="+mn-lt"/>
              </a:endParaRPr>
            </a:p>
          </p:txBody>
        </p:sp>
      </p:grpSp>
      <p:sp>
        <p:nvSpPr>
          <p:cNvPr id="32" name="TextBox 24"/>
          <p:cNvSpPr txBox="1"/>
          <p:nvPr/>
        </p:nvSpPr>
        <p:spPr>
          <a:xfrm>
            <a:off x="6257223" y="3190300"/>
            <a:ext cx="2133600" cy="3046988"/>
          </a:xfrm>
          <a:prstGeom prst="rect">
            <a:avLst/>
          </a:prstGeom>
          <a:noFill/>
        </p:spPr>
        <p:txBody>
          <a:bodyPr wrap="square" rtlCol="0">
            <a:spAutoFit/>
          </a:bodyPr>
          <a:lstStyle/>
          <a:p>
            <a:r>
              <a:rPr lang="en-US" sz="1600" b="1" dirty="0">
                <a:solidFill>
                  <a:schemeClr val="bg1">
                    <a:lumMod val="65000"/>
                  </a:schemeClr>
                </a:solidFill>
                <a:latin typeface="Courier New" pitchFamily="49" charset="0"/>
                <a:cs typeface="Courier New" pitchFamily="49" charset="0"/>
              </a:rPr>
              <a:t>1011001011…0101</a:t>
            </a:r>
          </a:p>
          <a:p>
            <a:r>
              <a:rPr lang="en-US" sz="1600" b="1" dirty="0">
                <a:solidFill>
                  <a:schemeClr val="bg1">
                    <a:lumMod val="65000"/>
                  </a:schemeClr>
                </a:solidFill>
                <a:latin typeface="Courier New" pitchFamily="49" charset="0"/>
                <a:cs typeface="Courier New" pitchFamily="49" charset="0"/>
              </a:rPr>
              <a:t>1110101101…0010</a:t>
            </a:r>
          </a:p>
          <a:p>
            <a:r>
              <a:rPr lang="en-US" sz="1600" b="1" dirty="0">
                <a:solidFill>
                  <a:schemeClr val="bg1">
                    <a:lumMod val="65000"/>
                  </a:schemeClr>
                </a:solidFill>
                <a:latin typeface="Courier New" pitchFamily="49" charset="0"/>
                <a:cs typeface="Courier New" pitchFamily="49" charset="0"/>
              </a:rPr>
              <a:t>0001111000…1010</a:t>
            </a:r>
          </a:p>
          <a:p>
            <a:r>
              <a:rPr lang="en-US" sz="1600" b="1" dirty="0">
                <a:solidFill>
                  <a:srgbClr val="FF0000"/>
                </a:solidFill>
                <a:latin typeface="Courier New" pitchFamily="49" charset="0"/>
                <a:cs typeface="Courier New" pitchFamily="49" charset="0"/>
              </a:rPr>
              <a:t>11</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11</a:t>
            </a:r>
            <a:r>
              <a:rPr lang="en-US" sz="1600" b="1" dirty="0">
                <a:solidFill>
                  <a:schemeClr val="tx1"/>
                </a:solidFill>
                <a:latin typeface="Courier New" pitchFamily="49" charset="0"/>
                <a:cs typeface="Courier New" pitchFamily="49" charset="0"/>
              </a:rPr>
              <a:t>110</a:t>
            </a:r>
            <a:r>
              <a:rPr lang="en-US" sz="1600" b="1" dirty="0">
                <a:solidFill>
                  <a:srgbClr val="FF0000"/>
                </a:solidFill>
                <a:latin typeface="Courier New" pitchFamily="49" charset="0"/>
                <a:cs typeface="Courier New" pitchFamily="49" charset="0"/>
              </a:rPr>
              <a:t>0</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000</a:t>
            </a:r>
            <a:r>
              <a:rPr lang="en-US" sz="1600" b="1" dirty="0">
                <a:solidFill>
                  <a:schemeClr val="tx1"/>
                </a:solidFill>
                <a:latin typeface="Courier New" pitchFamily="49" charset="0"/>
                <a:cs typeface="Courier New" pitchFamily="49" charset="0"/>
              </a:rPr>
              <a:t>1</a:t>
            </a:r>
          </a:p>
          <a:p>
            <a:r>
              <a:rPr lang="en-US" sz="1600" b="1" dirty="0">
                <a:solidFill>
                  <a:schemeClr val="bg1">
                    <a:lumMod val="65000"/>
                  </a:schemeClr>
                </a:solidFill>
                <a:latin typeface="Courier New" pitchFamily="49" charset="0"/>
                <a:cs typeface="Courier New" pitchFamily="49" charset="0"/>
              </a:rPr>
              <a:t>1010101010…1001</a:t>
            </a:r>
          </a:p>
          <a:p>
            <a:r>
              <a:rPr lang="en-US" sz="1600" b="1" dirty="0">
                <a:solidFill>
                  <a:schemeClr val="bg1">
                    <a:lumMod val="65000"/>
                  </a:schemeClr>
                </a:solidFill>
                <a:latin typeface="Courier New" pitchFamily="49" charset="0"/>
                <a:cs typeface="Courier New" pitchFamily="49" charset="0"/>
              </a:rPr>
              <a:t>0001111110…1010</a:t>
            </a:r>
          </a:p>
          <a:p>
            <a:r>
              <a:rPr lang="en-US" sz="1600" b="1" dirty="0">
                <a:solidFill>
                  <a:schemeClr val="bg1">
                    <a:lumMod val="65000"/>
                  </a:schemeClr>
                </a:solidFill>
                <a:latin typeface="Courier New" pitchFamily="49" charset="0"/>
                <a:cs typeface="Courier New" pitchFamily="49" charset="0"/>
              </a:rPr>
              <a:t>0101101001…1111</a:t>
            </a:r>
          </a:p>
          <a:p>
            <a:r>
              <a:rPr lang="en-US" sz="1600" b="1" dirty="0">
                <a:solidFill>
                  <a:schemeClr val="bg1">
                    <a:lumMod val="65000"/>
                  </a:schemeClr>
                </a:solidFill>
                <a:latin typeface="Courier New" pitchFamily="49" charset="0"/>
                <a:cs typeface="Courier New" pitchFamily="49" charset="0"/>
              </a:rPr>
              <a:t>1001111000…1010</a:t>
            </a:r>
          </a:p>
          <a:p>
            <a:r>
              <a:rPr lang="en-US" sz="1600" b="1" dirty="0">
                <a:solidFill>
                  <a:schemeClr val="bg1">
                    <a:lumMod val="65000"/>
                  </a:schemeClr>
                </a:solidFill>
                <a:latin typeface="Courier New" pitchFamily="49" charset="0"/>
                <a:cs typeface="Courier New" pitchFamily="49" charset="0"/>
              </a:rPr>
              <a:t>0001001001…0010</a:t>
            </a:r>
          </a:p>
          <a:p>
            <a:r>
              <a:rPr lang="en-US" sz="1600" b="1" dirty="0">
                <a:solidFill>
                  <a:schemeClr val="bg1">
                    <a:lumMod val="65000"/>
                  </a:schemeClr>
                </a:solidFill>
                <a:latin typeface="Courier New" pitchFamily="49" charset="0"/>
                <a:cs typeface="Courier New" pitchFamily="49" charset="0"/>
              </a:rPr>
              <a:t>1001110010…1010</a:t>
            </a:r>
          </a:p>
          <a:p>
            <a:r>
              <a:rPr lang="en-US" sz="1600" b="1" dirty="0">
                <a:solidFill>
                  <a:schemeClr val="bg1">
                    <a:lumMod val="65000"/>
                  </a:schemeClr>
                </a:solidFill>
                <a:latin typeface="Courier New" pitchFamily="49" charset="0"/>
                <a:cs typeface="Courier New" pitchFamily="49" charset="0"/>
              </a:rPr>
              <a:t>1101111000…0010</a:t>
            </a:r>
          </a:p>
          <a:p>
            <a:r>
              <a:rPr lang="en-US" sz="1600" b="1" dirty="0">
                <a:solidFill>
                  <a:srgbClr val="FF0000"/>
                </a:solidFill>
                <a:latin typeface="Courier New" pitchFamily="49" charset="0"/>
                <a:cs typeface="Courier New" pitchFamily="49" charset="0"/>
              </a:rPr>
              <a:t>10</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00</a:t>
            </a:r>
            <a:r>
              <a:rPr lang="en-US" sz="1600" b="1" dirty="0">
                <a:solidFill>
                  <a:schemeClr val="tx1"/>
                </a:solidFill>
                <a:latin typeface="Courier New" pitchFamily="49" charset="0"/>
                <a:cs typeface="Courier New" pitchFamily="49" charset="0"/>
              </a:rPr>
              <a:t>110</a:t>
            </a:r>
            <a:r>
              <a:rPr lang="en-US" sz="1600" b="1" dirty="0">
                <a:solidFill>
                  <a:srgbClr val="FF0000"/>
                </a:solidFill>
                <a:latin typeface="Courier New" pitchFamily="49" charset="0"/>
                <a:cs typeface="Courier New" pitchFamily="49" charset="0"/>
              </a:rPr>
              <a:t>1</a:t>
            </a:r>
            <a:r>
              <a:rPr lang="en-US" sz="1600" b="1" dirty="0">
                <a:solidFill>
                  <a:schemeClr val="tx1"/>
                </a:solidFill>
                <a:latin typeface="Courier New" pitchFamily="49" charset="0"/>
                <a:cs typeface="Courier New" pitchFamily="49" charset="0"/>
              </a:rPr>
              <a:t>1…</a:t>
            </a:r>
            <a:r>
              <a:rPr lang="en-US" sz="1600" b="1" dirty="0">
                <a:solidFill>
                  <a:srgbClr val="FF0000"/>
                </a:solidFill>
                <a:latin typeface="Courier New" pitchFamily="49" charset="0"/>
                <a:cs typeface="Courier New" pitchFamily="49" charset="0"/>
              </a:rPr>
              <a:t>111</a:t>
            </a:r>
            <a:r>
              <a:rPr lang="en-US" sz="1600" b="1" dirty="0">
                <a:solidFill>
                  <a:schemeClr val="tx1"/>
                </a:solidFill>
                <a:latin typeface="Courier New" pitchFamily="49" charset="0"/>
                <a:cs typeface="Courier New" pitchFamily="49" charset="0"/>
              </a:rPr>
              <a:t>1</a:t>
            </a:r>
          </a:p>
        </p:txBody>
      </p:sp>
    </p:spTree>
    <p:extLst>
      <p:ext uri="{BB962C8B-B14F-4D97-AF65-F5344CB8AC3E}">
        <p14:creationId xmlns:p14="http://schemas.microsoft.com/office/powerpoint/2010/main" val="1929955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面向大规模视觉搜索的特征哈希（优势）</a:t>
            </a:r>
            <a:endParaRPr lang="en-US" altLang="zh-CN"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哈希函数为特征投影</a:t>
            </a:r>
            <a:r>
              <a:rPr lang="en-US" altLang="zh-CN" dirty="0">
                <a:latin typeface="微软雅黑" pitchFamily="34" charset="-122"/>
                <a:ea typeface="微软雅黑" pitchFamily="34" charset="-122"/>
              </a:rPr>
              <a:t>-&gt;</a:t>
            </a:r>
            <a:r>
              <a:rPr lang="zh-CN" altLang="en-US" dirty="0">
                <a:solidFill>
                  <a:srgbClr val="0080FF"/>
                </a:solidFill>
                <a:latin typeface="微软雅黑" pitchFamily="34" charset="-122"/>
                <a:ea typeface="微软雅黑" pitchFamily="34" charset="-122"/>
              </a:rPr>
              <a:t>快</a:t>
            </a:r>
            <a:endParaRPr lang="en-US" altLang="zh-CN" dirty="0">
              <a:solidFill>
                <a:srgbClr val="0080FF"/>
              </a:solidFill>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搜索时间为汉明查表，复杂度</a:t>
            </a:r>
            <a:r>
              <a:rPr lang="en-US" altLang="zh-CN" dirty="0">
                <a:latin typeface="微软雅黑" pitchFamily="34" charset="-122"/>
                <a:ea typeface="微软雅黑" pitchFamily="34" charset="-122"/>
              </a:rPr>
              <a:t>O(1) -&gt;</a:t>
            </a:r>
            <a:r>
              <a:rPr lang="zh-CN" altLang="en-US" dirty="0">
                <a:solidFill>
                  <a:srgbClr val="0080FF"/>
                </a:solidFill>
                <a:latin typeface="微软雅黑" pitchFamily="34" charset="-122"/>
                <a:ea typeface="微软雅黑" pitchFamily="34" charset="-122"/>
              </a:rPr>
              <a:t>快</a:t>
            </a:r>
            <a:endParaRPr lang="en-US" altLang="zh-CN" dirty="0">
              <a:solidFill>
                <a:srgbClr val="0080FF"/>
              </a:solidFill>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百万量级图像搜索系统可以存储在内存中 </a:t>
            </a:r>
            <a:r>
              <a:rPr lang="en-US" altLang="zh-CN" dirty="0">
                <a:latin typeface="微软雅黑" pitchFamily="34" charset="-122"/>
                <a:ea typeface="微软雅黑" pitchFamily="34" charset="-122"/>
              </a:rPr>
              <a:t>-&gt; </a:t>
            </a:r>
            <a:r>
              <a:rPr lang="zh-CN" altLang="en-US" dirty="0">
                <a:solidFill>
                  <a:srgbClr val="0080FF"/>
                </a:solidFill>
                <a:latin typeface="微软雅黑" pitchFamily="34" charset="-122"/>
                <a:ea typeface="微软雅黑" pitchFamily="34" charset="-122"/>
              </a:rPr>
              <a:t>小</a:t>
            </a:r>
            <a:endParaRPr lang="en-US" altLang="zh-CN"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10" name="图片 9"/>
          <p:cNvPicPr>
            <a:picLocks noChangeAspect="1"/>
          </p:cNvPicPr>
          <p:nvPr/>
        </p:nvPicPr>
        <p:blipFill>
          <a:blip r:embed="rId3"/>
          <a:stretch>
            <a:fillRect/>
          </a:stretch>
        </p:blipFill>
        <p:spPr>
          <a:xfrm>
            <a:off x="1979712" y="3553193"/>
            <a:ext cx="5256584" cy="2324079"/>
          </a:xfrm>
          <a:prstGeom prst="rect">
            <a:avLst/>
          </a:prstGeom>
        </p:spPr>
      </p:pic>
    </p:spTree>
    <p:extLst>
      <p:ext uri="{BB962C8B-B14F-4D97-AF65-F5344CB8AC3E}">
        <p14:creationId xmlns:p14="http://schemas.microsoft.com/office/powerpoint/2010/main" val="1357973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2" y="1196975"/>
            <a:ext cx="8675687" cy="5400377"/>
          </a:xfrm>
          <a:solidFill>
            <a:schemeClr val="bg1"/>
          </a:solidFill>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代表性的特征哈希技术</a:t>
            </a:r>
            <a:endParaRPr lang="en-US" altLang="zh-CN"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数据独立哈希</a:t>
            </a:r>
            <a:endParaRPr lang="en-US" altLang="zh-CN" dirty="0">
              <a:latin typeface="微软雅黑" pitchFamily="34" charset="-122"/>
              <a:ea typeface="微软雅黑" pitchFamily="34" charset="-122"/>
            </a:endParaRPr>
          </a:p>
          <a:p>
            <a:pPr lvl="4" eaLnBrk="1" hangingPunct="1">
              <a:defRPr/>
            </a:pPr>
            <a:r>
              <a:rPr lang="en-US" altLang="zh-CN" dirty="0">
                <a:latin typeface="微软雅黑" pitchFamily="34" charset="-122"/>
                <a:ea typeface="微软雅黑" pitchFamily="34" charset="-122"/>
              </a:rPr>
              <a:t>Local Sensitive Hashing</a:t>
            </a:r>
            <a:r>
              <a:rPr lang="en-US" altLang="zh-CN" sz="1200" dirty="0">
                <a:latin typeface="微软雅黑" pitchFamily="34" charset="-122"/>
                <a:ea typeface="微软雅黑" pitchFamily="34" charset="-122"/>
              </a:rPr>
              <a:t> (</a:t>
            </a:r>
            <a:r>
              <a:rPr lang="en-US" altLang="zh-CN" sz="1200" dirty="0" err="1">
                <a:latin typeface="微软雅黑" pitchFamily="34" charset="-122"/>
                <a:ea typeface="微软雅黑" pitchFamily="34" charset="-122"/>
              </a:rPr>
              <a:t>Indyk</a:t>
            </a:r>
            <a:r>
              <a:rPr lang="en-US" altLang="zh-CN" sz="1200" dirty="0">
                <a:latin typeface="微软雅黑" pitchFamily="34" charset="-122"/>
                <a:ea typeface="微软雅黑" pitchFamily="34" charset="-122"/>
              </a:rPr>
              <a:t> and </a:t>
            </a:r>
            <a:r>
              <a:rPr lang="en-US" altLang="zh-CN" sz="1200" dirty="0" err="1">
                <a:latin typeface="微软雅黑" pitchFamily="34" charset="-122"/>
                <a:ea typeface="微软雅黑" pitchFamily="34" charset="-122"/>
              </a:rPr>
              <a:t>Motwani</a:t>
            </a:r>
            <a:r>
              <a:rPr lang="en-US" altLang="zh-CN" sz="1200" dirty="0">
                <a:latin typeface="微软雅黑" pitchFamily="34" charset="-122"/>
                <a:ea typeface="微软雅黑" pitchFamily="34" charset="-122"/>
              </a:rPr>
              <a:t> 1998, </a:t>
            </a:r>
            <a:r>
              <a:rPr lang="en-US" altLang="zh-CN" sz="1200" dirty="0" err="1">
                <a:latin typeface="微软雅黑" pitchFamily="34" charset="-122"/>
                <a:ea typeface="微软雅黑" pitchFamily="34" charset="-122"/>
              </a:rPr>
              <a:t>Datar</a:t>
            </a:r>
            <a:r>
              <a:rPr lang="en-US" altLang="zh-CN" sz="1200" dirty="0">
                <a:latin typeface="微软雅黑" pitchFamily="34" charset="-122"/>
                <a:ea typeface="微软雅黑" pitchFamily="34" charset="-122"/>
              </a:rPr>
              <a:t> et al. 2004)</a:t>
            </a:r>
            <a:r>
              <a:rPr lang="en-US" altLang="zh-CN" dirty="0">
                <a:latin typeface="微软雅黑" pitchFamily="34" charset="-122"/>
                <a:ea typeface="微软雅黑" pitchFamily="34" charset="-122"/>
              </a:rPr>
              <a:t>…</a:t>
            </a:r>
          </a:p>
          <a:p>
            <a:pPr lvl="2" eaLnBrk="1" hangingPunct="1">
              <a:defRPr/>
            </a:pPr>
            <a:r>
              <a:rPr lang="zh-CN" altLang="en-US" dirty="0">
                <a:latin typeface="微软雅黑" pitchFamily="34" charset="-122"/>
                <a:ea typeface="微软雅黑" pitchFamily="34" charset="-122"/>
              </a:rPr>
              <a:t>数据非独立哈希</a:t>
            </a:r>
            <a:endParaRPr lang="en-US" altLang="zh-CN"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无监督哈希</a:t>
            </a:r>
            <a:endParaRPr lang="en-US" altLang="zh-CN" dirty="0">
              <a:latin typeface="微软雅黑" pitchFamily="34" charset="-122"/>
              <a:ea typeface="微软雅黑" pitchFamily="34" charset="-122"/>
            </a:endParaRPr>
          </a:p>
          <a:p>
            <a:pPr lvl="4" eaLnBrk="1" hangingPunct="1">
              <a:defRPr/>
            </a:pPr>
            <a:r>
              <a:rPr lang="en-US" altLang="zh-CN" dirty="0">
                <a:latin typeface="微软雅黑" pitchFamily="34" charset="-122"/>
                <a:ea typeface="微软雅黑" pitchFamily="34" charset="-122"/>
              </a:rPr>
              <a:t>Spectral Hashing</a:t>
            </a:r>
            <a:r>
              <a:rPr lang="en-US" altLang="zh-CN" sz="1200" dirty="0">
                <a:latin typeface="微软雅黑" pitchFamily="34" charset="-122"/>
                <a:ea typeface="微软雅黑" pitchFamily="34" charset="-122"/>
              </a:rPr>
              <a:t> (Weiss et al. NIPS 2008)</a:t>
            </a:r>
          </a:p>
          <a:p>
            <a:pPr lvl="4" eaLnBrk="1" hangingPunct="1">
              <a:defRPr/>
            </a:pPr>
            <a:r>
              <a:rPr lang="en-US" altLang="zh-CN" dirty="0">
                <a:latin typeface="微软雅黑" pitchFamily="34" charset="-122"/>
                <a:ea typeface="微软雅黑" pitchFamily="34" charset="-122"/>
              </a:rPr>
              <a:t>Anchor Graph Hashing</a:t>
            </a:r>
            <a:r>
              <a:rPr lang="en-US" altLang="zh-CN" sz="1200" dirty="0">
                <a:latin typeface="微软雅黑" pitchFamily="34" charset="-122"/>
                <a:ea typeface="微软雅黑" pitchFamily="34" charset="-122"/>
              </a:rPr>
              <a:t> (Liu et al. ICML 2011)</a:t>
            </a:r>
          </a:p>
          <a:p>
            <a:pPr lvl="4" eaLnBrk="1" hangingPunct="1">
              <a:defRPr/>
            </a:pPr>
            <a:r>
              <a:rPr lang="en-US" altLang="zh-CN" dirty="0">
                <a:latin typeface="微软雅黑" pitchFamily="34" charset="-122"/>
                <a:ea typeface="微软雅黑" pitchFamily="34" charset="-122"/>
              </a:rPr>
              <a:t>Iterative Quantization</a:t>
            </a:r>
            <a:r>
              <a:rPr lang="en-US" altLang="zh-CN" sz="1200" dirty="0">
                <a:latin typeface="微软雅黑" pitchFamily="34" charset="-122"/>
                <a:ea typeface="微软雅黑" pitchFamily="34" charset="-122"/>
              </a:rPr>
              <a:t> (Gong et al. CVPR 2011)</a:t>
            </a:r>
          </a:p>
          <a:p>
            <a:pPr lvl="4" eaLnBrk="1" hangingPunct="1">
              <a:defRPr/>
            </a:pPr>
            <a:r>
              <a:rPr lang="en-US" altLang="zh-CN" dirty="0">
                <a:latin typeface="微软雅黑" pitchFamily="34" charset="-122"/>
                <a:ea typeface="微软雅黑" pitchFamily="34" charset="-122"/>
              </a:rPr>
              <a:t>Discrete Graph Hashing</a:t>
            </a:r>
            <a:r>
              <a:rPr lang="en-US" altLang="zh-CN" sz="1200" dirty="0">
                <a:latin typeface="微软雅黑" pitchFamily="34" charset="-122"/>
                <a:ea typeface="微软雅黑" pitchFamily="34" charset="-122"/>
              </a:rPr>
              <a:t> (Liu et al. NIPS 2014)</a:t>
            </a:r>
          </a:p>
          <a:p>
            <a:pPr lvl="4" eaLnBrk="1" hangingPunct="1">
              <a:defRPr/>
            </a:pPr>
            <a:r>
              <a:rPr lang="en-US" altLang="zh-CN" dirty="0">
                <a:latin typeface="微软雅黑" pitchFamily="34" charset="-122"/>
                <a:ea typeface="微软雅黑" pitchFamily="34" charset="-122"/>
              </a:rPr>
              <a:t>Scalable Graph Hashing</a:t>
            </a:r>
            <a:r>
              <a:rPr lang="en-US" altLang="zh-CN" sz="1200" dirty="0">
                <a:latin typeface="微软雅黑" pitchFamily="34" charset="-122"/>
                <a:ea typeface="微软雅黑" pitchFamily="34" charset="-122"/>
              </a:rPr>
              <a:t> (Jiang et al. IJCAI 2015)</a:t>
            </a:r>
          </a:p>
          <a:p>
            <a:pPr lvl="4" eaLnBrk="1" hangingPunct="1">
              <a:defRPr/>
            </a:pPr>
            <a:r>
              <a:rPr lang="en-US" altLang="zh-CN" dirty="0">
                <a:solidFill>
                  <a:srgbClr val="0080FF"/>
                </a:solidFill>
                <a:latin typeface="微软雅黑" pitchFamily="34" charset="-122"/>
                <a:ea typeface="微软雅黑" pitchFamily="34" charset="-122"/>
              </a:rPr>
              <a:t>Ranking Preserved Hashing</a:t>
            </a:r>
            <a:r>
              <a:rPr lang="en-US" altLang="zh-CN" sz="1200" dirty="0">
                <a:solidFill>
                  <a:srgbClr val="0080FF"/>
                </a:solidFill>
                <a:latin typeface="微软雅黑" pitchFamily="34" charset="-122"/>
                <a:ea typeface="微软雅黑" pitchFamily="34" charset="-122"/>
              </a:rPr>
              <a:t> (Song et al. DCC 2015)</a:t>
            </a:r>
          </a:p>
          <a:p>
            <a:pPr lvl="4" eaLnBrk="1" hangingPunct="1">
              <a:defRPr/>
            </a:pPr>
            <a:r>
              <a:rPr lang="en-US" altLang="zh-CN"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endParaRPr lang="en-US" altLang="zh-CN" dirty="0">
              <a:solidFill>
                <a:srgbClr val="0080FF"/>
              </a:solidFill>
              <a:latin typeface="微软雅黑" pitchFamily="34" charset="-122"/>
              <a:ea typeface="微软雅黑" pitchFamily="34" charset="-122"/>
            </a:endParaRPr>
          </a:p>
          <a:p>
            <a:pPr lvl="4" eaLnBrk="1" hangingPunct="1">
              <a:defRPr/>
            </a:pPr>
            <a:r>
              <a:rPr lang="en-US" altLang="zh-CN" dirty="0">
                <a:solidFill>
                  <a:srgbClr val="0080FF"/>
                </a:solidFill>
                <a:latin typeface="微软雅黑" pitchFamily="34" charset="-122"/>
                <a:ea typeface="微软雅黑" pitchFamily="34" charset="-122"/>
              </a:rPr>
              <a:t>Ordinal Embedding Hashing</a:t>
            </a:r>
            <a:r>
              <a:rPr lang="en-US" altLang="zh-CN" sz="1200" dirty="0">
                <a:solidFill>
                  <a:srgbClr val="0080FF"/>
                </a:solidFill>
                <a:latin typeface="微软雅黑" pitchFamily="34" charset="-122"/>
                <a:ea typeface="微软雅黑" pitchFamily="34" charset="-122"/>
              </a:rPr>
              <a:t> (Liu et al. AAAI 2016)</a:t>
            </a:r>
            <a:r>
              <a:rPr lang="en-US" altLang="zh-CN" dirty="0">
                <a:latin typeface="微软雅黑" pitchFamily="34" charset="-122"/>
                <a:ea typeface="微软雅黑" pitchFamily="34" charset="-122"/>
              </a:rPr>
              <a:t>…</a:t>
            </a:r>
          </a:p>
          <a:p>
            <a:pPr lvl="3" eaLnBrk="1" hangingPunct="1">
              <a:defRPr/>
            </a:pPr>
            <a:r>
              <a:rPr lang="zh-CN" altLang="en-US" dirty="0">
                <a:latin typeface="微软雅黑" pitchFamily="34" charset="-122"/>
                <a:ea typeface="微软雅黑" pitchFamily="34" charset="-122"/>
              </a:rPr>
              <a:t>有监督哈希</a:t>
            </a:r>
            <a:endParaRPr lang="en-US" altLang="zh-CN" dirty="0">
              <a:latin typeface="微软雅黑" pitchFamily="34" charset="-122"/>
              <a:ea typeface="微软雅黑" pitchFamily="34" charset="-122"/>
            </a:endParaRPr>
          </a:p>
          <a:p>
            <a:pPr lvl="4" eaLnBrk="1" hangingPunct="1">
              <a:defRPr/>
            </a:pPr>
            <a:r>
              <a:rPr lang="en-US" altLang="zh-CN" dirty="0">
                <a:solidFill>
                  <a:srgbClr val="0080FF"/>
                </a:solidFill>
                <a:latin typeface="微软雅黑" pitchFamily="34" charset="-122"/>
                <a:ea typeface="微软雅黑" pitchFamily="34" charset="-122"/>
              </a:rPr>
              <a:t>Kernel Supervised Hashing</a:t>
            </a:r>
            <a:r>
              <a:rPr lang="en-US" altLang="zh-CN" sz="1200" dirty="0">
                <a:solidFill>
                  <a:srgbClr val="0080FF"/>
                </a:solidFill>
                <a:latin typeface="微软雅黑" pitchFamily="34" charset="-122"/>
                <a:ea typeface="微软雅黑" pitchFamily="34" charset="-122"/>
              </a:rPr>
              <a:t> (Liu et al. CVPR 2012)</a:t>
            </a:r>
          </a:p>
          <a:p>
            <a:pPr lvl="4" eaLnBrk="1" hangingPunct="1">
              <a:defRPr/>
            </a:pPr>
            <a:r>
              <a:rPr lang="en-US" altLang="zh-CN" dirty="0">
                <a:latin typeface="微软雅黑" pitchFamily="34" charset="-122"/>
                <a:ea typeface="微软雅黑" pitchFamily="34" charset="-122"/>
              </a:rPr>
              <a:t>Supervised Discrete Hashing</a:t>
            </a:r>
            <a:r>
              <a:rPr lang="en-US" altLang="zh-CN" sz="1200" dirty="0">
                <a:latin typeface="微软雅黑" pitchFamily="34" charset="-122"/>
                <a:ea typeface="微软雅黑" pitchFamily="34" charset="-122"/>
              </a:rPr>
              <a:t> (Shen et al. CVPR 2014)</a:t>
            </a:r>
            <a:r>
              <a:rPr lang="en-US" altLang="zh-CN" dirty="0">
                <a:latin typeface="微软雅黑" pitchFamily="34" charset="-122"/>
                <a:ea typeface="微软雅黑" pitchFamily="34" charset="-122"/>
              </a:rPr>
              <a:t>…</a:t>
            </a: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
        <p:nvSpPr>
          <p:cNvPr id="2" name="矩形 1"/>
          <p:cNvSpPr/>
          <p:nvPr/>
        </p:nvSpPr>
        <p:spPr>
          <a:xfrm>
            <a:off x="7596336" y="5877272"/>
            <a:ext cx="1152128" cy="360040"/>
          </a:xfrm>
          <a:prstGeom prst="rect">
            <a:avLst/>
          </a:prstGeom>
          <a:solidFill>
            <a:schemeClr val="accent2">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dirty="0">
                <a:solidFill>
                  <a:srgbClr val="0080FF"/>
                </a:solidFill>
              </a:rPr>
              <a:t>Our work</a:t>
            </a:r>
            <a:endParaRPr lang="zh-CN" altLang="en-US" dirty="0">
              <a:solidFill>
                <a:srgbClr val="0080FF"/>
              </a:solidFill>
            </a:endParaRPr>
          </a:p>
        </p:txBody>
      </p:sp>
    </p:spTree>
    <p:extLst>
      <p:ext uri="{BB962C8B-B14F-4D97-AF65-F5344CB8AC3E}">
        <p14:creationId xmlns:p14="http://schemas.microsoft.com/office/powerpoint/2010/main" val="1591852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2" y="1196975"/>
            <a:ext cx="8675687" cy="5400377"/>
          </a:xfrm>
          <a:noFill/>
        </p:spPr>
        <p:txBody>
          <a:bodyPr/>
          <a:lstStyle/>
          <a:p>
            <a:pPr eaLnBrk="1" hangingPunct="1">
              <a:defRPr/>
            </a:pPr>
            <a:r>
              <a:rPr lang="zh-CN" altLang="en-US" sz="32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Locality Sensitive Hashing</a:t>
            </a:r>
            <a:r>
              <a:rPr lang="en-US" altLang="zh-CN" sz="1200" dirty="0">
                <a:solidFill>
                  <a:srgbClr val="0080FF"/>
                </a:solidFill>
                <a:latin typeface="微软雅黑" pitchFamily="34" charset="-122"/>
                <a:ea typeface="微软雅黑" pitchFamily="34" charset="-122"/>
              </a:rPr>
              <a:t> (</a:t>
            </a:r>
            <a:r>
              <a:rPr lang="zh-CN" altLang="en-US" sz="1200" dirty="0">
                <a:solidFill>
                  <a:srgbClr val="0080FF"/>
                </a:solidFill>
                <a:latin typeface="微软雅黑" pitchFamily="34" charset="-122"/>
                <a:ea typeface="微软雅黑" pitchFamily="34" charset="-122"/>
              </a:rPr>
              <a:t>Indyk, Motawani 1998</a:t>
            </a:r>
            <a:r>
              <a:rPr lang="en-US" altLang="zh-CN" sz="1200" dirty="0">
                <a:solidFill>
                  <a:srgbClr val="0080FF"/>
                </a:solidFill>
                <a:latin typeface="微软雅黑" pitchFamily="34" charset="-122"/>
                <a:ea typeface="微软雅黑" pitchFamily="34" charset="-122"/>
              </a:rPr>
              <a:t>)</a:t>
            </a:r>
            <a:endParaRPr lang="zh-CN" altLang="en-US" sz="1200" dirty="0">
              <a:solidFill>
                <a:srgbClr val="0080FF"/>
              </a:solidFill>
              <a:latin typeface="微软雅黑" pitchFamily="34" charset="-122"/>
              <a:ea typeface="微软雅黑" pitchFamily="34" charset="-122"/>
            </a:endParaRPr>
          </a:p>
          <a:p>
            <a:pPr lvl="2" eaLnBrk="1" hangingPunct="1">
              <a:defRPr/>
            </a:pPr>
            <a:r>
              <a:rPr lang="en-US" altLang="zh-CN" dirty="0">
                <a:latin typeface="微软雅黑" pitchFamily="34" charset="-122"/>
                <a:ea typeface="微软雅黑" pitchFamily="34" charset="-122"/>
              </a:rPr>
              <a:t>H</a:t>
            </a:r>
            <a:r>
              <a:rPr lang="zh-CN" altLang="en-US" dirty="0">
                <a:latin typeface="微软雅黑" pitchFamily="34" charset="-122"/>
                <a:ea typeface="微软雅黑" pitchFamily="34" charset="-122"/>
              </a:rPr>
              <a:t>ash family H on (X,D) is (r,</a:t>
            </a:r>
            <a:r>
              <a:rPr lang="zh-CN" altLang="en-US" dirty="0">
                <a:latin typeface="微软雅黑" pitchFamily="34" charset="-122"/>
                <a:ea typeface="微软雅黑" pitchFamily="34" charset="-122"/>
                <a:sym typeface="Arial" charset="0"/>
              </a:rPr>
              <a:t>εr,P1,P2</a:t>
            </a:r>
            <a:r>
              <a:rPr lang="zh-CN" altLang="en-US" dirty="0">
                <a:latin typeface="微软雅黑" pitchFamily="34" charset="-122"/>
                <a:ea typeface="微软雅黑" pitchFamily="34" charset="-122"/>
              </a:rPr>
              <a:t>)-</a:t>
            </a:r>
            <a:r>
              <a:rPr lang="en-US" altLang="zh-CN" dirty="0">
                <a:latin typeface="微软雅黑" pitchFamily="34" charset="-122"/>
                <a:ea typeface="微软雅黑" pitchFamily="34" charset="-122"/>
              </a:rPr>
              <a:t>s</a:t>
            </a:r>
            <a:r>
              <a:rPr lang="zh-CN" altLang="en-US" dirty="0">
                <a:latin typeface="微软雅黑" pitchFamily="34" charset="-122"/>
                <a:ea typeface="微软雅黑" pitchFamily="34" charset="-122"/>
              </a:rPr>
              <a:t>ensitive, if for q,p ∈X</a:t>
            </a:r>
            <a:r>
              <a:rPr lang="en-US" altLang="zh-CN" dirty="0">
                <a:latin typeface="微软雅黑" pitchFamily="34" charset="-122"/>
                <a:ea typeface="微软雅黑" pitchFamily="34" charset="-122"/>
              </a:rPr>
              <a:t>:</a:t>
            </a:r>
            <a:endParaRPr lang="zh-CN" altLang="en-US" dirty="0">
              <a:latin typeface="微软雅黑" pitchFamily="34" charset="-122"/>
              <a:ea typeface="微软雅黑" pitchFamily="34" charset="-122"/>
            </a:endParaRPr>
          </a:p>
          <a:p>
            <a:pPr lvl="3" eaLnBrk="1" hangingPunct="1">
              <a:defRPr/>
            </a:pPr>
            <a:r>
              <a:rPr lang="zh-CN" altLang="en-US" dirty="0">
                <a:latin typeface="微软雅黑" pitchFamily="34" charset="-122"/>
                <a:ea typeface="微软雅黑" pitchFamily="34" charset="-122"/>
              </a:rPr>
              <a:t>if D(p,q) </a:t>
            </a:r>
            <a:r>
              <a:rPr lang="zh-CN" altLang="en-US" dirty="0">
                <a:latin typeface="微软雅黑" pitchFamily="34" charset="-122"/>
                <a:ea typeface="微软雅黑" pitchFamily="34" charset="-122"/>
                <a:sym typeface="Arial" charset="0"/>
              </a:rPr>
              <a:t>≤ r, then Pr[h(p)=h(q)]≥P1</a:t>
            </a:r>
          </a:p>
          <a:p>
            <a:pPr lvl="3" eaLnBrk="1" hangingPunct="1">
              <a:defRPr/>
            </a:pPr>
            <a:r>
              <a:rPr lang="zh-CN" altLang="en-US" dirty="0">
                <a:latin typeface="微软雅黑" pitchFamily="34" charset="-122"/>
                <a:ea typeface="微软雅黑" pitchFamily="34" charset="-122"/>
                <a:sym typeface="Arial" charset="0"/>
              </a:rPr>
              <a:t>if D(p,q) ≥ εr, then Pr[h(p)=h(q)]≤P2</a:t>
            </a:r>
            <a:endParaRPr lang="en-US" altLang="zh-CN" dirty="0">
              <a:latin typeface="微软雅黑" pitchFamily="34" charset="-122"/>
              <a:ea typeface="微软雅黑" pitchFamily="34" charset="-122"/>
              <a:sym typeface="Arial" charset="0"/>
            </a:endParaRPr>
          </a:p>
          <a:p>
            <a:pPr lvl="3" eaLnBrk="1" hangingPunct="1">
              <a:defRPr/>
            </a:pPr>
            <a:r>
              <a:rPr lang="en-US" altLang="zh-CN" dirty="0">
                <a:latin typeface="微软雅黑" pitchFamily="34" charset="-122"/>
                <a:ea typeface="微软雅黑" pitchFamily="34" charset="-122"/>
              </a:rPr>
              <a:t>C</a:t>
            </a:r>
            <a:r>
              <a:rPr lang="zh-CN" altLang="en-US" dirty="0">
                <a:latin typeface="微软雅黑" pitchFamily="34" charset="-122"/>
                <a:ea typeface="微软雅黑" pitchFamily="34" charset="-122"/>
              </a:rPr>
              <a:t>an solve ANN with roughly                    and               query time </a:t>
            </a:r>
          </a:p>
          <a:p>
            <a:pPr lvl="3" eaLnBrk="1" hangingPunct="1">
              <a:defRPr/>
            </a:pPr>
            <a:endParaRPr lang="zh-CN" altLang="en-US" dirty="0">
              <a:latin typeface="微软雅黑" pitchFamily="34" charset="-122"/>
              <a:ea typeface="微软雅黑" pitchFamily="34" charset="-122"/>
              <a:sym typeface="Arial" charset="0"/>
            </a:endParaRPr>
          </a:p>
          <a:p>
            <a:pPr lvl="2" eaLnBrk="1" hangingPunct="1">
              <a:defRPr/>
            </a:pPr>
            <a:endParaRPr lang="en-US" altLang="zh-CN"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
        <p:nvSpPr>
          <p:cNvPr id="6" name="Oval 6"/>
          <p:cNvSpPr>
            <a:spLocks noChangeArrowheads="1"/>
          </p:cNvSpPr>
          <p:nvPr/>
        </p:nvSpPr>
        <p:spPr bwMode="auto">
          <a:xfrm>
            <a:off x="4608965" y="3759296"/>
            <a:ext cx="1750441" cy="1710770"/>
          </a:xfrm>
          <a:prstGeom prst="ellipse">
            <a:avLst/>
          </a:prstGeom>
          <a:solidFill>
            <a:srgbClr val="0080FF"/>
          </a:solidFill>
          <a:ln w="9525" cap="flat" cmpd="sng">
            <a:solidFill>
              <a:schemeClr val="tx1"/>
            </a:solidFill>
            <a:round/>
            <a:headEnd/>
            <a:tailEnd/>
          </a:ln>
          <a:effectLst/>
          <a:extLst/>
        </p:spPr>
        <p:txBody>
          <a:bodyPr anchor="ctr"/>
          <a:lstStyle/>
          <a:p>
            <a:endParaRPr lang="zh-CN" altLang="en-US"/>
          </a:p>
        </p:txBody>
      </p:sp>
      <p:sp>
        <p:nvSpPr>
          <p:cNvPr id="7" name="Oval 7"/>
          <p:cNvSpPr>
            <a:spLocks noChangeArrowheads="1"/>
          </p:cNvSpPr>
          <p:nvPr/>
        </p:nvSpPr>
        <p:spPr bwMode="auto">
          <a:xfrm>
            <a:off x="5005786" y="4170604"/>
            <a:ext cx="949568" cy="928381"/>
          </a:xfrm>
          <a:prstGeom prst="ellipse">
            <a:avLst/>
          </a:prstGeom>
          <a:solidFill>
            <a:schemeClr val="accent6">
              <a:lumMod val="20000"/>
              <a:lumOff val="80000"/>
            </a:schemeClr>
          </a:solidFill>
          <a:ln w="9525" cap="flat" cmpd="sng">
            <a:solidFill>
              <a:schemeClr val="tx1"/>
            </a:solidFill>
            <a:round/>
            <a:headEnd/>
            <a:tailEnd/>
          </a:ln>
          <a:effectLst/>
          <a:extLst/>
        </p:spPr>
        <p:txBody>
          <a:bodyPr anchor="ctr"/>
          <a:lstStyle/>
          <a:p>
            <a:endParaRPr lang="zh-CN" altLang="en-US"/>
          </a:p>
        </p:txBody>
      </p:sp>
      <p:sp>
        <p:nvSpPr>
          <p:cNvPr id="8" name="Oval 8"/>
          <p:cNvSpPr>
            <a:spLocks noChangeArrowheads="1"/>
          </p:cNvSpPr>
          <p:nvPr/>
        </p:nvSpPr>
        <p:spPr bwMode="auto">
          <a:xfrm>
            <a:off x="5430176" y="4580104"/>
            <a:ext cx="111182" cy="108929"/>
          </a:xfrm>
          <a:prstGeom prst="ellipse">
            <a:avLst/>
          </a:prstGeom>
          <a:solidFill>
            <a:srgbClr val="FF0000"/>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9" name="Oval 9"/>
          <p:cNvSpPr>
            <a:spLocks noChangeArrowheads="1"/>
          </p:cNvSpPr>
          <p:nvPr/>
        </p:nvSpPr>
        <p:spPr bwMode="auto">
          <a:xfrm>
            <a:off x="7412020" y="4689033"/>
            <a:ext cx="111182"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0" name="Oval 10"/>
          <p:cNvSpPr>
            <a:spLocks noChangeArrowheads="1"/>
          </p:cNvSpPr>
          <p:nvPr/>
        </p:nvSpPr>
        <p:spPr bwMode="auto">
          <a:xfrm>
            <a:off x="5703612" y="4634342"/>
            <a:ext cx="111182" cy="108477"/>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1" name="Oval 11"/>
          <p:cNvSpPr>
            <a:spLocks noChangeArrowheads="1"/>
          </p:cNvSpPr>
          <p:nvPr/>
        </p:nvSpPr>
        <p:spPr bwMode="auto">
          <a:xfrm>
            <a:off x="5578871" y="4828697"/>
            <a:ext cx="111634"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2" name="Oval 12"/>
          <p:cNvSpPr>
            <a:spLocks noChangeArrowheads="1"/>
          </p:cNvSpPr>
          <p:nvPr/>
        </p:nvSpPr>
        <p:spPr bwMode="auto">
          <a:xfrm>
            <a:off x="6010493" y="4164728"/>
            <a:ext cx="111182" cy="108477"/>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3" name="Oval 13"/>
          <p:cNvSpPr>
            <a:spLocks noChangeArrowheads="1"/>
          </p:cNvSpPr>
          <p:nvPr/>
        </p:nvSpPr>
        <p:spPr bwMode="auto">
          <a:xfrm>
            <a:off x="5955353" y="4562476"/>
            <a:ext cx="111634" cy="108477"/>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4" name="Oval 14"/>
          <p:cNvSpPr>
            <a:spLocks noChangeArrowheads="1"/>
          </p:cNvSpPr>
          <p:nvPr/>
        </p:nvSpPr>
        <p:spPr bwMode="auto">
          <a:xfrm>
            <a:off x="7671445" y="4055799"/>
            <a:ext cx="111182"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5" name="Oval 15"/>
          <p:cNvSpPr>
            <a:spLocks noChangeArrowheads="1"/>
          </p:cNvSpPr>
          <p:nvPr/>
        </p:nvSpPr>
        <p:spPr bwMode="auto">
          <a:xfrm>
            <a:off x="6237376" y="4689033"/>
            <a:ext cx="111182"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6" name="Oval 16"/>
          <p:cNvSpPr>
            <a:spLocks noChangeArrowheads="1"/>
          </p:cNvSpPr>
          <p:nvPr/>
        </p:nvSpPr>
        <p:spPr bwMode="auto">
          <a:xfrm>
            <a:off x="7252930" y="3946870"/>
            <a:ext cx="111182"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7" name="Oval 17"/>
          <p:cNvSpPr>
            <a:spLocks noChangeArrowheads="1"/>
          </p:cNvSpPr>
          <p:nvPr/>
        </p:nvSpPr>
        <p:spPr bwMode="auto">
          <a:xfrm>
            <a:off x="6787864" y="4453548"/>
            <a:ext cx="111182"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8" name="Oval 18"/>
          <p:cNvSpPr>
            <a:spLocks noChangeArrowheads="1"/>
          </p:cNvSpPr>
          <p:nvPr/>
        </p:nvSpPr>
        <p:spPr bwMode="auto">
          <a:xfrm>
            <a:off x="7197339" y="4273205"/>
            <a:ext cx="111182"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9" name="Oval 19"/>
          <p:cNvSpPr>
            <a:spLocks noChangeArrowheads="1"/>
          </p:cNvSpPr>
          <p:nvPr/>
        </p:nvSpPr>
        <p:spPr bwMode="auto">
          <a:xfrm>
            <a:off x="6359406" y="4213995"/>
            <a:ext cx="111182" cy="108929"/>
          </a:xfrm>
          <a:prstGeom prst="ellipse">
            <a:avLst/>
          </a:prstGeom>
          <a:solidFill>
            <a:schemeClr val="tx1"/>
          </a:solid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0" name="AutoShape 20"/>
          <p:cNvSpPr>
            <a:spLocks noChangeArrowheads="1"/>
          </p:cNvSpPr>
          <p:nvPr/>
        </p:nvSpPr>
        <p:spPr bwMode="auto">
          <a:xfrm>
            <a:off x="6359406" y="5740354"/>
            <a:ext cx="428458" cy="541932"/>
          </a:xfrm>
          <a:prstGeom prst="can">
            <a:avLst>
              <a:gd name="adj" fmla="val 31619"/>
            </a:avLst>
          </a:prstGeom>
          <a:solidFill>
            <a:schemeClr val="accent6">
              <a:lumMod val="20000"/>
              <a:lumOff val="80000"/>
            </a:schemeClr>
          </a:solidFill>
          <a:ln w="9525" cap="flat" cmpd="sng">
            <a:solidFill>
              <a:schemeClr val="tx1"/>
            </a:solidFill>
            <a:round/>
            <a:headEnd/>
            <a:tailEnd/>
          </a:ln>
          <a:effectLst/>
          <a:extLst/>
        </p:spPr>
        <p:txBody>
          <a:bodyPr anchor="ctr"/>
          <a:lstStyle/>
          <a:p>
            <a:endParaRPr lang="zh-CN" altLang="en-US"/>
          </a:p>
        </p:txBody>
      </p:sp>
      <p:sp>
        <p:nvSpPr>
          <p:cNvPr id="21" name="AutoShape 21"/>
          <p:cNvSpPr>
            <a:spLocks noChangeArrowheads="1"/>
          </p:cNvSpPr>
          <p:nvPr/>
        </p:nvSpPr>
        <p:spPr bwMode="auto">
          <a:xfrm>
            <a:off x="7298578" y="5470066"/>
            <a:ext cx="428458" cy="541932"/>
          </a:xfrm>
          <a:prstGeom prst="can">
            <a:avLst>
              <a:gd name="adj" fmla="val 31619"/>
            </a:avLst>
          </a:prstGeom>
          <a:solidFill>
            <a:schemeClr val="accent6">
              <a:lumMod val="20000"/>
              <a:lumOff val="80000"/>
            </a:schemeClr>
          </a:solidFill>
          <a:ln w="9525" cap="flat" cmpd="sng">
            <a:solidFill>
              <a:schemeClr val="tx1"/>
            </a:solidFill>
            <a:round/>
            <a:headEnd/>
            <a:tailEnd/>
          </a:ln>
          <a:effectLst/>
          <a:extLst/>
        </p:spPr>
        <p:txBody>
          <a:bodyPr anchor="ctr"/>
          <a:lstStyle/>
          <a:p>
            <a:endParaRPr lang="zh-CN" altLang="en-US"/>
          </a:p>
        </p:txBody>
      </p:sp>
      <p:sp>
        <p:nvSpPr>
          <p:cNvPr id="22" name="AutoShape 22"/>
          <p:cNvSpPr>
            <a:spLocks noChangeArrowheads="1"/>
          </p:cNvSpPr>
          <p:nvPr/>
        </p:nvSpPr>
        <p:spPr bwMode="auto">
          <a:xfrm>
            <a:off x="8123857" y="5035707"/>
            <a:ext cx="428458" cy="541932"/>
          </a:xfrm>
          <a:prstGeom prst="can">
            <a:avLst>
              <a:gd name="adj" fmla="val 31619"/>
            </a:avLst>
          </a:prstGeom>
          <a:solidFill>
            <a:schemeClr val="accent6">
              <a:lumMod val="20000"/>
              <a:lumOff val="80000"/>
            </a:schemeClr>
          </a:solidFill>
          <a:ln w="9525" cap="flat" cmpd="sng">
            <a:solidFill>
              <a:schemeClr val="tx1"/>
            </a:solidFill>
            <a:round/>
            <a:headEnd/>
            <a:tailEnd/>
          </a:ln>
          <a:effectLst/>
          <a:extLst/>
        </p:spPr>
        <p:txBody>
          <a:bodyPr anchor="ctr"/>
          <a:lstStyle/>
          <a:p>
            <a:endParaRPr lang="zh-CN" altLang="en-US"/>
          </a:p>
        </p:txBody>
      </p:sp>
      <p:sp>
        <p:nvSpPr>
          <p:cNvPr id="23" name="箭头 110"/>
          <p:cNvSpPr>
            <a:spLocks noChangeShapeType="1"/>
          </p:cNvSpPr>
          <p:nvPr/>
        </p:nvSpPr>
        <p:spPr bwMode="auto">
          <a:xfrm>
            <a:off x="4608965" y="3813534"/>
            <a:ext cx="821211" cy="766570"/>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4" name="箭头 112"/>
          <p:cNvSpPr>
            <a:spLocks noChangeShapeType="1"/>
          </p:cNvSpPr>
          <p:nvPr/>
        </p:nvSpPr>
        <p:spPr bwMode="auto">
          <a:xfrm>
            <a:off x="5814794" y="4743271"/>
            <a:ext cx="655794" cy="997535"/>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5" name="箭头 112"/>
          <p:cNvSpPr>
            <a:spLocks noChangeShapeType="1"/>
          </p:cNvSpPr>
          <p:nvPr/>
        </p:nvSpPr>
        <p:spPr bwMode="auto">
          <a:xfrm>
            <a:off x="5690957" y="4937625"/>
            <a:ext cx="779631" cy="802728"/>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6" name="箭头 112"/>
          <p:cNvSpPr>
            <a:spLocks noChangeShapeType="1"/>
          </p:cNvSpPr>
          <p:nvPr/>
        </p:nvSpPr>
        <p:spPr bwMode="auto">
          <a:xfrm>
            <a:off x="6349011" y="4774910"/>
            <a:ext cx="1055326" cy="802728"/>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7" name="箭头 112"/>
          <p:cNvSpPr>
            <a:spLocks noChangeShapeType="1"/>
          </p:cNvSpPr>
          <p:nvPr/>
        </p:nvSpPr>
        <p:spPr bwMode="auto">
          <a:xfrm>
            <a:off x="6067892" y="4671405"/>
            <a:ext cx="403148" cy="1069401"/>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8" name="箭头 117"/>
          <p:cNvSpPr>
            <a:spLocks noChangeShapeType="1"/>
          </p:cNvSpPr>
          <p:nvPr/>
        </p:nvSpPr>
        <p:spPr bwMode="auto">
          <a:xfrm>
            <a:off x="6075575" y="4230266"/>
            <a:ext cx="1336445" cy="1308954"/>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9" name="箭头 118"/>
          <p:cNvSpPr>
            <a:spLocks noChangeShapeType="1"/>
          </p:cNvSpPr>
          <p:nvPr/>
        </p:nvSpPr>
        <p:spPr bwMode="auto">
          <a:xfrm>
            <a:off x="6470588" y="4322923"/>
            <a:ext cx="941432" cy="1147142"/>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0" name="箭头 119"/>
          <p:cNvSpPr>
            <a:spLocks noChangeShapeType="1"/>
          </p:cNvSpPr>
          <p:nvPr/>
        </p:nvSpPr>
        <p:spPr bwMode="auto">
          <a:xfrm>
            <a:off x="6883227" y="4539425"/>
            <a:ext cx="624609" cy="977195"/>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1" name="箭头 122"/>
          <p:cNvSpPr>
            <a:spLocks noChangeShapeType="1"/>
          </p:cNvSpPr>
          <p:nvPr/>
        </p:nvSpPr>
        <p:spPr bwMode="auto">
          <a:xfrm>
            <a:off x="7298578" y="4382134"/>
            <a:ext cx="944596" cy="653573"/>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2" name="箭头 123"/>
          <p:cNvSpPr>
            <a:spLocks noChangeShapeType="1"/>
          </p:cNvSpPr>
          <p:nvPr/>
        </p:nvSpPr>
        <p:spPr bwMode="auto">
          <a:xfrm>
            <a:off x="7308521" y="4055799"/>
            <a:ext cx="934653" cy="979907"/>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3" name="箭头 124"/>
          <p:cNvSpPr>
            <a:spLocks noChangeShapeType="1"/>
          </p:cNvSpPr>
          <p:nvPr/>
        </p:nvSpPr>
        <p:spPr bwMode="auto">
          <a:xfrm>
            <a:off x="7727036" y="4164728"/>
            <a:ext cx="635004" cy="870978"/>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4" name="箭头 125"/>
          <p:cNvSpPr>
            <a:spLocks noChangeShapeType="1"/>
          </p:cNvSpPr>
          <p:nvPr/>
        </p:nvSpPr>
        <p:spPr bwMode="auto">
          <a:xfrm>
            <a:off x="7507836" y="4774910"/>
            <a:ext cx="735339" cy="324074"/>
          </a:xfrm>
          <a:prstGeom prst="line">
            <a:avLst/>
          </a:prstGeom>
          <a:noFill/>
          <a:ln w="9525" cap="flat" cmpd="sng">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5" name="Text Box 35"/>
          <p:cNvSpPr txBox="1">
            <a:spLocks noChangeArrowheads="1"/>
          </p:cNvSpPr>
          <p:nvPr/>
        </p:nvSpPr>
        <p:spPr bwMode="auto">
          <a:xfrm>
            <a:off x="6466068" y="5959567"/>
            <a:ext cx="277051" cy="258988"/>
          </a:xfrm>
          <a:prstGeom prst="rect">
            <a:avLst/>
          </a:prstGeom>
          <a:solidFill>
            <a:schemeClr val="accent6">
              <a:lumMod val="20000"/>
              <a:lumOff val="80000"/>
            </a:schemeClr>
          </a:solidFill>
          <a:ln>
            <a:noFill/>
          </a:ln>
          <a:effectLst/>
          <a:extLst/>
        </p:spPr>
        <p:txBody>
          <a:bodyPr>
            <a:spAutoFit/>
          </a:bodyPr>
          <a:lstStyle/>
          <a:p>
            <a:r>
              <a:rPr lang="zh-CN" altLang="en-US"/>
              <a:t>1</a:t>
            </a:r>
          </a:p>
        </p:txBody>
      </p:sp>
      <p:sp>
        <p:nvSpPr>
          <p:cNvPr id="36" name="Text Box 36"/>
          <p:cNvSpPr txBox="1">
            <a:spLocks noChangeArrowheads="1"/>
          </p:cNvSpPr>
          <p:nvPr/>
        </p:nvSpPr>
        <p:spPr bwMode="auto">
          <a:xfrm>
            <a:off x="7407501" y="5681144"/>
            <a:ext cx="277051" cy="258536"/>
          </a:xfrm>
          <a:prstGeom prst="rect">
            <a:avLst/>
          </a:prstGeom>
          <a:solidFill>
            <a:schemeClr val="accent6">
              <a:lumMod val="20000"/>
              <a:lumOff val="80000"/>
            </a:schemeClr>
          </a:solidFill>
          <a:ln>
            <a:noFill/>
          </a:ln>
          <a:effectLst/>
          <a:extLst/>
        </p:spPr>
        <p:txBody>
          <a:bodyPr>
            <a:spAutoFit/>
          </a:bodyPr>
          <a:lstStyle/>
          <a:p>
            <a:r>
              <a:rPr lang="zh-CN" altLang="en-US"/>
              <a:t>2</a:t>
            </a:r>
          </a:p>
        </p:txBody>
      </p:sp>
      <p:sp>
        <p:nvSpPr>
          <p:cNvPr id="37" name="Text Box 37"/>
          <p:cNvSpPr txBox="1">
            <a:spLocks noChangeArrowheads="1"/>
          </p:cNvSpPr>
          <p:nvPr/>
        </p:nvSpPr>
        <p:spPr bwMode="auto">
          <a:xfrm>
            <a:off x="8207018" y="5231869"/>
            <a:ext cx="277051" cy="258988"/>
          </a:xfrm>
          <a:prstGeom prst="rect">
            <a:avLst/>
          </a:prstGeom>
          <a:solidFill>
            <a:schemeClr val="accent6">
              <a:lumMod val="20000"/>
              <a:lumOff val="80000"/>
            </a:schemeClr>
          </a:solidFill>
          <a:ln>
            <a:noFill/>
          </a:ln>
          <a:effectLst/>
          <a:extLst/>
        </p:spPr>
        <p:txBody>
          <a:bodyPr>
            <a:spAutoFit/>
          </a:bodyPr>
          <a:lstStyle/>
          <a:p>
            <a:r>
              <a:rPr lang="zh-CN" altLang="en-US"/>
              <a:t>3</a:t>
            </a:r>
          </a:p>
        </p:txBody>
      </p:sp>
      <p:sp>
        <p:nvSpPr>
          <p:cNvPr id="38" name="双箭头 131"/>
          <p:cNvSpPr>
            <a:spLocks noChangeShapeType="1"/>
          </p:cNvSpPr>
          <p:nvPr/>
        </p:nvSpPr>
        <p:spPr bwMode="auto">
          <a:xfrm flipH="1">
            <a:off x="4786585" y="4670953"/>
            <a:ext cx="643139" cy="428031"/>
          </a:xfrm>
          <a:prstGeom prst="line">
            <a:avLst/>
          </a:prstGeom>
          <a:noFill/>
          <a:ln w="9525" cap="flat" cmpd="sng">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39" name="双箭头 132"/>
          <p:cNvSpPr>
            <a:spLocks noChangeShapeType="1"/>
          </p:cNvSpPr>
          <p:nvPr/>
        </p:nvSpPr>
        <p:spPr bwMode="auto">
          <a:xfrm>
            <a:off x="5469045" y="4689033"/>
            <a:ext cx="452" cy="409952"/>
          </a:xfrm>
          <a:prstGeom prst="line">
            <a:avLst/>
          </a:prstGeom>
          <a:noFill/>
          <a:ln w="9525" cap="flat" cmpd="sng">
            <a:solidFill>
              <a:schemeClr val="tx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0" name="文本框 39"/>
          <p:cNvSpPr txBox="1"/>
          <p:nvPr/>
        </p:nvSpPr>
        <p:spPr>
          <a:xfrm>
            <a:off x="4383181" y="3662780"/>
            <a:ext cx="511297" cy="338554"/>
          </a:xfrm>
          <a:prstGeom prst="rect">
            <a:avLst/>
          </a:prstGeom>
          <a:noFill/>
        </p:spPr>
        <p:txBody>
          <a:bodyPr wrap="square" rtlCol="0">
            <a:spAutoFit/>
          </a:bodyPr>
          <a:lstStyle/>
          <a:p>
            <a:r>
              <a:rPr kumimoji="1" lang="en-US" altLang="zh-CN" sz="1600" dirty="0"/>
              <a:t>Q</a:t>
            </a:r>
            <a:endParaRPr kumimoji="1" lang="zh-CN" altLang="en-US" sz="1600" dirty="0"/>
          </a:p>
        </p:txBody>
      </p:sp>
      <p:sp>
        <p:nvSpPr>
          <p:cNvPr id="41" name="文本框 40"/>
          <p:cNvSpPr txBox="1"/>
          <p:nvPr/>
        </p:nvSpPr>
        <p:spPr>
          <a:xfrm>
            <a:off x="6466068" y="3682061"/>
            <a:ext cx="1041768" cy="307777"/>
          </a:xfrm>
          <a:prstGeom prst="rect">
            <a:avLst/>
          </a:prstGeom>
          <a:noFill/>
        </p:spPr>
        <p:txBody>
          <a:bodyPr wrap="square" rtlCol="0">
            <a:spAutoFit/>
          </a:bodyPr>
          <a:lstStyle/>
          <a:p>
            <a:r>
              <a:rPr kumimoji="1" lang="en-US" altLang="zh-CN" sz="1400" dirty="0"/>
              <a:t>Database</a:t>
            </a:r>
            <a:endParaRPr kumimoji="1" lang="zh-CN" altLang="en-US" sz="1400" dirty="0"/>
          </a:p>
        </p:txBody>
      </p:sp>
      <p:graphicFrame>
        <p:nvGraphicFramePr>
          <p:cNvPr id="42" name="Object 4">
            <a:hlinkClick r:id="" action="ppaction://ole?verb=1"/>
          </p:cNvPr>
          <p:cNvGraphicFramePr>
            <a:graphicFrameLocks noChangeAspect="1"/>
          </p:cNvGraphicFramePr>
          <p:nvPr>
            <p:extLst>
              <p:ext uri="{D42A27DB-BD31-4B8C-83A1-F6EECF244321}">
                <p14:modId xmlns:p14="http://schemas.microsoft.com/office/powerpoint/2010/main" val="1413077491"/>
              </p:ext>
            </p:extLst>
          </p:nvPr>
        </p:nvGraphicFramePr>
        <p:xfrm>
          <a:off x="2303537" y="4365104"/>
          <a:ext cx="1476375" cy="760412"/>
        </p:xfrm>
        <a:graphic>
          <a:graphicData uri="http://schemas.openxmlformats.org/presentationml/2006/ole">
            <mc:AlternateContent xmlns:mc="http://schemas.openxmlformats.org/markup-compatibility/2006">
              <mc:Choice xmlns:v="urn:schemas-microsoft-com:vml" Requires="v">
                <p:oleObj spid="_x0000_s45444" r:id="rId4" imgW="840050" imgH="432808" progId="">
                  <p:embed/>
                </p:oleObj>
              </mc:Choice>
              <mc:Fallback>
                <p:oleObj r:id="rId4" imgW="840050" imgH="432808" progId="">
                  <p:embed/>
                  <p:pic>
                    <p:nvPicPr>
                      <p:cNvPr id="42" name="Object 4">
                        <a:hlinkClick r:id="" action="ppaction://ole?verb=1"/>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03537" y="4365104"/>
                        <a:ext cx="1476375"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3" name="矩形 42"/>
          <p:cNvSpPr/>
          <p:nvPr/>
        </p:nvSpPr>
        <p:spPr>
          <a:xfrm>
            <a:off x="1091299" y="4570994"/>
            <a:ext cx="1152128" cy="360040"/>
          </a:xfrm>
          <a:prstGeom prst="rect">
            <a:avLst/>
          </a:prstGeom>
          <a:solidFill>
            <a:srgbClr val="0080FF"/>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dirty="0"/>
              <a:t>Quality</a:t>
            </a:r>
            <a:endParaRPr lang="zh-CN" altLang="en-US" dirty="0"/>
          </a:p>
        </p:txBody>
      </p:sp>
      <p:graphicFrame>
        <p:nvGraphicFramePr>
          <p:cNvPr id="44" name="Object 5">
            <a:hlinkClick r:id="" action="ppaction://ole?verb=1"/>
          </p:cNvPr>
          <p:cNvGraphicFramePr>
            <a:graphicFrameLocks noChangeAspect="1"/>
          </p:cNvGraphicFramePr>
          <p:nvPr>
            <p:extLst>
              <p:ext uri="{D42A27DB-BD31-4B8C-83A1-F6EECF244321}">
                <p14:modId xmlns:p14="http://schemas.microsoft.com/office/powerpoint/2010/main" val="2451869521"/>
              </p:ext>
            </p:extLst>
          </p:nvPr>
        </p:nvGraphicFramePr>
        <p:xfrm>
          <a:off x="5041753" y="3184569"/>
          <a:ext cx="1317654" cy="371256"/>
        </p:xfrm>
        <a:graphic>
          <a:graphicData uri="http://schemas.openxmlformats.org/presentationml/2006/ole">
            <mc:AlternateContent xmlns:mc="http://schemas.openxmlformats.org/markup-compatibility/2006">
              <mc:Choice xmlns:v="urn:schemas-microsoft-com:vml" Requires="v">
                <p:oleObj spid="_x0000_s45445" r:id="rId6" imgW="814440" imgH="229368" progId="">
                  <p:embed/>
                </p:oleObj>
              </mc:Choice>
              <mc:Fallback>
                <p:oleObj r:id="rId6" imgW="814440" imgH="229368" progId="">
                  <p:embed/>
                  <p:pic>
                    <p:nvPicPr>
                      <p:cNvPr id="43" name="Object 5">
                        <a:hlinkClick r:id="" action="ppaction://ole?verb=1"/>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41753" y="3184569"/>
                        <a:ext cx="1317654" cy="371256"/>
                      </a:xfrm>
                      <a:prstGeom prst="rect">
                        <a:avLst/>
                      </a:prstGeom>
                      <a:noFill/>
                      <a:ln>
                        <a:noFill/>
                      </a:ln>
                      <a:extLst/>
                    </p:spPr>
                  </p:pic>
                </p:oleObj>
              </mc:Fallback>
            </mc:AlternateContent>
          </a:graphicData>
        </a:graphic>
      </p:graphicFrame>
      <p:graphicFrame>
        <p:nvGraphicFramePr>
          <p:cNvPr id="45" name="Object 6">
            <a:hlinkClick r:id="" action="ppaction://ole?verb=1"/>
          </p:cNvPr>
          <p:cNvGraphicFramePr>
            <a:graphicFrameLocks noChangeAspect="1"/>
          </p:cNvGraphicFramePr>
          <p:nvPr>
            <p:extLst>
              <p:ext uri="{D42A27DB-BD31-4B8C-83A1-F6EECF244321}">
                <p14:modId xmlns:p14="http://schemas.microsoft.com/office/powerpoint/2010/main" val="3809231150"/>
              </p:ext>
            </p:extLst>
          </p:nvPr>
        </p:nvGraphicFramePr>
        <p:xfrm>
          <a:off x="6806936" y="3184569"/>
          <a:ext cx="967698" cy="371256"/>
        </p:xfrm>
        <a:graphic>
          <a:graphicData uri="http://schemas.openxmlformats.org/presentationml/2006/ole">
            <mc:AlternateContent xmlns:mc="http://schemas.openxmlformats.org/markup-compatibility/2006">
              <mc:Choice xmlns:v="urn:schemas-microsoft-com:vml" Requires="v">
                <p:oleObj spid="_x0000_s45446" r:id="rId8" imgW="598374" imgH="229368" progId="">
                  <p:embed/>
                </p:oleObj>
              </mc:Choice>
              <mc:Fallback>
                <p:oleObj r:id="rId8" imgW="598374" imgH="229368" progId="">
                  <p:embed/>
                  <p:pic>
                    <p:nvPicPr>
                      <p:cNvPr id="44" name="Object 6">
                        <a:hlinkClick r:id="" action="ppaction://ole?verb=1"/>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06936" y="3184569"/>
                        <a:ext cx="967698" cy="371256"/>
                      </a:xfrm>
                      <a:prstGeom prst="rect">
                        <a:avLst/>
                      </a:prstGeom>
                      <a:noFill/>
                      <a:ln>
                        <a:noFill/>
                      </a:ln>
                      <a:extLst/>
                    </p:spPr>
                  </p:pic>
                </p:oleObj>
              </mc:Fallback>
            </mc:AlternateContent>
          </a:graphicData>
        </a:graphic>
      </p:graphicFrame>
    </p:spTree>
    <p:extLst>
      <p:ext uri="{BB962C8B-B14F-4D97-AF65-F5344CB8AC3E}">
        <p14:creationId xmlns:p14="http://schemas.microsoft.com/office/powerpoint/2010/main" val="15366472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报告提纲</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面向大规模视觉搜索的特征哈希</a:t>
            </a:r>
            <a:endParaRPr lang="en-US" altLang="zh-CN" sz="2300" dirty="0">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相关进展</a:t>
            </a:r>
            <a:endParaRPr lang="en-US" altLang="zh-CN" sz="2400" dirty="0">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工作汇报</a:t>
            </a:r>
            <a:endParaRPr lang="en-US" altLang="zh-CN" sz="2300" dirty="0">
              <a:solidFill>
                <a:schemeClr val="bg1">
                  <a:lumMod val="75000"/>
                </a:schemeClr>
              </a:solidFill>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深度神经网络压缩</a:t>
            </a:r>
            <a:endParaRPr lang="en-US" altLang="zh-CN" sz="32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常用模型</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工作汇报</a:t>
            </a:r>
            <a:endParaRPr lang="zh-CN" altLang="en-US" sz="3200" dirty="0">
              <a:solidFill>
                <a:schemeClr val="bg1">
                  <a:lumMod val="75000"/>
                </a:schemeClr>
              </a:solidFill>
              <a:latin typeface="微软雅黑" pitchFamily="34" charset="-122"/>
              <a:ea typeface="微软雅黑" pitchFamily="34" charset="-122"/>
            </a:endParaRPr>
          </a:p>
          <a:p>
            <a:pPr marL="342900" lvl="1" indent="-342900" eaLnBrk="1" hangingPunct="1">
              <a:buClr>
                <a:schemeClr val="accent1"/>
              </a:buClr>
              <a:buSzPct val="65000"/>
              <a:buFont typeface="Wingdings" panose="05000000000000000000" pitchFamily="2" charset="2"/>
              <a:buChar char="n"/>
              <a:defRPr/>
            </a:pPr>
            <a:r>
              <a:rPr lang="zh-CN" altLang="en-US" sz="3200" dirty="0">
                <a:solidFill>
                  <a:schemeClr val="bg1">
                    <a:lumMod val="75000"/>
                  </a:schemeClr>
                </a:solidFill>
                <a:latin typeface="微软雅黑" pitchFamily="34" charset="-122"/>
                <a:ea typeface="微软雅黑" pitchFamily="34" charset="-122"/>
              </a:rPr>
              <a:t>总结与展望</a:t>
            </a:r>
            <a:endParaRPr lang="en-US" altLang="zh-TW" sz="3200" dirty="0">
              <a:solidFill>
                <a:schemeClr val="bg1">
                  <a:lumMod val="75000"/>
                </a:schemeClr>
              </a:solidFill>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extLst>
      <p:ext uri="{BB962C8B-B14F-4D97-AF65-F5344CB8AC3E}">
        <p14:creationId xmlns:p14="http://schemas.microsoft.com/office/powerpoint/2010/main" val="4265484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Graph Hashing</a:t>
                </a:r>
                <a:r>
                  <a:rPr lang="en-US" altLang="zh-CN" sz="2300" dirty="0">
                    <a:latin typeface="微软雅黑" pitchFamily="34" charset="-122"/>
                    <a:ea typeface="微软雅黑" pitchFamily="34" charset="-122"/>
                  </a:rPr>
                  <a:t> </a:t>
                </a:r>
                <a:endParaRPr lang="en-US" altLang="zh-CN" dirty="0">
                  <a:latin typeface="微软雅黑" pitchFamily="34" charset="-122"/>
                  <a:ea typeface="微软雅黑" pitchFamily="34" charset="-122"/>
                </a:endParaRPr>
              </a:p>
              <a:p>
                <a:pPr lvl="2" eaLnBrk="1" hangingPunct="1">
                  <a:defRPr/>
                </a:pPr>
                <a:endParaRPr lang="en-US" altLang="zh-CN" dirty="0">
                  <a:latin typeface="微软雅黑" pitchFamily="34" charset="-122"/>
                  <a:ea typeface="微软雅黑" pitchFamily="34" charset="-122"/>
                </a:endParaRPr>
              </a:p>
              <a:p>
                <a:pPr lvl="2" eaLnBrk="1" hangingPunct="1">
                  <a:defRPr/>
                </a:pPr>
                <a:endParaRPr lang="en-US" altLang="zh-CN" dirty="0">
                  <a:latin typeface="微软雅黑" pitchFamily="34" charset="-122"/>
                  <a:ea typeface="微软雅黑" pitchFamily="34" charset="-122"/>
                </a:endParaRPr>
              </a:p>
              <a:p>
                <a:pPr lvl="2" eaLnBrk="1" hangingPunct="1">
                  <a:defRPr/>
                </a:pPr>
                <a:endParaRPr lang="en-US" altLang="zh-CN" dirty="0">
                  <a:latin typeface="微软雅黑" pitchFamily="34" charset="-122"/>
                  <a:ea typeface="微软雅黑" pitchFamily="34" charset="-122"/>
                </a:endParaRPr>
              </a:p>
              <a:p>
                <a:pPr lvl="2" eaLnBrk="1" hangingPunct="1">
                  <a:defRPr/>
                </a:pPr>
                <a:endParaRPr lang="en-US" altLang="zh-CN" dirty="0">
                  <a:latin typeface="微软雅黑" pitchFamily="34" charset="-122"/>
                  <a:ea typeface="微软雅黑" pitchFamily="34" charset="-122"/>
                </a:endParaRPr>
              </a:p>
              <a:p>
                <a:pPr lvl="2" eaLnBrk="1" hangingPunct="1">
                  <a:defRPr/>
                </a:pPr>
                <a:endParaRPr lang="en-US" altLang="zh-CN" dirty="0">
                  <a:latin typeface="微软雅黑" pitchFamily="34" charset="-122"/>
                  <a:ea typeface="微软雅黑" pitchFamily="34" charset="-122"/>
                </a:endParaRPr>
              </a:p>
              <a:p>
                <a:pPr lvl="2" eaLnBrk="1" hangingPunct="1">
                  <a:defRPr/>
                </a:pPr>
                <a:endParaRPr lang="en-US" altLang="zh-CN" dirty="0">
                  <a:latin typeface="微软雅黑" pitchFamily="34" charset="-122"/>
                  <a:ea typeface="微软雅黑" pitchFamily="34" charset="-122"/>
                </a:endParaRPr>
              </a:p>
              <a:p>
                <a:pPr lvl="2" eaLnBrk="1" hangingPunct="1">
                  <a:defRPr/>
                </a:pPr>
                <a:r>
                  <a:rPr kumimoji="1" lang="en-US" altLang="zh-CN" dirty="0"/>
                  <a:t>Graph Laplacian  </a:t>
                </a:r>
                <a14:m>
                  <m:oMath xmlns:m="http://schemas.openxmlformats.org/officeDocument/2006/math">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𝐷</m:t>
                    </m:r>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𝑊</m:t>
                    </m:r>
                  </m:oMath>
                </a14:m>
                <a:r>
                  <a:rPr kumimoji="1" lang="en-US" altLang="zh-CN" dirty="0"/>
                  <a:t>, and </a:t>
                </a:r>
                <a14:m>
                  <m:oMath xmlns:m="http://schemas.openxmlformats.org/officeDocument/2006/math">
                    <m:r>
                      <a:rPr kumimoji="1" lang="en-US" altLang="zh-CN" i="1">
                        <a:latin typeface="Cambria Math" charset="0"/>
                      </a:rPr>
                      <m:t>𝐿</m:t>
                    </m:r>
                    <m:r>
                      <a:rPr kumimoji="1" lang="en-US" altLang="zh-CN" i="1">
                        <a:latin typeface="Cambria Math" charset="0"/>
                      </a:rPr>
                      <m:t>=</m:t>
                    </m:r>
                    <m:sSup>
                      <m:sSupPr>
                        <m:ctrlPr>
                          <a:rPr kumimoji="1" lang="en-US" altLang="zh-CN" i="1">
                            <a:latin typeface="Cambria Math" charset="0"/>
                          </a:rPr>
                        </m:ctrlPr>
                      </m:sSupPr>
                      <m:e>
                        <m:r>
                          <a:rPr kumimoji="1" lang="en-US" altLang="zh-CN" i="1">
                            <a:latin typeface="Cambria Math" charset="0"/>
                          </a:rPr>
                          <m:t>𝐷</m:t>
                        </m:r>
                      </m:e>
                      <m:sup>
                        <m:r>
                          <a:rPr kumimoji="1" lang="en-US" altLang="zh-CN" i="1">
                            <a:latin typeface="Cambria Math" charset="0"/>
                          </a:rPr>
                          <m:t>−</m:t>
                        </m:r>
                        <m:f>
                          <m:fPr>
                            <m:type m:val="lin"/>
                            <m:ctrlPr>
                              <a:rPr kumimoji="1" lang="en-US" altLang="zh-CN" i="1">
                                <a:latin typeface="Cambria Math" charset="0"/>
                              </a:rPr>
                            </m:ctrlPr>
                          </m:fPr>
                          <m:num>
                            <m:r>
                              <a:rPr kumimoji="1" lang="en-US" altLang="zh-CN" i="1">
                                <a:latin typeface="Cambria Math" charset="0"/>
                              </a:rPr>
                              <m:t>1</m:t>
                            </m:r>
                          </m:num>
                          <m:den>
                            <m:r>
                              <a:rPr kumimoji="1" lang="en-US" altLang="zh-CN" i="1">
                                <a:latin typeface="Cambria Math" charset="0"/>
                              </a:rPr>
                              <m:t>2</m:t>
                            </m:r>
                          </m:den>
                        </m:f>
                      </m:sup>
                    </m:sSup>
                    <m:r>
                      <a:rPr kumimoji="1" lang="en-US" altLang="zh-CN" i="1">
                        <a:latin typeface="Cambria Math" charset="0"/>
                        <a:ea typeface="Cambria Math" charset="0"/>
                        <a:cs typeface="Cambria Math" charset="0"/>
                      </a:rPr>
                      <m:t>∆</m:t>
                    </m:r>
                    <m:sSup>
                      <m:sSupPr>
                        <m:ctrlPr>
                          <a:rPr kumimoji="1" lang="en-US" altLang="zh-CN" i="1">
                            <a:latin typeface="Cambria Math" charset="0"/>
                            <a:ea typeface="Cambria Math" charset="0"/>
                            <a:cs typeface="Cambria Math" charset="0"/>
                          </a:rPr>
                        </m:ctrlPr>
                      </m:sSupPr>
                      <m:e>
                        <m:r>
                          <a:rPr kumimoji="1" lang="en-US" altLang="zh-CN" i="1">
                            <a:latin typeface="Cambria Math" charset="0"/>
                            <a:ea typeface="Cambria Math" charset="0"/>
                            <a:cs typeface="Cambria Math" charset="0"/>
                          </a:rPr>
                          <m:t>𝐷</m:t>
                        </m:r>
                      </m:e>
                      <m:sup>
                        <m:r>
                          <a:rPr kumimoji="1" lang="en-US" altLang="zh-CN" i="1">
                            <a:latin typeface="Cambria Math" charset="0"/>
                            <a:ea typeface="Cambria Math" charset="0"/>
                            <a:cs typeface="Cambria Math" charset="0"/>
                          </a:rPr>
                          <m:t>−</m:t>
                        </m:r>
                        <m:f>
                          <m:fPr>
                            <m:type m:val="lin"/>
                            <m:ctrlPr>
                              <a:rPr kumimoji="1" lang="en-US" altLang="zh-CN" i="1">
                                <a:latin typeface="Cambria Math" charset="0"/>
                                <a:ea typeface="Cambria Math" charset="0"/>
                                <a:cs typeface="Cambria Math" charset="0"/>
                              </a:rPr>
                            </m:ctrlPr>
                          </m:fPr>
                          <m:num>
                            <m:r>
                              <a:rPr kumimoji="1" lang="en-US" altLang="zh-CN" i="1">
                                <a:latin typeface="Cambria Math" charset="0"/>
                                <a:ea typeface="Cambria Math" charset="0"/>
                                <a:cs typeface="Cambria Math" charset="0"/>
                              </a:rPr>
                              <m:t>1</m:t>
                            </m:r>
                          </m:num>
                          <m:den>
                            <m:r>
                              <a:rPr kumimoji="1" lang="en-US" altLang="zh-CN" i="1">
                                <a:latin typeface="Cambria Math" charset="0"/>
                                <a:ea typeface="Cambria Math" charset="0"/>
                                <a:cs typeface="Cambria Math" charset="0"/>
                              </a:rPr>
                              <m:t>2</m:t>
                            </m:r>
                          </m:den>
                        </m:f>
                      </m:sup>
                    </m:sSup>
                  </m:oMath>
                </a14:m>
                <a:endParaRPr lang="en-US" altLang="zh-CN" dirty="0">
                  <a:latin typeface="微软雅黑" pitchFamily="34" charset="-122"/>
                  <a:ea typeface="微软雅黑" pitchFamily="34" charset="-122"/>
                </a:endParaRPr>
              </a:p>
              <a:p>
                <a:pPr lvl="2" eaLnBrk="1" hangingPunct="1">
                  <a:defRPr/>
                </a:pPr>
                <a:r>
                  <a:rPr kumimoji="1" lang="en-US" altLang="zh-CN" dirty="0"/>
                  <a:t>Smoothness of function </a:t>
                </a:r>
                <a:r>
                  <a:rPr kumimoji="1" lang="en-US" altLang="zh-CN" i="1" dirty="0"/>
                  <a:t>f</a:t>
                </a:r>
                <a:r>
                  <a:rPr kumimoji="1" lang="en-US" altLang="zh-CN" dirty="0"/>
                  <a:t> over graph </a:t>
                </a:r>
                <a:endParaRPr kumimoji="1" lang="zh-CN" altLang="en-US" dirty="0"/>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Choice>
        <mc:Fallback xmlns="">
          <p:sp>
            <p:nvSpPr>
              <p:cNvPr id="37891" name="Rectangle 3"/>
              <p:cNvSpPr>
                <a:spLocks noGrp="1" noRot="1" noChangeAspect="1" noMove="1" noResize="1" noEditPoints="1" noAdjustHandles="1" noChangeArrowheads="1" noChangeShapeType="1" noTextEdit="1"/>
              </p:cNvSpPr>
              <p:nvPr>
                <p:ph type="body" idx="1"/>
              </p:nvPr>
            </p:nvSpPr>
            <p:spPr>
              <a:blipFill>
                <a:blip r:embed="rId3"/>
                <a:stretch>
                  <a:fillRect l="-741" t="-1572"/>
                </a:stretch>
              </a:blipFill>
            </p:spPr>
            <p:txBody>
              <a:bodyPr/>
              <a:lstStyle/>
              <a:p>
                <a:r>
                  <a:rPr lang="zh-CN" altLang="en-US">
                    <a:noFill/>
                  </a:rPr>
                  <a:t> </a:t>
                </a:r>
              </a:p>
            </p:txBody>
          </p:sp>
        </mc:Fallback>
      </mc:AlternateContent>
      <p:sp>
        <p:nvSpPr>
          <p:cNvPr id="5" name="椭圆 4"/>
          <p:cNvSpPr/>
          <p:nvPr/>
        </p:nvSpPr>
        <p:spPr bwMode="auto">
          <a:xfrm>
            <a:off x="1040243" y="2668945"/>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6" name="椭圆 5"/>
          <p:cNvSpPr/>
          <p:nvPr/>
        </p:nvSpPr>
        <p:spPr bwMode="auto">
          <a:xfrm>
            <a:off x="1400268" y="3508816"/>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7" name="椭圆 6"/>
          <p:cNvSpPr/>
          <p:nvPr/>
        </p:nvSpPr>
        <p:spPr bwMode="auto">
          <a:xfrm>
            <a:off x="2048307" y="3664813"/>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 name="椭圆 7"/>
          <p:cNvSpPr/>
          <p:nvPr/>
        </p:nvSpPr>
        <p:spPr bwMode="auto">
          <a:xfrm>
            <a:off x="2696358" y="3138794"/>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9" name="椭圆 8"/>
          <p:cNvSpPr/>
          <p:nvPr/>
        </p:nvSpPr>
        <p:spPr bwMode="auto">
          <a:xfrm>
            <a:off x="2073483" y="2668945"/>
            <a:ext cx="144010" cy="144010"/>
          </a:xfrm>
          <a:prstGeom prst="ellips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cxnSp>
        <p:nvCxnSpPr>
          <p:cNvPr id="11" name="直线连接符 9"/>
          <p:cNvCxnSpPr>
            <a:stCxn id="5" idx="6"/>
            <a:endCxn id="9" idx="2"/>
          </p:cNvCxnSpPr>
          <p:nvPr/>
        </p:nvCxnSpPr>
        <p:spPr bwMode="auto">
          <a:xfrm>
            <a:off x="1184253" y="2740950"/>
            <a:ext cx="88923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直线连接符 11"/>
          <p:cNvCxnSpPr>
            <a:stCxn id="6" idx="7"/>
            <a:endCxn id="9" idx="3"/>
          </p:cNvCxnSpPr>
          <p:nvPr/>
        </p:nvCxnSpPr>
        <p:spPr bwMode="auto">
          <a:xfrm flipV="1">
            <a:off x="1523188" y="2791865"/>
            <a:ext cx="571385" cy="73804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直线连接符 13"/>
          <p:cNvCxnSpPr>
            <a:stCxn id="6" idx="5"/>
            <a:endCxn id="7" idx="2"/>
          </p:cNvCxnSpPr>
          <p:nvPr/>
        </p:nvCxnSpPr>
        <p:spPr bwMode="auto">
          <a:xfrm>
            <a:off x="1523188" y="3631736"/>
            <a:ext cx="525119" cy="10508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直线连接符 15"/>
          <p:cNvCxnSpPr>
            <a:stCxn id="9" idx="5"/>
            <a:endCxn id="8" idx="1"/>
          </p:cNvCxnSpPr>
          <p:nvPr/>
        </p:nvCxnSpPr>
        <p:spPr bwMode="auto">
          <a:xfrm>
            <a:off x="2196403" y="2791865"/>
            <a:ext cx="521045" cy="368019"/>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直线连接符 17"/>
          <p:cNvCxnSpPr>
            <a:stCxn id="7" idx="7"/>
            <a:endCxn id="8" idx="3"/>
          </p:cNvCxnSpPr>
          <p:nvPr/>
        </p:nvCxnSpPr>
        <p:spPr bwMode="auto">
          <a:xfrm flipV="1">
            <a:off x="2171227" y="3261714"/>
            <a:ext cx="546221" cy="424189"/>
          </a:xfrm>
          <a:prstGeom prst="line">
            <a:avLst/>
          </a:prstGeom>
          <a:solidFill>
            <a:schemeClr val="accent1"/>
          </a:solidFill>
          <a:ln w="9525" cap="flat" cmpd="sng" algn="ctr">
            <a:solidFill>
              <a:schemeClr val="tx1"/>
            </a:solidFill>
            <a:prstDash val="solid"/>
            <a:round/>
            <a:headEnd type="none" w="med" len="med"/>
            <a:tailEnd type="none" w="med" len="med"/>
          </a:ln>
          <a:effectLst/>
        </p:spPr>
      </p:cxnSp>
      <mc:AlternateContent xmlns:mc="http://schemas.openxmlformats.org/markup-compatibility/2006" xmlns:a14="http://schemas.microsoft.com/office/drawing/2010/main">
        <mc:Choice Requires="a14">
          <p:sp>
            <p:nvSpPr>
              <p:cNvPr id="16" name="文本框 15"/>
              <p:cNvSpPr txBox="1"/>
              <p:nvPr/>
            </p:nvSpPr>
            <p:spPr>
              <a:xfrm>
                <a:off x="755576" y="2376368"/>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1</m:t>
                          </m:r>
                        </m:sub>
                      </m:sSub>
                    </m:oMath>
                  </m:oMathPara>
                </a14:m>
                <a:endParaRPr kumimoji="1" lang="zh-CN" altLang="en-US" dirty="0"/>
              </a:p>
            </p:txBody>
          </p:sp>
        </mc:Choice>
        <mc:Fallback xmlns="">
          <p:sp>
            <p:nvSpPr>
              <p:cNvPr id="16" name="文本框 15"/>
              <p:cNvSpPr txBox="1">
                <a:spLocks noRot="1" noChangeAspect="1" noMove="1" noResize="1" noEditPoints="1" noAdjustHandles="1" noChangeArrowheads="1" noChangeShapeType="1" noTextEdit="1"/>
              </p:cNvSpPr>
              <p:nvPr/>
            </p:nvSpPr>
            <p:spPr>
              <a:xfrm>
                <a:off x="755576" y="2376368"/>
                <a:ext cx="703610" cy="276999"/>
              </a:xfrm>
              <a:prstGeom prst="rect">
                <a:avLst/>
              </a:prstGeom>
              <a:blipFill rotWithShape="0">
                <a:blip r:embed="rId4"/>
                <a:stretch>
                  <a:fillRect b="-177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 name="文本框 16"/>
              <p:cNvSpPr txBox="1"/>
              <p:nvPr/>
            </p:nvSpPr>
            <p:spPr>
              <a:xfrm>
                <a:off x="1974260" y="2407525"/>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2</m:t>
                          </m:r>
                        </m:sub>
                      </m:sSub>
                    </m:oMath>
                  </m:oMathPara>
                </a14:m>
                <a:endParaRPr kumimoji="1" lang="zh-CN" altLang="en-US" dirty="0"/>
              </a:p>
            </p:txBody>
          </p:sp>
        </mc:Choice>
        <mc:Fallback xmlns="">
          <p:sp>
            <p:nvSpPr>
              <p:cNvPr id="17" name="文本框 16"/>
              <p:cNvSpPr txBox="1">
                <a:spLocks noRot="1" noChangeAspect="1" noMove="1" noResize="1" noEditPoints="1" noAdjustHandles="1" noChangeArrowheads="1" noChangeShapeType="1" noTextEdit="1"/>
              </p:cNvSpPr>
              <p:nvPr/>
            </p:nvSpPr>
            <p:spPr>
              <a:xfrm>
                <a:off x="1974260" y="2407525"/>
                <a:ext cx="703610" cy="276999"/>
              </a:xfrm>
              <a:prstGeom prst="rect">
                <a:avLst/>
              </a:prstGeom>
              <a:blipFill rotWithShape="0">
                <a:blip r:embed="rId5"/>
                <a:stretch>
                  <a:fillRect b="-177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8" name="文本框 17"/>
              <p:cNvSpPr txBox="1"/>
              <p:nvPr/>
            </p:nvSpPr>
            <p:spPr>
              <a:xfrm>
                <a:off x="2640787" y="3008915"/>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3</m:t>
                          </m:r>
                        </m:sub>
                      </m:sSub>
                    </m:oMath>
                  </m:oMathPara>
                </a14:m>
                <a:endParaRPr kumimoji="1" lang="zh-CN" altLang="en-US" dirty="0"/>
              </a:p>
            </p:txBody>
          </p:sp>
        </mc:Choice>
        <mc:Fallback xmlns="">
          <p:sp>
            <p:nvSpPr>
              <p:cNvPr id="18" name="文本框 17"/>
              <p:cNvSpPr txBox="1">
                <a:spLocks noRot="1" noChangeAspect="1" noMove="1" noResize="1" noEditPoints="1" noAdjustHandles="1" noChangeArrowheads="1" noChangeShapeType="1" noTextEdit="1"/>
              </p:cNvSpPr>
              <p:nvPr/>
            </p:nvSpPr>
            <p:spPr>
              <a:xfrm>
                <a:off x="2640787" y="3008915"/>
                <a:ext cx="703610" cy="276999"/>
              </a:xfrm>
              <a:prstGeom prst="rect">
                <a:avLst/>
              </a:prstGeom>
              <a:blipFill rotWithShape="0">
                <a:blip r:embed="rId6"/>
                <a:stretch>
                  <a:fillRect b="-177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9" name="文本框 18"/>
              <p:cNvSpPr txBox="1"/>
              <p:nvPr/>
            </p:nvSpPr>
            <p:spPr>
              <a:xfrm>
                <a:off x="966157" y="3219802"/>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5</m:t>
                          </m:r>
                        </m:sub>
                      </m:sSub>
                    </m:oMath>
                  </m:oMathPara>
                </a14:m>
                <a:endParaRPr kumimoji="1" lang="zh-CN" altLang="en-US" dirty="0"/>
              </a:p>
            </p:txBody>
          </p:sp>
        </mc:Choice>
        <mc:Fallback xmlns="">
          <p:sp>
            <p:nvSpPr>
              <p:cNvPr id="19" name="文本框 18"/>
              <p:cNvSpPr txBox="1">
                <a:spLocks noRot="1" noChangeAspect="1" noMove="1" noResize="1" noEditPoints="1" noAdjustHandles="1" noChangeArrowheads="1" noChangeShapeType="1" noTextEdit="1"/>
              </p:cNvSpPr>
              <p:nvPr/>
            </p:nvSpPr>
            <p:spPr>
              <a:xfrm>
                <a:off x="966157" y="3219802"/>
                <a:ext cx="703610" cy="276999"/>
              </a:xfrm>
              <a:prstGeom prst="rect">
                <a:avLst/>
              </a:prstGeom>
              <a:blipFill>
                <a:blip r:embed="rId7"/>
                <a:stretch>
                  <a:fillRect b="-1739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0" name="文本框 19"/>
              <p:cNvSpPr txBox="1"/>
              <p:nvPr/>
            </p:nvSpPr>
            <p:spPr>
              <a:xfrm>
                <a:off x="2011589" y="3637504"/>
                <a:ext cx="703610"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4</m:t>
                          </m:r>
                        </m:sub>
                      </m:sSub>
                    </m:oMath>
                  </m:oMathPara>
                </a14:m>
                <a:endParaRPr kumimoji="1" lang="zh-CN" altLang="en-US" dirty="0"/>
              </a:p>
            </p:txBody>
          </p:sp>
        </mc:Choice>
        <mc:Fallback xmlns="">
          <p:sp>
            <p:nvSpPr>
              <p:cNvPr id="20" name="文本框 19"/>
              <p:cNvSpPr txBox="1">
                <a:spLocks noRot="1" noChangeAspect="1" noMove="1" noResize="1" noEditPoints="1" noAdjustHandles="1" noChangeArrowheads="1" noChangeShapeType="1" noTextEdit="1"/>
              </p:cNvSpPr>
              <p:nvPr/>
            </p:nvSpPr>
            <p:spPr>
              <a:xfrm>
                <a:off x="2011589" y="3637504"/>
                <a:ext cx="703610" cy="276999"/>
              </a:xfrm>
              <a:prstGeom prst="rect">
                <a:avLst/>
              </a:prstGeom>
              <a:blipFill rotWithShape="0">
                <a:blip r:embed="rId8"/>
                <a:stretch>
                  <a:fillRect b="-17778"/>
                </a:stretch>
              </a:blipFill>
            </p:spPr>
            <p:txBody>
              <a:bodyPr/>
              <a:lstStyle/>
              <a:p>
                <a:r>
                  <a:rPr lang="zh-CN" altLang="en-US">
                    <a:noFill/>
                  </a:rPr>
                  <a:t> </a:t>
                </a:r>
              </a:p>
            </p:txBody>
          </p:sp>
        </mc:Fallback>
      </mc:AlternateContent>
      <p:sp>
        <p:nvSpPr>
          <p:cNvPr id="21" name="文本框 20"/>
          <p:cNvSpPr txBox="1"/>
          <p:nvPr/>
        </p:nvSpPr>
        <p:spPr>
          <a:xfrm>
            <a:off x="1523188" y="2478080"/>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22" name="文本框 21"/>
          <p:cNvSpPr txBox="1"/>
          <p:nvPr/>
        </p:nvSpPr>
        <p:spPr>
          <a:xfrm>
            <a:off x="1577816" y="3656739"/>
            <a:ext cx="770959" cy="307777"/>
          </a:xfrm>
          <a:prstGeom prst="rect">
            <a:avLst/>
          </a:prstGeom>
          <a:noFill/>
        </p:spPr>
        <p:txBody>
          <a:bodyPr wrap="square" rtlCol="0">
            <a:spAutoFit/>
          </a:bodyPr>
          <a:lstStyle/>
          <a:p>
            <a:r>
              <a:rPr kumimoji="1" lang="en-US" altLang="zh-CN" sz="1400" dirty="0"/>
              <a:t>2</a:t>
            </a:r>
            <a:endParaRPr kumimoji="1" lang="zh-CN" altLang="en-US" sz="1400" dirty="0"/>
          </a:p>
        </p:txBody>
      </p:sp>
      <p:sp>
        <p:nvSpPr>
          <p:cNvPr id="23" name="文本框 22"/>
          <p:cNvSpPr txBox="1"/>
          <p:nvPr/>
        </p:nvSpPr>
        <p:spPr>
          <a:xfrm>
            <a:off x="2325758" y="2695784"/>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24" name="文本框 23"/>
          <p:cNvSpPr txBox="1"/>
          <p:nvPr/>
        </p:nvSpPr>
        <p:spPr>
          <a:xfrm>
            <a:off x="1612159" y="2894838"/>
            <a:ext cx="770959" cy="307777"/>
          </a:xfrm>
          <a:prstGeom prst="rect">
            <a:avLst/>
          </a:prstGeom>
          <a:noFill/>
        </p:spPr>
        <p:txBody>
          <a:bodyPr wrap="square" rtlCol="0">
            <a:spAutoFit/>
          </a:bodyPr>
          <a:lstStyle/>
          <a:p>
            <a:r>
              <a:rPr kumimoji="1" lang="en-US" altLang="zh-CN" sz="1400" dirty="0"/>
              <a:t>1</a:t>
            </a:r>
            <a:endParaRPr kumimoji="1" lang="zh-CN" altLang="en-US" sz="1400" dirty="0"/>
          </a:p>
        </p:txBody>
      </p:sp>
      <p:sp>
        <p:nvSpPr>
          <p:cNvPr id="25" name="文本框 24"/>
          <p:cNvSpPr txBox="1"/>
          <p:nvPr/>
        </p:nvSpPr>
        <p:spPr>
          <a:xfrm>
            <a:off x="2411551" y="3387744"/>
            <a:ext cx="770959" cy="307777"/>
          </a:xfrm>
          <a:prstGeom prst="rect">
            <a:avLst/>
          </a:prstGeom>
          <a:noFill/>
        </p:spPr>
        <p:txBody>
          <a:bodyPr wrap="square" rtlCol="0">
            <a:spAutoFit/>
          </a:bodyPr>
          <a:lstStyle/>
          <a:p>
            <a:r>
              <a:rPr kumimoji="1" lang="en-US" altLang="zh-CN" sz="1400" dirty="0"/>
              <a:t>2</a:t>
            </a:r>
            <a:endParaRPr kumimoji="1" lang="zh-CN" altLang="en-US" sz="1400" dirty="0"/>
          </a:p>
        </p:txBody>
      </p:sp>
      <mc:AlternateContent xmlns:mc="http://schemas.openxmlformats.org/markup-compatibility/2006" xmlns:a14="http://schemas.microsoft.com/office/drawing/2010/main">
        <mc:Choice Requires="a14">
          <p:sp>
            <p:nvSpPr>
              <p:cNvPr id="26" name="文本框 25"/>
              <p:cNvSpPr txBox="1"/>
              <p:nvPr/>
            </p:nvSpPr>
            <p:spPr>
              <a:xfrm>
                <a:off x="4087754" y="2784944"/>
                <a:ext cx="2062616" cy="110703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𝑊</m:t>
                      </m:r>
                      <m:r>
                        <a:rPr kumimoji="1" lang="en-US" altLang="zh-CN" sz="1600" b="0" i="1" smtClean="0">
                          <a:latin typeface="Cambria Math" charset="0"/>
                        </a:rPr>
                        <m:t>=</m:t>
                      </m:r>
                      <m:d>
                        <m:dPr>
                          <m:begChr m:val="["/>
                          <m:endChr m:val="]"/>
                          <m:ctrlPr>
                            <a:rPr kumimoji="1" lang="uk-UA" altLang="zh-CN" sz="1600" b="0" i="1" smtClean="0">
                              <a:latin typeface="Cambria Math" charset="0"/>
                            </a:rPr>
                          </m:ctrlPr>
                        </m:dP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1</m:t>
                                </m:r>
                              </m:e>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r>
                                  <a:rPr kumimoji="1" lang="en-US" altLang="zh-CN" sz="1600" b="0" i="1" smtClean="0">
                                    <a:latin typeface="Cambria Math" charset="0"/>
                                  </a:rPr>
                                  <m:t>1</m:t>
                                </m:r>
                              </m:e>
                              <m:e>
                                <m:r>
                                  <a:rPr kumimoji="1" lang="en-US" altLang="zh-CN" sz="1600" b="0" i="1" smtClean="0">
                                    <a:latin typeface="Cambria Math" charset="0"/>
                                  </a:rPr>
                                  <m:t>0</m:t>
                                </m:r>
                              </m:e>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1</m:t>
                                      </m:r>
                                    </m:e>
                                    <m:e>
                                      <m:r>
                                        <a:rPr kumimoji="1" lang="en-US" altLang="zh-CN" sz="1600" b="0" i="1" smtClean="0">
                                          <a:latin typeface="Cambria Math" charset="0"/>
                                        </a:rPr>
                                        <m:t>0</m:t>
                                      </m:r>
                                    </m:e>
                                    <m:e>
                                      <m:r>
                                        <a:rPr kumimoji="1" lang="en-US" altLang="zh-CN" sz="1600" b="0" i="1" smtClean="0">
                                          <a:latin typeface="Cambria Math" charset="0"/>
                                        </a:rPr>
                                        <m:t>1</m:t>
                                      </m:r>
                                    </m:e>
                                  </m:mr>
                                </m:m>
                              </m:e>
                            </m:mr>
                            <m:mr>
                              <m:e>
                                <m:m>
                                  <m:mPr>
                                    <m:mcs>
                                      <m:mc>
                                        <m:mcPr>
                                          <m:count m:val="1"/>
                                          <m:mcJc m:val="center"/>
                                        </m:mcPr>
                                      </m:mc>
                                    </m:mcs>
                                    <m:ctrlPr>
                                      <a:rPr kumimoji="1" lang="cs-CZ" altLang="zh-CN" sz="1600" b="0" i="1" smtClean="0">
                                        <a:latin typeface="Cambria Math"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charset="0"/>
                                      </a:rPr>
                                    </m:ctrlPr>
                                  </m:mPr>
                                  <m:mr>
                                    <m:e>
                                      <m:r>
                                        <m:rPr>
                                          <m:brk m:alnAt="7"/>
                                        </m:rPr>
                                        <a:rPr kumimoji="1" lang="en-US" altLang="zh-CN" sz="1600" b="0" i="1" smtClean="0">
                                          <a:latin typeface="Cambria Math" charset="0"/>
                                        </a:rPr>
                                        <m:t>1</m:t>
                                      </m:r>
                                    </m:e>
                                  </m:mr>
                                  <m:mr>
                                    <m:e>
                                      <m:r>
                                        <a:rPr kumimoji="1" lang="en-US" altLang="zh-CN" sz="1600" b="0" i="1" smtClean="0">
                                          <a:latin typeface="Cambria Math" charset="0"/>
                                        </a:rPr>
                                        <m:t>0</m:t>
                                      </m:r>
                                    </m:e>
                                  </m:mr>
                                  <m:mr>
                                    <m:e>
                                      <m:r>
                                        <a:rPr kumimoji="1" lang="en-US" altLang="zh-CN" sz="1600" b="0" i="1" smtClean="0">
                                          <a:latin typeface="Cambria Math" charset="0"/>
                                        </a:rPr>
                                        <m:t>1</m:t>
                                      </m:r>
                                    </m:e>
                                  </m:mr>
                                </m:m>
                              </m:e>
                              <m:e>
                                <m:m>
                                  <m:mPr>
                                    <m:mcs>
                                      <m:mc>
                                        <m:mcPr>
                                          <m:count m:val="1"/>
                                          <m:mcJc m:val="center"/>
                                        </m:mcPr>
                                      </m:mc>
                                    </m:mcs>
                                    <m:ctrlPr>
                                      <a:rPr kumimoji="1" lang="cs-CZ" altLang="zh-CN" sz="1600" b="0" i="1" smtClean="0">
                                        <a:latin typeface="Cambria Math" charset="0"/>
                                      </a:rPr>
                                    </m:ctrlPr>
                                  </m:mPr>
                                  <m:m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2</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2</m:t>
                                            </m:r>
                                          </m:e>
                                          <m:e>
                                            <m:r>
                                              <a:rPr kumimoji="1" lang="en-US" altLang="zh-CN" sz="1600" b="0" i="1" smtClean="0">
                                                <a:latin typeface="Cambria Math" charset="0"/>
                                              </a:rPr>
                                              <m:t>0</m:t>
                                            </m:r>
                                          </m:e>
                                          <m:e>
                                            <m:r>
                                              <a:rPr kumimoji="1" lang="en-US" altLang="zh-CN" sz="1600" b="0" i="1" smtClean="0">
                                                <a:latin typeface="Cambria Math" charset="0"/>
                                              </a:rPr>
                                              <m:t>2</m:t>
                                            </m:r>
                                          </m:e>
                                        </m:mr>
                                      </m:m>
                                    </m:e>
                                  </m:mr>
                                  <m:m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2</m:t>
                                            </m:r>
                                          </m:e>
                                          <m:e>
                                            <m:r>
                                              <a:rPr kumimoji="1" lang="en-US" altLang="zh-CN" sz="1600" b="0" i="1" smtClean="0">
                                                <a:latin typeface="Cambria Math" charset="0"/>
                                              </a:rPr>
                                              <m:t>0</m:t>
                                            </m:r>
                                          </m:e>
                                        </m:mr>
                                      </m:m>
                                    </m:e>
                                  </m:mr>
                                </m:m>
                              </m:e>
                            </m:mr>
                          </m:m>
                        </m:e>
                      </m:d>
                    </m:oMath>
                  </m:oMathPara>
                </a14:m>
                <a:endParaRPr kumimoji="1" lang="zh-CN" altLang="en-US" sz="1600" dirty="0"/>
              </a:p>
            </p:txBody>
          </p:sp>
        </mc:Choice>
        <mc:Fallback xmlns="">
          <p:sp>
            <p:nvSpPr>
              <p:cNvPr id="26" name="文本框 25"/>
              <p:cNvSpPr txBox="1">
                <a:spLocks noRot="1" noChangeAspect="1" noMove="1" noResize="1" noEditPoints="1" noAdjustHandles="1" noChangeArrowheads="1" noChangeShapeType="1" noTextEdit="1"/>
              </p:cNvSpPr>
              <p:nvPr/>
            </p:nvSpPr>
            <p:spPr>
              <a:xfrm>
                <a:off x="4087754" y="2784944"/>
                <a:ext cx="2062616" cy="1107034"/>
              </a:xfrm>
              <a:prstGeom prst="rect">
                <a:avLst/>
              </a:prstGeom>
              <a:blipFill rotWithShape="0">
                <a:blip r:embed="rId9"/>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7" name="文本框 26"/>
              <p:cNvSpPr txBox="1"/>
              <p:nvPr/>
            </p:nvSpPr>
            <p:spPr>
              <a:xfrm>
                <a:off x="6676662" y="2765323"/>
                <a:ext cx="1967142" cy="1126655"/>
              </a:xfrm>
              <a:prstGeom prst="rect">
                <a:avLst/>
              </a:prstGeom>
              <a:noFill/>
            </p:spPr>
            <p:txBody>
              <a:bodyPr wrap="none" lIns="0" tIns="0" rIns="0" bIns="0" rtlCol="0">
                <a:spAutoFit/>
              </a:bodyPr>
              <a:lstStyle/>
              <a:p>
                <a:r>
                  <a:rPr kumimoji="1" lang="en-US" altLang="zh-CN" sz="1600" b="0" dirty="0"/>
                  <a:t>D</a:t>
                </a:r>
                <a14:m>
                  <m:oMath xmlns:m="http://schemas.openxmlformats.org/officeDocument/2006/math">
                    <m:r>
                      <a:rPr kumimoji="1" lang="en-US" altLang="zh-CN" sz="1600" b="0" i="1" smtClean="0">
                        <a:latin typeface="Cambria Math" charset="0"/>
                      </a:rPr>
                      <m:t>=</m:t>
                    </m:r>
                    <m:d>
                      <m:dPr>
                        <m:begChr m:val="["/>
                        <m:endChr m:val="]"/>
                        <m:ctrlPr>
                          <a:rPr kumimoji="1" lang="uk-UA" altLang="zh-CN" sz="1600" b="0" i="1" smtClean="0">
                            <a:latin typeface="Cambria Math" charset="0"/>
                          </a:rPr>
                        </m:ctrlPr>
                      </m:dP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1</m:t>
                              </m:r>
                            </m:e>
                            <m:e>
                              <m:r>
                                <a:rPr kumimoji="1" lang="en-US" altLang="zh-CN" sz="1600" b="0" i="1" smtClean="0">
                                  <a:latin typeface="Cambria Math" charset="0"/>
                                </a:rPr>
                                <m:t>0</m:t>
                              </m:r>
                            </m:e>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r>
                                <a:rPr kumimoji="1" lang="en-US" altLang="zh-CN" sz="1600" b="0" i="1" smtClean="0">
                                  <a:latin typeface="Cambria Math" charset="0"/>
                                </a:rPr>
                                <m:t>0</m:t>
                              </m:r>
                            </m:e>
                            <m:e>
                              <m:r>
                                <a:rPr kumimoji="1" lang="en-US" altLang="zh-CN" sz="1600" b="0" i="1" smtClean="0">
                                  <a:latin typeface="Cambria Math" charset="0"/>
                                </a:rPr>
                                <m:t>3</m:t>
                              </m:r>
                            </m:e>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0</m:t>
                                    </m:r>
                                  </m:e>
                                </m:mr>
                              </m:m>
                            </m:e>
                          </m:mr>
                          <m:mr>
                            <m:e>
                              <m:m>
                                <m:mPr>
                                  <m:mcs>
                                    <m:mc>
                                      <m:mcPr>
                                        <m:count m:val="1"/>
                                        <m:mcJc m:val="center"/>
                                      </m:mcPr>
                                    </m:mc>
                                  </m:mcs>
                                  <m:ctrlPr>
                                    <a:rPr kumimoji="1" lang="cs-CZ" altLang="zh-CN" sz="1600" b="0" i="1" smtClean="0">
                                      <a:latin typeface="Cambria Math"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charset="0"/>
                                    </a:rPr>
                                  </m:ctrlPr>
                                </m:mPr>
                                <m:mr>
                                  <m:e>
                                    <m:r>
                                      <m:rPr>
                                        <m:brk m:alnAt="7"/>
                                      </m:rPr>
                                      <a:rPr kumimoji="1" lang="en-US" altLang="zh-CN" sz="1600" b="0" i="1" smtClean="0">
                                        <a:latin typeface="Cambria Math" charset="0"/>
                                      </a:rPr>
                                      <m:t>0</m:t>
                                    </m:r>
                                  </m:e>
                                </m:mr>
                                <m:mr>
                                  <m:e>
                                    <m:r>
                                      <a:rPr kumimoji="1" lang="en-US" altLang="zh-CN" sz="1600" b="0" i="1" smtClean="0">
                                        <a:latin typeface="Cambria Math" charset="0"/>
                                      </a:rPr>
                                      <m:t>0</m:t>
                                    </m:r>
                                  </m:e>
                                </m:mr>
                                <m:mr>
                                  <m:e>
                                    <m:r>
                                      <a:rPr kumimoji="1" lang="en-US" altLang="zh-CN" sz="1600" b="0" i="1" smtClean="0">
                                        <a:latin typeface="Cambria Math" charset="0"/>
                                      </a:rPr>
                                      <m:t>0</m:t>
                                    </m:r>
                                  </m:e>
                                </m:mr>
                              </m:m>
                            </m:e>
                            <m:e>
                              <m:m>
                                <m:mPr>
                                  <m:mcs>
                                    <m:mc>
                                      <m:mcPr>
                                        <m:count m:val="1"/>
                                        <m:mcJc m:val="center"/>
                                      </m:mcPr>
                                    </m:mc>
                                  </m:mcs>
                                  <m:ctrlPr>
                                    <a:rPr kumimoji="1" lang="cs-CZ" altLang="zh-CN" sz="1600" b="0" i="1" smtClean="0">
                                      <a:latin typeface="Cambria Math" charset="0"/>
                                    </a:rPr>
                                  </m:ctrlPr>
                                </m:mPr>
                                <m:m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3</m:t>
                                          </m:r>
                                        </m:e>
                                        <m:e>
                                          <m:r>
                                            <a:rPr kumimoji="1" lang="en-US" altLang="zh-CN" sz="1600" b="0" i="1" smtClean="0">
                                              <a:latin typeface="Cambria Math" charset="0"/>
                                            </a:rPr>
                                            <m:t>0</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4</m:t>
                                          </m:r>
                                        </m:e>
                                        <m:e>
                                          <m:r>
                                            <a:rPr kumimoji="1" lang="en-US" altLang="zh-CN" sz="1600" b="0" i="1" smtClean="0">
                                              <a:latin typeface="Cambria Math" charset="0"/>
                                            </a:rPr>
                                            <m:t>0</m:t>
                                          </m:r>
                                        </m:e>
                                      </m:mr>
                                    </m:m>
                                  </m:e>
                                </m:mr>
                                <m:mr>
                                  <m:e>
                                    <m:m>
                                      <m:mPr>
                                        <m:mcs>
                                          <m:mc>
                                            <m:mcPr>
                                              <m:count m:val="3"/>
                                              <m:mcJc m:val="center"/>
                                            </m:mcPr>
                                          </m:mc>
                                        </m:mcs>
                                        <m:ctrlPr>
                                          <a:rPr kumimoji="1" lang="uk-UA" altLang="zh-CN" sz="1600" b="0" i="1" smtClean="0">
                                            <a:latin typeface="Cambria Math" charset="0"/>
                                          </a:rPr>
                                        </m:ctrlPr>
                                      </m:mPr>
                                      <m:mr>
                                        <m:e>
                                          <m:r>
                                            <m:rPr>
                                              <m:brk m:alnAt="7"/>
                                            </m:rPr>
                                            <a:rPr kumimoji="1" lang="en-US" altLang="zh-CN" sz="1600" b="0" i="1" smtClean="0">
                                              <a:latin typeface="Cambria Math" charset="0"/>
                                            </a:rPr>
                                            <m:t>0</m:t>
                                          </m:r>
                                        </m:e>
                                        <m:e>
                                          <m:r>
                                            <a:rPr kumimoji="1" lang="en-US" altLang="zh-CN" sz="1600" b="0" i="1" smtClean="0">
                                              <a:latin typeface="Cambria Math" charset="0"/>
                                            </a:rPr>
                                            <m:t>0</m:t>
                                          </m:r>
                                        </m:e>
                                        <m:e>
                                          <m:r>
                                            <a:rPr kumimoji="1" lang="en-US" altLang="zh-CN" sz="1600" b="0" i="1" smtClean="0">
                                              <a:latin typeface="Cambria Math" charset="0"/>
                                            </a:rPr>
                                            <m:t>3</m:t>
                                          </m:r>
                                        </m:e>
                                      </m:mr>
                                    </m:m>
                                  </m:e>
                                </m:mr>
                              </m:m>
                            </m:e>
                          </m:mr>
                        </m:m>
                      </m:e>
                    </m:d>
                  </m:oMath>
                </a14:m>
                <a:endParaRPr kumimoji="1" lang="zh-CN" altLang="en-US" sz="1600" dirty="0"/>
              </a:p>
            </p:txBody>
          </p:sp>
        </mc:Choice>
        <mc:Fallback xmlns="">
          <p:sp>
            <p:nvSpPr>
              <p:cNvPr id="27" name="文本框 26"/>
              <p:cNvSpPr txBox="1">
                <a:spLocks noRot="1" noChangeAspect="1" noMove="1" noResize="1" noEditPoints="1" noAdjustHandles="1" noChangeArrowheads="1" noChangeShapeType="1" noTextEdit="1"/>
              </p:cNvSpPr>
              <p:nvPr/>
            </p:nvSpPr>
            <p:spPr>
              <a:xfrm>
                <a:off x="6676662" y="2765323"/>
                <a:ext cx="1967142" cy="1126655"/>
              </a:xfrm>
              <a:prstGeom prst="rect">
                <a:avLst/>
              </a:prstGeom>
              <a:blipFill rotWithShape="0">
                <a:blip r:embed="rId10"/>
                <a:stretch>
                  <a:fillRect l="-6192"/>
                </a:stretch>
              </a:blipFill>
            </p:spPr>
            <p:txBody>
              <a:bodyPr/>
              <a:lstStyle/>
              <a:p>
                <a:r>
                  <a:rPr lang="zh-CN" altLang="en-US">
                    <a:noFill/>
                  </a:rPr>
                  <a:t> </a:t>
                </a:r>
              </a:p>
            </p:txBody>
          </p:sp>
        </mc:Fallback>
      </mc:AlternateContent>
      <p:sp>
        <p:nvSpPr>
          <p:cNvPr id="28" name="文本框 27"/>
          <p:cNvSpPr txBox="1"/>
          <p:nvPr/>
        </p:nvSpPr>
        <p:spPr>
          <a:xfrm>
            <a:off x="4653152" y="2375168"/>
            <a:ext cx="1679574" cy="338554"/>
          </a:xfrm>
          <a:prstGeom prst="rect">
            <a:avLst/>
          </a:prstGeom>
          <a:noFill/>
        </p:spPr>
        <p:txBody>
          <a:bodyPr wrap="square" rtlCol="0">
            <a:spAutoFit/>
          </a:bodyPr>
          <a:lstStyle/>
          <a:p>
            <a:r>
              <a:rPr kumimoji="1" lang="en-US" altLang="zh-CN" sz="1600" dirty="0"/>
              <a:t>Affinity matrix</a:t>
            </a:r>
            <a:endParaRPr kumimoji="1" lang="zh-CN" altLang="en-US" sz="1600" dirty="0"/>
          </a:p>
        </p:txBody>
      </p:sp>
      <p:sp>
        <p:nvSpPr>
          <p:cNvPr id="29" name="文本框 28"/>
          <p:cNvSpPr txBox="1"/>
          <p:nvPr/>
        </p:nvSpPr>
        <p:spPr>
          <a:xfrm>
            <a:off x="7077003" y="2372218"/>
            <a:ext cx="1679574" cy="338554"/>
          </a:xfrm>
          <a:prstGeom prst="rect">
            <a:avLst/>
          </a:prstGeom>
          <a:noFill/>
        </p:spPr>
        <p:txBody>
          <a:bodyPr wrap="square" rtlCol="0">
            <a:spAutoFit/>
          </a:bodyPr>
          <a:lstStyle/>
          <a:p>
            <a:r>
              <a:rPr kumimoji="1" lang="en-US" altLang="zh-CN" sz="1600" dirty="0"/>
              <a:t>Degree matrix</a:t>
            </a:r>
            <a:endParaRPr kumimoji="1" lang="zh-CN" altLang="en-US" sz="1600" dirty="0"/>
          </a:p>
        </p:txBody>
      </p:sp>
      <p:sp>
        <p:nvSpPr>
          <p:cNvPr id="30" name="右箭头 29"/>
          <p:cNvSpPr/>
          <p:nvPr/>
        </p:nvSpPr>
        <p:spPr bwMode="auto">
          <a:xfrm>
            <a:off x="3213115" y="3158329"/>
            <a:ext cx="541947" cy="248950"/>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31" name="文本框 30"/>
              <p:cNvSpPr txBox="1"/>
              <p:nvPr/>
            </p:nvSpPr>
            <p:spPr>
              <a:xfrm>
                <a:off x="3547872" y="5266944"/>
                <a:ext cx="1729064"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800" b="0" i="1" smtClean="0">
                          <a:latin typeface="Cambria Math" charset="0"/>
                        </a:rPr>
                        <m:t>&lt;</m:t>
                      </m:r>
                      <m:r>
                        <a:rPr kumimoji="1" lang="en-US" altLang="zh-CN" sz="1800" b="0" i="1" smtClean="0">
                          <a:latin typeface="Cambria Math" charset="0"/>
                        </a:rPr>
                        <m:t>𝑓</m:t>
                      </m:r>
                      <m:r>
                        <a:rPr kumimoji="1" lang="en-US" altLang="zh-CN" sz="1800" b="0" i="1" smtClean="0">
                          <a:latin typeface="Cambria Math" charset="0"/>
                        </a:rPr>
                        <m:t>,</m:t>
                      </m:r>
                      <m:r>
                        <a:rPr kumimoji="1" lang="en-US" altLang="zh-CN" sz="1800" b="0" i="1" smtClean="0">
                          <a:latin typeface="Cambria Math" charset="0"/>
                        </a:rPr>
                        <m:t>𝐿𝑓</m:t>
                      </m:r>
                      <m:r>
                        <a:rPr kumimoji="1" lang="en-US" altLang="zh-CN" sz="1800" b="0" i="1" smtClean="0">
                          <a:latin typeface="Cambria Math" charset="0"/>
                        </a:rPr>
                        <m:t>&gt;=</m:t>
                      </m:r>
                      <m:sSup>
                        <m:sSupPr>
                          <m:ctrlPr>
                            <a:rPr kumimoji="1" lang="en-US" altLang="zh-CN" sz="1800" b="0" i="1" smtClean="0">
                              <a:latin typeface="Cambria Math" charset="0"/>
                            </a:rPr>
                          </m:ctrlPr>
                        </m:sSupPr>
                        <m:e>
                          <m:r>
                            <a:rPr kumimoji="1" lang="en-US" altLang="zh-CN" sz="1800" b="0" i="1" smtClean="0">
                              <a:latin typeface="Cambria Math" charset="0"/>
                            </a:rPr>
                            <m:t>𝑓</m:t>
                          </m:r>
                        </m:e>
                        <m:sup>
                          <m:r>
                            <a:rPr kumimoji="1" lang="en-US" altLang="zh-CN" sz="1800" b="0" i="1" smtClean="0">
                              <a:latin typeface="Cambria Math" charset="0"/>
                            </a:rPr>
                            <m:t>𝑇</m:t>
                          </m:r>
                        </m:sup>
                      </m:sSup>
                      <m:r>
                        <a:rPr kumimoji="1" lang="en-US" altLang="zh-CN" sz="1800" b="0" i="1" smtClean="0">
                          <a:latin typeface="Cambria Math" charset="0"/>
                        </a:rPr>
                        <m:t>𝐿𝑓</m:t>
                      </m:r>
                    </m:oMath>
                  </m:oMathPara>
                </a14:m>
                <a:endParaRPr kumimoji="1" lang="en-US" altLang="zh-CN" sz="1800" dirty="0"/>
              </a:p>
            </p:txBody>
          </p:sp>
        </mc:Choice>
        <mc:Fallback xmlns="">
          <p:sp>
            <p:nvSpPr>
              <p:cNvPr id="31" name="文本框 30"/>
              <p:cNvSpPr txBox="1">
                <a:spLocks noRot="1" noChangeAspect="1" noMove="1" noResize="1" noEditPoints="1" noAdjustHandles="1" noChangeArrowheads="1" noChangeShapeType="1" noTextEdit="1"/>
              </p:cNvSpPr>
              <p:nvPr/>
            </p:nvSpPr>
            <p:spPr>
              <a:xfrm>
                <a:off x="3547872" y="5266944"/>
                <a:ext cx="1729064" cy="276999"/>
              </a:xfrm>
              <a:prstGeom prst="rect">
                <a:avLst/>
              </a:prstGeom>
              <a:blipFill>
                <a:blip r:embed="rId11"/>
                <a:stretch>
                  <a:fillRect l="-3169" t="-2222" r="-4930" b="-37778"/>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32" name="文本框 31"/>
              <p:cNvSpPr txBox="1"/>
              <p:nvPr/>
            </p:nvSpPr>
            <p:spPr>
              <a:xfrm>
                <a:off x="4374264" y="5479947"/>
                <a:ext cx="3438096" cy="68723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m:t>
                      </m:r>
                      <m:nary>
                        <m:naryPr>
                          <m:chr m:val="∑"/>
                          <m:limLoc m:val="subSup"/>
                          <m:ctrlPr>
                            <a:rPr kumimoji="1" lang="is-IS" altLang="zh-CN" sz="1600" b="0" i="1" smtClean="0">
                              <a:latin typeface="Cambria Math" charset="0"/>
                            </a:rPr>
                          </m:ctrlPr>
                        </m:naryPr>
                        <m:sub>
                          <m:r>
                            <m:rPr>
                              <m:brk m:alnAt="25"/>
                            </m:rPr>
                            <a:rPr kumimoji="1" lang="en-US" altLang="zh-CN" sz="1600" b="0" i="1" smtClean="0">
                              <a:latin typeface="Cambria Math" charset="0"/>
                            </a:rPr>
                            <m:t>𝑖</m:t>
                          </m:r>
                          <m:r>
                            <a:rPr kumimoji="1" lang="en-US" altLang="zh-CN" sz="1600" b="0" i="1" smtClean="0">
                              <a:latin typeface="Cambria Math" charset="0"/>
                            </a:rPr>
                            <m:t>=1</m:t>
                          </m:r>
                        </m:sub>
                        <m:sup>
                          <m:r>
                            <a:rPr kumimoji="1" lang="en-US" altLang="zh-CN" sz="1600" b="0" i="1" smtClean="0">
                              <a:latin typeface="Cambria Math" charset="0"/>
                            </a:rPr>
                            <m:t>𝑛</m:t>
                          </m:r>
                        </m:sup>
                        <m:e>
                          <m:nary>
                            <m:naryPr>
                              <m:chr m:val="∑"/>
                              <m:limLoc m:val="subSup"/>
                              <m:ctrlPr>
                                <a:rPr kumimoji="1" lang="is-IS" altLang="zh-CN" sz="1600" b="0" i="1" smtClean="0">
                                  <a:latin typeface="Cambria Math" charset="0"/>
                                </a:rPr>
                              </m:ctrlPr>
                            </m:naryPr>
                            <m:sub>
                              <m:r>
                                <m:rPr>
                                  <m:brk m:alnAt="25"/>
                                </m:rPr>
                                <a:rPr kumimoji="1" lang="en-US" altLang="zh-CN" sz="1600" b="0" i="1" smtClean="0">
                                  <a:latin typeface="Cambria Math" charset="0"/>
                                </a:rPr>
                                <m:t>𝑗</m:t>
                              </m:r>
                              <m:r>
                                <a:rPr kumimoji="1" lang="en-US" altLang="zh-CN" sz="1600" b="0" i="1" smtClean="0">
                                  <a:latin typeface="Cambria Math" charset="0"/>
                                </a:rPr>
                                <m:t>=1</m:t>
                              </m:r>
                            </m:sub>
                            <m:sup>
                              <m:r>
                                <a:rPr kumimoji="1" lang="en-US" altLang="zh-CN" sz="1600" b="0" i="1" smtClean="0">
                                  <a:latin typeface="Cambria Math" charset="0"/>
                                </a:rPr>
                                <m:t>𝑛</m:t>
                              </m:r>
                            </m:sup>
                            <m:e>
                              <m:sSub>
                                <m:sSubPr>
                                  <m:ctrlPr>
                                    <a:rPr kumimoji="1" lang="en-US" altLang="zh-CN" sz="1600" b="0" i="1" smtClean="0">
                                      <a:latin typeface="Cambria Math" charset="0"/>
                                    </a:rPr>
                                  </m:ctrlPr>
                                </m:sSubPr>
                                <m:e>
                                  <m:r>
                                    <a:rPr kumimoji="1" lang="en-US" altLang="zh-CN" sz="1600" b="0" i="1" smtClean="0">
                                      <a:latin typeface="Cambria Math" charset="0"/>
                                    </a:rPr>
                                    <m:t>𝑊</m:t>
                                  </m:r>
                                </m:e>
                                <m:sub>
                                  <m:r>
                                    <a:rPr kumimoji="1" lang="en-US" altLang="zh-CN" sz="1600" b="0" i="1" smtClean="0">
                                      <a:latin typeface="Cambria Math" charset="0"/>
                                    </a:rPr>
                                    <m:t>𝑖𝑗</m:t>
                                  </m:r>
                                </m:sub>
                              </m:sSub>
                              <m:sSup>
                                <m:sSupPr>
                                  <m:ctrlPr>
                                    <a:rPr kumimoji="1" lang="en-US" altLang="zh-CN" sz="1600" b="0" i="1" smtClean="0">
                                      <a:latin typeface="Cambria Math" charset="0"/>
                                    </a:rPr>
                                  </m:ctrlPr>
                                </m:sSupPr>
                                <m:e>
                                  <m:d>
                                    <m:dPr>
                                      <m:begChr m:val="‖"/>
                                      <m:endChr m:val="‖"/>
                                      <m:ctrlPr>
                                        <a:rPr kumimoji="1" lang="en-US" altLang="zh-CN" sz="1600" b="0" i="1" smtClean="0">
                                          <a:latin typeface="Cambria Math" charset="0"/>
                                        </a:rPr>
                                      </m:ctrlPr>
                                    </m:dPr>
                                    <m:e>
                                      <m:f>
                                        <m:fPr>
                                          <m:ctrlPr>
                                            <a:rPr kumimoji="1" lang="bg-BG" altLang="zh-CN" sz="1600" b="0" i="1" smtClean="0">
                                              <a:latin typeface="Cambria Math" charset="0"/>
                                            </a:rPr>
                                          </m:ctrlPr>
                                        </m:fPr>
                                        <m:num>
                                          <m:r>
                                            <a:rPr kumimoji="1" lang="en-US" altLang="zh-CN" sz="1600" b="0" i="1" smtClean="0">
                                              <a:latin typeface="Cambria Math" charset="0"/>
                                            </a:rPr>
                                            <m:t>𝑓</m:t>
                                          </m:r>
                                          <m:r>
                                            <a:rPr kumimoji="1" lang="en-US" altLang="zh-CN" sz="1600" b="0" i="1" smtClean="0">
                                              <a:latin typeface="Cambria Math" charset="0"/>
                                            </a:rPr>
                                            <m:t>(</m:t>
                                          </m:r>
                                          <m:sSub>
                                            <m:sSubPr>
                                              <m:ctrlPr>
                                                <a:rPr kumimoji="1" lang="en-US" altLang="zh-CN" sz="1600" b="0" i="1" smtClean="0">
                                                  <a:latin typeface="Cambria Math" charset="0"/>
                                                </a:rPr>
                                              </m:ctrlPr>
                                            </m:sSubPr>
                                            <m:e>
                                              <m:r>
                                                <a:rPr kumimoji="1" lang="en-US" altLang="zh-CN" sz="1600" b="0" i="1" smtClean="0">
                                                  <a:latin typeface="Cambria Math" charset="0"/>
                                                </a:rPr>
                                                <m:t>𝑥</m:t>
                                              </m:r>
                                            </m:e>
                                            <m:sub>
                                              <m:r>
                                                <a:rPr kumimoji="1" lang="en-US" altLang="zh-CN" sz="1600" b="0" i="1" smtClean="0">
                                                  <a:latin typeface="Cambria Math" charset="0"/>
                                                </a:rPr>
                                                <m:t>𝑖</m:t>
                                              </m:r>
                                            </m:sub>
                                          </m:sSub>
                                          <m:r>
                                            <a:rPr kumimoji="1" lang="en-US" altLang="zh-CN" sz="1600" b="0" i="1" smtClean="0">
                                              <a:latin typeface="Cambria Math" charset="0"/>
                                            </a:rPr>
                                            <m:t>)</m:t>
                                          </m:r>
                                        </m:num>
                                        <m:den>
                                          <m:rad>
                                            <m:radPr>
                                              <m:degHide m:val="on"/>
                                              <m:ctrlPr>
                                                <a:rPr kumimoji="1" lang="bg-BG" altLang="zh-CN" sz="1600" b="0" i="1" smtClean="0">
                                                  <a:latin typeface="Cambria Math" charset="0"/>
                                                </a:rPr>
                                              </m:ctrlPr>
                                            </m:radPr>
                                            <m:deg/>
                                            <m:e>
                                              <m:sSub>
                                                <m:sSubPr>
                                                  <m:ctrlPr>
                                                    <a:rPr kumimoji="1" lang="en-US" altLang="zh-CN" sz="1600" b="0" i="1" smtClean="0">
                                                      <a:latin typeface="Cambria Math" charset="0"/>
                                                    </a:rPr>
                                                  </m:ctrlPr>
                                                </m:sSubPr>
                                                <m:e>
                                                  <m:r>
                                                    <a:rPr kumimoji="1" lang="en-US" altLang="zh-CN" sz="1600" b="0" i="1" smtClean="0">
                                                      <a:latin typeface="Cambria Math" charset="0"/>
                                                    </a:rPr>
                                                    <m:t>𝐷</m:t>
                                                  </m:r>
                                                </m:e>
                                                <m:sub>
                                                  <m:r>
                                                    <a:rPr kumimoji="1" lang="en-US" altLang="zh-CN" sz="1600" b="0" i="1" smtClean="0">
                                                      <a:latin typeface="Cambria Math" charset="0"/>
                                                    </a:rPr>
                                                    <m:t>𝑖𝑖</m:t>
                                                  </m:r>
                                                </m:sub>
                                              </m:sSub>
                                            </m:e>
                                          </m:rad>
                                        </m:den>
                                      </m:f>
                                      <m:r>
                                        <a:rPr kumimoji="1" lang="en-US" altLang="zh-CN" sz="1600" b="0" i="1" smtClean="0">
                                          <a:latin typeface="Cambria Math" charset="0"/>
                                        </a:rPr>
                                        <m:t>−</m:t>
                                      </m:r>
                                      <m:f>
                                        <m:fPr>
                                          <m:ctrlPr>
                                            <a:rPr kumimoji="1" lang="bg-BG" altLang="zh-CN" sz="1600" b="0" i="1" smtClean="0">
                                              <a:latin typeface="Cambria Math" charset="0"/>
                                            </a:rPr>
                                          </m:ctrlPr>
                                        </m:fPr>
                                        <m:num>
                                          <m:r>
                                            <a:rPr kumimoji="1" lang="en-US" altLang="zh-CN" sz="1600" b="0" i="1" smtClean="0">
                                              <a:latin typeface="Cambria Math" charset="0"/>
                                            </a:rPr>
                                            <m:t>𝑓</m:t>
                                          </m:r>
                                          <m:r>
                                            <a:rPr kumimoji="1" lang="en-US" altLang="zh-CN" sz="1600" b="0" i="1" smtClean="0">
                                              <a:latin typeface="Cambria Math" charset="0"/>
                                            </a:rPr>
                                            <m:t>(</m:t>
                                          </m:r>
                                          <m:sSub>
                                            <m:sSubPr>
                                              <m:ctrlPr>
                                                <a:rPr kumimoji="1" lang="en-US" altLang="zh-CN" sz="1600" b="0" i="1" smtClean="0">
                                                  <a:latin typeface="Cambria Math" charset="0"/>
                                                </a:rPr>
                                              </m:ctrlPr>
                                            </m:sSubPr>
                                            <m:e>
                                              <m:r>
                                                <a:rPr kumimoji="1" lang="en-US" altLang="zh-CN" sz="1600" b="0" i="1" smtClean="0">
                                                  <a:latin typeface="Cambria Math" charset="0"/>
                                                </a:rPr>
                                                <m:t>𝑥</m:t>
                                              </m:r>
                                            </m:e>
                                            <m:sub>
                                              <m:r>
                                                <a:rPr kumimoji="1" lang="en-US" altLang="zh-CN" sz="1600" b="0" i="1" smtClean="0">
                                                  <a:latin typeface="Cambria Math" charset="0"/>
                                                </a:rPr>
                                                <m:t>𝑗</m:t>
                                              </m:r>
                                            </m:sub>
                                          </m:sSub>
                                          <m:r>
                                            <a:rPr kumimoji="1" lang="en-US" altLang="zh-CN" sz="1600" b="0" i="1" smtClean="0">
                                              <a:latin typeface="Cambria Math" charset="0"/>
                                            </a:rPr>
                                            <m:t>)</m:t>
                                          </m:r>
                                        </m:num>
                                        <m:den>
                                          <m:rad>
                                            <m:radPr>
                                              <m:degHide m:val="on"/>
                                              <m:ctrlPr>
                                                <a:rPr kumimoji="1" lang="bg-BG" altLang="zh-CN" sz="1600" b="0" i="1" smtClean="0">
                                                  <a:latin typeface="Cambria Math" charset="0"/>
                                                </a:rPr>
                                              </m:ctrlPr>
                                            </m:radPr>
                                            <m:deg/>
                                            <m:e>
                                              <m:sSub>
                                                <m:sSubPr>
                                                  <m:ctrlPr>
                                                    <a:rPr kumimoji="1" lang="en-US" altLang="zh-CN" sz="1600" b="0" i="1" smtClean="0">
                                                      <a:latin typeface="Cambria Math" charset="0"/>
                                                    </a:rPr>
                                                  </m:ctrlPr>
                                                </m:sSubPr>
                                                <m:e>
                                                  <m:r>
                                                    <a:rPr kumimoji="1" lang="en-US" altLang="zh-CN" sz="1600" b="0" i="1" smtClean="0">
                                                      <a:latin typeface="Cambria Math" charset="0"/>
                                                    </a:rPr>
                                                    <m:t>𝐷</m:t>
                                                  </m:r>
                                                </m:e>
                                                <m:sub>
                                                  <m:r>
                                                    <a:rPr kumimoji="1" lang="en-US" altLang="zh-CN" sz="1600" b="0" i="1" smtClean="0">
                                                      <a:latin typeface="Cambria Math" charset="0"/>
                                                    </a:rPr>
                                                    <m:t>𝑗𝑗</m:t>
                                                  </m:r>
                                                </m:sub>
                                              </m:sSub>
                                            </m:e>
                                          </m:rad>
                                        </m:den>
                                      </m:f>
                                    </m:e>
                                  </m:d>
                                </m:e>
                                <m:sup>
                                  <m:r>
                                    <a:rPr kumimoji="1" lang="en-US" altLang="zh-CN" sz="1600" b="0" i="1" smtClean="0">
                                      <a:latin typeface="Cambria Math" charset="0"/>
                                    </a:rPr>
                                    <m:t>2</m:t>
                                  </m:r>
                                </m:sup>
                              </m:sSup>
                            </m:e>
                          </m:nary>
                        </m:e>
                      </m:nary>
                    </m:oMath>
                  </m:oMathPara>
                </a14:m>
                <a:endParaRPr kumimoji="1" lang="zh-CN" altLang="en-US" sz="1600" dirty="0"/>
              </a:p>
            </p:txBody>
          </p:sp>
        </mc:Choice>
        <mc:Fallback xmlns="">
          <p:sp>
            <p:nvSpPr>
              <p:cNvPr id="32" name="文本框 31"/>
              <p:cNvSpPr txBox="1">
                <a:spLocks noRot="1" noChangeAspect="1" noMove="1" noResize="1" noEditPoints="1" noAdjustHandles="1" noChangeArrowheads="1" noChangeShapeType="1" noTextEdit="1"/>
              </p:cNvSpPr>
              <p:nvPr/>
            </p:nvSpPr>
            <p:spPr>
              <a:xfrm>
                <a:off x="4374264" y="5479947"/>
                <a:ext cx="3438096" cy="687239"/>
              </a:xfrm>
              <a:prstGeom prst="rect">
                <a:avLst/>
              </a:prstGeom>
              <a:blipFill>
                <a:blip r:embed="rId12"/>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590936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2" y="1196975"/>
            <a:ext cx="8675687" cy="5040313"/>
          </a:xfrm>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Graph Hashing</a:t>
            </a:r>
            <a:r>
              <a:rPr lang="en-US" altLang="zh-CN" sz="2300" dirty="0">
                <a:latin typeface="微软雅黑" pitchFamily="34" charset="-122"/>
                <a:ea typeface="微软雅黑" pitchFamily="34" charset="-122"/>
              </a:rPr>
              <a:t> </a:t>
            </a:r>
            <a:endParaRPr lang="en-US" altLang="zh-CN" dirty="0">
              <a:latin typeface="微软雅黑" pitchFamily="34" charset="-122"/>
              <a:ea typeface="微软雅黑" pitchFamily="34" charset="-122"/>
            </a:endParaRPr>
          </a:p>
          <a:p>
            <a:pPr lvl="2" eaLnBrk="1" hangingPunct="1">
              <a:defRPr/>
            </a:pPr>
            <a:endParaRPr lang="en-US" altLang="zh-CN" dirty="0">
              <a:latin typeface="微软雅黑" pitchFamily="34" charset="-122"/>
              <a:ea typeface="微软雅黑" pitchFamily="34" charset="-122"/>
            </a:endParaRPr>
          </a:p>
          <a:p>
            <a:pPr marL="671512" lvl="2" indent="0" eaLnBrk="1" hangingPunct="1">
              <a:buNone/>
              <a:defRPr/>
            </a:pPr>
            <a:endParaRPr lang="en-US" altLang="zh-CN" dirty="0">
              <a:latin typeface="微软雅黑" pitchFamily="34" charset="-122"/>
              <a:ea typeface="微软雅黑" pitchFamily="34" charset="-122"/>
            </a:endParaRPr>
          </a:p>
          <a:p>
            <a:pPr lvl="2" eaLnBrk="1" hangingPunct="1">
              <a:defRPr/>
            </a:pPr>
            <a:r>
              <a:rPr kumimoji="1" lang="en-US" altLang="zh-CN" dirty="0"/>
              <a:t>Eigenvectors of Laplacian </a:t>
            </a:r>
            <a:r>
              <a:rPr kumimoji="1" lang="en-US" altLang="zh-CN" i="1" dirty="0"/>
              <a:t>L</a:t>
            </a:r>
            <a:r>
              <a:rPr kumimoji="1" lang="en-US" altLang="zh-CN" dirty="0"/>
              <a:t> given smooth functions over points</a:t>
            </a:r>
          </a:p>
          <a:p>
            <a:pPr lvl="2" eaLnBrk="1" hangingPunct="1">
              <a:defRPr/>
            </a:pPr>
            <a:r>
              <a:rPr kumimoji="1" lang="en-US" altLang="zh-CN" dirty="0"/>
              <a:t>Can</a:t>
            </a:r>
            <a:r>
              <a:rPr kumimoji="1" lang="zh-CN" altLang="en-US" dirty="0"/>
              <a:t> </a:t>
            </a:r>
            <a:r>
              <a:rPr kumimoji="1" lang="en-US" altLang="zh-CN" dirty="0"/>
              <a:t>be</a:t>
            </a:r>
            <a:r>
              <a:rPr kumimoji="1" lang="zh-CN" altLang="en-US" dirty="0"/>
              <a:t> </a:t>
            </a:r>
            <a:r>
              <a:rPr kumimoji="1" lang="en-US" altLang="zh-CN" dirty="0"/>
              <a:t>used</a:t>
            </a:r>
            <a:r>
              <a:rPr kumimoji="1" lang="zh-CN" altLang="en-US" dirty="0"/>
              <a:t> </a:t>
            </a:r>
            <a:r>
              <a:rPr kumimoji="1" lang="en-US" altLang="zh-CN" dirty="0"/>
              <a:t>to</a:t>
            </a:r>
            <a:r>
              <a:rPr kumimoji="1" lang="zh-CN" altLang="en-US" dirty="0"/>
              <a:t> </a:t>
            </a:r>
            <a:r>
              <a:rPr kumimoji="1" lang="en-US" altLang="zh-CN" dirty="0"/>
              <a:t>discover</a:t>
            </a:r>
            <a:r>
              <a:rPr kumimoji="1" lang="zh-CN" altLang="en-US" dirty="0"/>
              <a:t> </a:t>
            </a:r>
            <a:r>
              <a:rPr kumimoji="1" lang="en-US" altLang="zh-CN" dirty="0"/>
              <a:t>structures</a:t>
            </a:r>
            <a:r>
              <a:rPr kumimoji="1" lang="zh-CN" altLang="en-US" dirty="0"/>
              <a:t> </a:t>
            </a:r>
            <a:r>
              <a:rPr kumimoji="1" lang="en-US" altLang="zh-CN" dirty="0"/>
              <a:t>approximately</a:t>
            </a:r>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AlternateContent xmlns:mc="http://schemas.openxmlformats.org/markup-compatibility/2006" xmlns:a14="http://schemas.microsoft.com/office/drawing/2010/main">
        <mc:Choice Requires="a14">
          <p:sp>
            <p:nvSpPr>
              <p:cNvPr id="33" name="文本框 32"/>
              <p:cNvSpPr txBox="1"/>
              <p:nvPr/>
            </p:nvSpPr>
            <p:spPr>
              <a:xfrm>
                <a:off x="1999214" y="2215043"/>
                <a:ext cx="5687198" cy="5875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800" b="0" i="1" smtClean="0">
                          <a:latin typeface="Cambria Math" charset="0"/>
                        </a:rPr>
                        <m:t>&lt;</m:t>
                      </m:r>
                      <m:r>
                        <a:rPr kumimoji="1" lang="en-US" altLang="zh-CN" sz="1800" b="0" i="1" smtClean="0">
                          <a:latin typeface="Cambria Math" charset="0"/>
                        </a:rPr>
                        <m:t>h</m:t>
                      </m:r>
                      <m:r>
                        <a:rPr kumimoji="1" lang="en-US" altLang="zh-CN" sz="1800" b="0" i="1" smtClean="0">
                          <a:latin typeface="Cambria Math" charset="0"/>
                        </a:rPr>
                        <m:t>,</m:t>
                      </m:r>
                      <m:r>
                        <a:rPr kumimoji="1" lang="en-US" altLang="zh-CN" sz="1800" b="0" i="1" smtClean="0">
                          <a:latin typeface="Cambria Math" charset="0"/>
                        </a:rPr>
                        <m:t>𝐿h</m:t>
                      </m:r>
                      <m:r>
                        <a:rPr kumimoji="1" lang="en-US" altLang="zh-CN" sz="1800" b="0" i="1" smtClean="0">
                          <a:latin typeface="Cambria Math" charset="0"/>
                        </a:rPr>
                        <m:t>&gt;=</m:t>
                      </m:r>
                      <m:sSup>
                        <m:sSupPr>
                          <m:ctrlPr>
                            <a:rPr kumimoji="1" lang="en-US" altLang="zh-CN" sz="1800" b="0" i="1" smtClean="0">
                              <a:latin typeface="Cambria Math" charset="0"/>
                            </a:rPr>
                          </m:ctrlPr>
                        </m:sSupPr>
                        <m:e>
                          <m:r>
                            <m:rPr>
                              <m:sty m:val="p"/>
                            </m:rPr>
                            <a:rPr kumimoji="1" lang="en-US" altLang="zh-CN" sz="1800" b="0" i="1" smtClean="0">
                              <a:latin typeface="Cambria Math" charset="0"/>
                            </a:rPr>
                            <m:t>h</m:t>
                          </m:r>
                        </m:e>
                        <m:sup>
                          <m:r>
                            <a:rPr kumimoji="1" lang="en-US" altLang="zh-CN" sz="1800" b="0" i="1" smtClean="0">
                              <a:latin typeface="Cambria Math" charset="0"/>
                            </a:rPr>
                            <m:t>𝑇</m:t>
                          </m:r>
                        </m:sup>
                      </m:sSup>
                      <m:r>
                        <a:rPr kumimoji="1" lang="en-US" altLang="zh-CN" sz="1800" b="0" i="1" smtClean="0">
                          <a:latin typeface="Cambria Math" charset="0"/>
                        </a:rPr>
                        <m:t>𝐿h</m:t>
                      </m:r>
                      <m:r>
                        <a:rPr kumimoji="1" lang="en-US" altLang="zh-CN" sz="1800" b="0" i="1" smtClean="0">
                          <a:latin typeface="Cambria Math" charset="0"/>
                        </a:rPr>
                        <m:t>=</m:t>
                      </m:r>
                      <m:f>
                        <m:fPr>
                          <m:ctrlPr>
                            <a:rPr kumimoji="1" lang="bg-BG" altLang="zh-CN" sz="1800" b="0" i="1" smtClean="0">
                              <a:latin typeface="Cambria Math" charset="0"/>
                            </a:rPr>
                          </m:ctrlPr>
                        </m:fPr>
                        <m:num>
                          <m:r>
                            <a:rPr kumimoji="1" lang="en-US" altLang="zh-CN" sz="1800" b="0" i="1" smtClean="0">
                              <a:latin typeface="Cambria Math" charset="0"/>
                            </a:rPr>
                            <m:t>1</m:t>
                          </m:r>
                        </m:num>
                        <m:den>
                          <m:r>
                            <a:rPr kumimoji="1" lang="en-US" altLang="zh-CN" sz="1800" b="0" i="1" smtClean="0">
                              <a:latin typeface="Cambria Math" charset="0"/>
                            </a:rPr>
                            <m:t>2</m:t>
                          </m:r>
                        </m:den>
                      </m:f>
                      <m:nary>
                        <m:naryPr>
                          <m:chr m:val="∑"/>
                          <m:limLoc m:val="subSup"/>
                          <m:ctrlPr>
                            <a:rPr kumimoji="1" lang="is-IS" altLang="zh-CN" sz="1800" b="0" i="1" smtClean="0">
                              <a:latin typeface="Cambria Math" charset="0"/>
                            </a:rPr>
                          </m:ctrlPr>
                        </m:naryPr>
                        <m:sub>
                          <m:r>
                            <m:rPr>
                              <m:brk m:alnAt="25"/>
                            </m:rPr>
                            <a:rPr kumimoji="1" lang="en-US" altLang="zh-CN" sz="1800" b="0" i="1" smtClean="0">
                              <a:latin typeface="Cambria Math" charset="0"/>
                            </a:rPr>
                            <m:t>𝑖</m:t>
                          </m:r>
                          <m:r>
                            <a:rPr kumimoji="1" lang="en-US" altLang="zh-CN" sz="1800" b="0" i="1" smtClean="0">
                              <a:latin typeface="Cambria Math" charset="0"/>
                            </a:rPr>
                            <m:t>=1</m:t>
                          </m:r>
                        </m:sub>
                        <m:sup>
                          <m:r>
                            <a:rPr kumimoji="1" lang="en-US" altLang="zh-CN" sz="1800" b="0" i="1" smtClean="0">
                              <a:latin typeface="Cambria Math" charset="0"/>
                            </a:rPr>
                            <m:t>𝑛</m:t>
                          </m:r>
                        </m:sup>
                        <m:e>
                          <m:nary>
                            <m:naryPr>
                              <m:chr m:val="∑"/>
                              <m:limLoc m:val="subSup"/>
                              <m:ctrlPr>
                                <a:rPr kumimoji="1" lang="is-IS" altLang="zh-CN" sz="1800" b="0" i="1" smtClean="0">
                                  <a:latin typeface="Cambria Math" charset="0"/>
                                </a:rPr>
                              </m:ctrlPr>
                            </m:naryPr>
                            <m:sub>
                              <m:r>
                                <m:rPr>
                                  <m:brk m:alnAt="25"/>
                                </m:rPr>
                                <a:rPr kumimoji="1" lang="en-US" altLang="zh-CN" sz="1800" b="0" i="1" smtClean="0">
                                  <a:latin typeface="Cambria Math" charset="0"/>
                                </a:rPr>
                                <m:t>𝑗</m:t>
                              </m:r>
                              <m:r>
                                <a:rPr kumimoji="1" lang="en-US" altLang="zh-CN" sz="1800" b="0" i="1" smtClean="0">
                                  <a:latin typeface="Cambria Math" charset="0"/>
                                </a:rPr>
                                <m:t>=1</m:t>
                              </m:r>
                            </m:sub>
                            <m:sup>
                              <m:r>
                                <a:rPr kumimoji="1" lang="en-US" altLang="zh-CN" sz="1800" b="0" i="1" smtClean="0">
                                  <a:latin typeface="Cambria Math" charset="0"/>
                                </a:rPr>
                                <m:t>𝑛</m:t>
                              </m:r>
                            </m:sup>
                            <m:e>
                              <m:sSub>
                                <m:sSubPr>
                                  <m:ctrlPr>
                                    <a:rPr kumimoji="1" lang="en-US" altLang="zh-CN" sz="1800" b="0" i="1" smtClean="0">
                                      <a:latin typeface="Cambria Math" charset="0"/>
                                    </a:rPr>
                                  </m:ctrlPr>
                                </m:sSubPr>
                                <m:e>
                                  <m:r>
                                    <a:rPr kumimoji="1" lang="en-US" altLang="zh-CN" sz="1800" b="0" i="1" smtClean="0">
                                      <a:latin typeface="Cambria Math" charset="0"/>
                                    </a:rPr>
                                    <m:t>𝑊</m:t>
                                  </m:r>
                                </m:e>
                                <m:sub>
                                  <m:r>
                                    <a:rPr kumimoji="1" lang="en-US" altLang="zh-CN" sz="1800" b="0" i="1" smtClean="0">
                                      <a:latin typeface="Cambria Math" charset="0"/>
                                    </a:rPr>
                                    <m:t>𝑖𝑗</m:t>
                                  </m:r>
                                </m:sub>
                              </m:sSub>
                              <m:sSup>
                                <m:sSupPr>
                                  <m:ctrlPr>
                                    <a:rPr kumimoji="1" lang="en-US" altLang="zh-CN" sz="1800" b="0" i="1" smtClean="0">
                                      <a:latin typeface="Cambria Math" charset="0"/>
                                    </a:rPr>
                                  </m:ctrlPr>
                                </m:sSupPr>
                                <m:e>
                                  <m:d>
                                    <m:dPr>
                                      <m:begChr m:val="‖"/>
                                      <m:endChr m:val="‖"/>
                                      <m:ctrlPr>
                                        <a:rPr kumimoji="1" lang="en-US" altLang="zh-CN" sz="1800" b="0" i="1" smtClean="0">
                                          <a:latin typeface="Cambria Math" charset="0"/>
                                        </a:rPr>
                                      </m:ctrlPr>
                                    </m:dPr>
                                    <m:e>
                                      <m:r>
                                        <a:rPr kumimoji="1" lang="en-US" altLang="zh-CN" sz="1800" b="0" i="1" smtClean="0">
                                          <a:latin typeface="Cambria Math" charset="0"/>
                                        </a:rPr>
                                        <m:t>h</m:t>
                                      </m:r>
                                      <m:d>
                                        <m:dPr>
                                          <m:ctrlPr>
                                            <a:rPr kumimoji="1" lang="en-US" altLang="zh-CN" sz="1800" b="0" i="1" smtClean="0">
                                              <a:latin typeface="Cambria Math" charset="0"/>
                                            </a:rPr>
                                          </m:ctrlPr>
                                        </m:dPr>
                                        <m:e>
                                          <m:sSub>
                                            <m:sSubPr>
                                              <m:ctrlPr>
                                                <a:rPr kumimoji="1" lang="en-US" altLang="zh-CN" sz="1800" b="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𝑖</m:t>
                                              </m:r>
                                            </m:sub>
                                          </m:sSub>
                                        </m:e>
                                      </m:d>
                                      <m:r>
                                        <a:rPr kumimoji="1" lang="en-US" altLang="zh-CN" sz="1800" b="0" i="1" smtClean="0">
                                          <a:latin typeface="Cambria Math" charset="0"/>
                                        </a:rPr>
                                        <m:t>−</m:t>
                                      </m:r>
                                      <m:r>
                                        <a:rPr kumimoji="1" lang="en-US" altLang="zh-CN" sz="1800" b="0" i="1" smtClean="0">
                                          <a:latin typeface="Cambria Math" charset="0"/>
                                        </a:rPr>
                                        <m:t>h</m:t>
                                      </m:r>
                                      <m:r>
                                        <a:rPr kumimoji="1" lang="en-US" altLang="zh-CN" sz="1800" b="0" i="1" smtClean="0">
                                          <a:latin typeface="Cambria Math" charset="0"/>
                                        </a:rPr>
                                        <m:t>(</m:t>
                                      </m:r>
                                      <m:sSub>
                                        <m:sSubPr>
                                          <m:ctrlPr>
                                            <a:rPr kumimoji="1" lang="en-US" altLang="zh-CN" sz="1800" b="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𝑗</m:t>
                                          </m:r>
                                        </m:sub>
                                      </m:sSub>
                                      <m:r>
                                        <a:rPr kumimoji="1" lang="en-US" altLang="zh-CN" sz="1800" b="0" i="1" smtClean="0">
                                          <a:latin typeface="Cambria Math" charset="0"/>
                                        </a:rPr>
                                        <m:t>)</m:t>
                                      </m:r>
                                    </m:e>
                                  </m:d>
                                </m:e>
                                <m:sup>
                                  <m:r>
                                    <a:rPr kumimoji="1" lang="en-US" altLang="zh-CN" sz="1800" b="0" i="1" smtClean="0">
                                      <a:latin typeface="Cambria Math" charset="0"/>
                                    </a:rPr>
                                    <m:t>2</m:t>
                                  </m:r>
                                </m:sup>
                              </m:sSup>
                            </m:e>
                          </m:nary>
                        </m:e>
                      </m:nary>
                    </m:oMath>
                  </m:oMathPara>
                </a14:m>
                <a:endParaRPr kumimoji="1" lang="zh-CN" altLang="en-US" dirty="0"/>
              </a:p>
            </p:txBody>
          </p:sp>
        </mc:Choice>
        <mc:Fallback xmlns="">
          <p:sp>
            <p:nvSpPr>
              <p:cNvPr id="33" name="文本框 32"/>
              <p:cNvSpPr txBox="1">
                <a:spLocks noRot="1" noChangeAspect="1" noMove="1" noResize="1" noEditPoints="1" noAdjustHandles="1" noChangeArrowheads="1" noChangeShapeType="1" noTextEdit="1"/>
              </p:cNvSpPr>
              <p:nvPr/>
            </p:nvSpPr>
            <p:spPr>
              <a:xfrm>
                <a:off x="1999214" y="2215043"/>
                <a:ext cx="5687198" cy="587597"/>
              </a:xfrm>
              <a:prstGeom prst="rect">
                <a:avLst/>
              </a:prstGeom>
              <a:blipFill rotWithShape="0">
                <a:blip r:embed="rId3"/>
                <a:stretch>
                  <a:fillRect/>
                </a:stretch>
              </a:blipFill>
            </p:spPr>
            <p:txBody>
              <a:bodyPr/>
              <a:lstStyle/>
              <a:p>
                <a:r>
                  <a:rPr lang="zh-CN" altLang="en-US">
                    <a:noFill/>
                  </a:rPr>
                  <a:t> </a:t>
                </a:r>
              </a:p>
            </p:txBody>
          </p:sp>
        </mc:Fallback>
      </mc:AlternateContent>
      <p:sp>
        <p:nvSpPr>
          <p:cNvPr id="2" name="矩形 1"/>
          <p:cNvSpPr/>
          <p:nvPr/>
        </p:nvSpPr>
        <p:spPr>
          <a:xfrm>
            <a:off x="2032578" y="4077072"/>
            <a:ext cx="5203717" cy="1008112"/>
          </a:xfrm>
          <a:prstGeom prst="rect">
            <a:avLst/>
          </a:prstGeom>
          <a:solidFill>
            <a:schemeClr val="accent6">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marL="0" lvl="3" eaLnBrk="1" hangingPunct="1">
              <a:defRPr/>
            </a:pPr>
            <a:r>
              <a:rPr kumimoji="1" lang="en-US" altLang="zh-CN" dirty="0">
                <a:solidFill>
                  <a:schemeClr val="tx1"/>
                </a:solidFill>
              </a:rPr>
              <a:t>When</a:t>
            </a:r>
            <a:r>
              <a:rPr kumimoji="1" lang="zh-CN" altLang="en-US" dirty="0">
                <a:solidFill>
                  <a:schemeClr val="tx1"/>
                </a:solidFill>
              </a:rPr>
              <a:t> </a:t>
            </a:r>
            <a:r>
              <a:rPr kumimoji="1" lang="en-US" altLang="zh-CN" dirty="0">
                <a:solidFill>
                  <a:schemeClr val="tx1"/>
                </a:solidFill>
              </a:rPr>
              <a:t>the</a:t>
            </a:r>
            <a:r>
              <a:rPr kumimoji="1" lang="zh-CN" altLang="en-US" dirty="0">
                <a:solidFill>
                  <a:schemeClr val="tx1"/>
                </a:solidFill>
              </a:rPr>
              <a:t> </a:t>
            </a:r>
            <a:r>
              <a:rPr kumimoji="1" lang="en-US" altLang="zh-CN" dirty="0">
                <a:solidFill>
                  <a:schemeClr val="tx1"/>
                </a:solidFill>
              </a:rPr>
              <a:t>size</a:t>
            </a:r>
            <a:r>
              <a:rPr kumimoji="1" lang="zh-CN" altLang="en-US" dirty="0">
                <a:solidFill>
                  <a:schemeClr val="tx1"/>
                </a:solidFill>
              </a:rPr>
              <a:t> </a:t>
            </a:r>
            <a:r>
              <a:rPr kumimoji="1" lang="en-US" altLang="zh-CN" dirty="0">
                <a:solidFill>
                  <a:schemeClr val="tx1"/>
                </a:solidFill>
              </a:rPr>
              <a:t>of</a:t>
            </a:r>
            <a:r>
              <a:rPr kumimoji="1" lang="zh-CN" altLang="en-US" dirty="0">
                <a:solidFill>
                  <a:schemeClr val="tx1"/>
                </a:solidFill>
              </a:rPr>
              <a:t> </a:t>
            </a:r>
            <a:r>
              <a:rPr kumimoji="1" lang="en-US" altLang="zh-CN" dirty="0">
                <a:solidFill>
                  <a:schemeClr val="tx1"/>
                </a:solidFill>
              </a:rPr>
              <a:t>graph</a:t>
            </a:r>
            <a:r>
              <a:rPr kumimoji="1" lang="zh-CN" altLang="en-US" dirty="0">
                <a:solidFill>
                  <a:schemeClr val="tx1"/>
                </a:solidFill>
              </a:rPr>
              <a:t> </a:t>
            </a:r>
            <a:r>
              <a:rPr kumimoji="1" lang="en-US" altLang="zh-CN" dirty="0">
                <a:solidFill>
                  <a:schemeClr val="tx1"/>
                </a:solidFill>
              </a:rPr>
              <a:t>is</a:t>
            </a:r>
            <a:r>
              <a:rPr kumimoji="1" lang="zh-CN" altLang="en-US" dirty="0">
                <a:solidFill>
                  <a:schemeClr val="tx1"/>
                </a:solidFill>
              </a:rPr>
              <a:t> </a:t>
            </a:r>
            <a:r>
              <a:rPr kumimoji="1" lang="en-US" altLang="zh-CN" dirty="0">
                <a:solidFill>
                  <a:schemeClr val="tx1"/>
                </a:solidFill>
              </a:rPr>
              <a:t>large</a:t>
            </a:r>
            <a:r>
              <a:rPr kumimoji="1" lang="zh-CN" altLang="en-US" dirty="0">
                <a:solidFill>
                  <a:schemeClr val="tx1"/>
                </a:solidFill>
              </a:rPr>
              <a:t> </a:t>
            </a:r>
            <a:r>
              <a:rPr kumimoji="1" lang="en-US" altLang="zh-CN" dirty="0">
                <a:solidFill>
                  <a:schemeClr val="tx1"/>
                </a:solidFill>
              </a:rPr>
              <a:t>(million</a:t>
            </a:r>
            <a:r>
              <a:rPr kumimoji="1" lang="zh-CN" altLang="en-US" dirty="0">
                <a:solidFill>
                  <a:schemeClr val="tx1"/>
                </a:solidFill>
              </a:rPr>
              <a:t> </a:t>
            </a:r>
            <a:r>
              <a:rPr kumimoji="1" lang="en-US" altLang="zh-CN" dirty="0">
                <a:solidFill>
                  <a:schemeClr val="tx1"/>
                </a:solidFill>
              </a:rPr>
              <a:t>or</a:t>
            </a:r>
            <a:r>
              <a:rPr kumimoji="1" lang="zh-CN" altLang="en-US" dirty="0">
                <a:solidFill>
                  <a:schemeClr val="tx1"/>
                </a:solidFill>
              </a:rPr>
              <a:t> </a:t>
            </a:r>
            <a:r>
              <a:rPr kumimoji="1" lang="en-US" altLang="zh-CN" dirty="0">
                <a:solidFill>
                  <a:schemeClr val="tx1"/>
                </a:solidFill>
              </a:rPr>
              <a:t>billion)</a:t>
            </a:r>
          </a:p>
          <a:p>
            <a:pPr lvl="4" indent="-1466850" eaLnBrk="1" hangingPunct="1">
              <a:defRPr/>
            </a:pPr>
            <a:r>
              <a:rPr kumimoji="1" lang="en-US" altLang="zh-CN" dirty="0">
                <a:solidFill>
                  <a:srgbClr val="FF0000"/>
                </a:solidFill>
              </a:rPr>
              <a:t>Hard</a:t>
            </a:r>
            <a:r>
              <a:rPr kumimoji="1" lang="zh-CN" altLang="en-US" dirty="0">
                <a:solidFill>
                  <a:srgbClr val="FF0000"/>
                </a:solidFill>
              </a:rPr>
              <a:t> </a:t>
            </a:r>
            <a:r>
              <a:rPr kumimoji="1" lang="en-US" altLang="zh-CN" dirty="0">
                <a:solidFill>
                  <a:srgbClr val="FF0000"/>
                </a:solidFill>
              </a:rPr>
              <a:t>to</a:t>
            </a:r>
            <a:r>
              <a:rPr kumimoji="1" lang="zh-CN" altLang="en-US" dirty="0">
                <a:solidFill>
                  <a:srgbClr val="FF0000"/>
                </a:solidFill>
              </a:rPr>
              <a:t> </a:t>
            </a:r>
            <a:r>
              <a:rPr kumimoji="1" lang="en-US" altLang="zh-CN" dirty="0">
                <a:solidFill>
                  <a:srgbClr val="FF0000"/>
                </a:solidFill>
              </a:rPr>
              <a:t>construct</a:t>
            </a:r>
            <a:r>
              <a:rPr kumimoji="1" lang="zh-CN" altLang="en-US" dirty="0">
                <a:solidFill>
                  <a:srgbClr val="FF0000"/>
                </a:solidFill>
              </a:rPr>
              <a:t> </a:t>
            </a:r>
            <a:r>
              <a:rPr kumimoji="1" lang="en-US" altLang="zh-CN" dirty="0">
                <a:solidFill>
                  <a:srgbClr val="FF0000"/>
                </a:solidFill>
              </a:rPr>
              <a:t>graph</a:t>
            </a:r>
          </a:p>
          <a:p>
            <a:pPr lvl="4" indent="-1466850" eaLnBrk="1" hangingPunct="1">
              <a:defRPr/>
            </a:pPr>
            <a:r>
              <a:rPr kumimoji="1" lang="en-US" altLang="zh-CN" dirty="0">
                <a:solidFill>
                  <a:srgbClr val="FF0000"/>
                </a:solidFill>
              </a:rPr>
              <a:t>Hard</a:t>
            </a:r>
            <a:r>
              <a:rPr kumimoji="1" lang="zh-CN" altLang="en-US" dirty="0">
                <a:solidFill>
                  <a:srgbClr val="FF0000"/>
                </a:solidFill>
              </a:rPr>
              <a:t> </a:t>
            </a:r>
            <a:r>
              <a:rPr kumimoji="1" lang="en-US" altLang="zh-CN" dirty="0">
                <a:solidFill>
                  <a:srgbClr val="FF0000"/>
                </a:solidFill>
              </a:rPr>
              <a:t>to</a:t>
            </a:r>
            <a:r>
              <a:rPr kumimoji="1" lang="zh-CN" altLang="en-US" dirty="0">
                <a:solidFill>
                  <a:srgbClr val="FF0000"/>
                </a:solidFill>
              </a:rPr>
              <a:t> </a:t>
            </a:r>
            <a:r>
              <a:rPr kumimoji="1" lang="en-US" altLang="zh-CN" dirty="0">
                <a:solidFill>
                  <a:srgbClr val="FF0000"/>
                </a:solidFill>
              </a:rPr>
              <a:t>compute</a:t>
            </a:r>
            <a:r>
              <a:rPr kumimoji="1" lang="zh-CN" altLang="en-US" dirty="0">
                <a:solidFill>
                  <a:srgbClr val="FF0000"/>
                </a:solidFill>
              </a:rPr>
              <a:t> </a:t>
            </a:r>
            <a:r>
              <a:rPr kumimoji="1" lang="en-US" altLang="zh-CN" dirty="0">
                <a:solidFill>
                  <a:srgbClr val="FF0000"/>
                </a:solidFill>
              </a:rPr>
              <a:t>the</a:t>
            </a:r>
            <a:r>
              <a:rPr kumimoji="1" lang="zh-CN" altLang="en-US" dirty="0">
                <a:solidFill>
                  <a:srgbClr val="FF0000"/>
                </a:solidFill>
              </a:rPr>
              <a:t> </a:t>
            </a:r>
            <a:r>
              <a:rPr kumimoji="1" lang="en-US" altLang="zh-CN" dirty="0">
                <a:solidFill>
                  <a:srgbClr val="FF0000"/>
                </a:solidFill>
              </a:rPr>
              <a:t>neighbors</a:t>
            </a:r>
            <a:endParaRPr kumimoji="1" lang="zh-CN" altLang="en-US" dirty="0">
              <a:solidFill>
                <a:srgbClr val="FF0000"/>
              </a:solidFill>
            </a:endParaRPr>
          </a:p>
        </p:txBody>
      </p:sp>
    </p:spTree>
    <p:extLst>
      <p:ext uri="{BB962C8B-B14F-4D97-AF65-F5344CB8AC3E}">
        <p14:creationId xmlns:p14="http://schemas.microsoft.com/office/powerpoint/2010/main" val="7113401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2" y="1196975"/>
            <a:ext cx="8675687" cy="5040313"/>
          </a:xfrm>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Anchor Graph Hashing</a:t>
            </a:r>
            <a:r>
              <a:rPr lang="en-US" altLang="zh-CN" sz="1200" dirty="0">
                <a:solidFill>
                  <a:srgbClr val="0080FF"/>
                </a:solidFill>
                <a:latin typeface="微软雅黑" pitchFamily="34" charset="-122"/>
                <a:ea typeface="微软雅黑" pitchFamily="34" charset="-122"/>
              </a:rPr>
              <a:t> (Liu et al. ICML 2011)</a:t>
            </a:r>
            <a:r>
              <a:rPr lang="en-US" altLang="zh-CN" sz="2300" dirty="0">
                <a:latin typeface="微软雅黑" pitchFamily="34" charset="-122"/>
                <a:ea typeface="微软雅黑" pitchFamily="34" charset="-122"/>
              </a:rPr>
              <a:t> </a:t>
            </a:r>
            <a:endParaRPr lang="en-US" altLang="zh-CN" dirty="0">
              <a:latin typeface="微软雅黑" pitchFamily="34" charset="-122"/>
              <a:ea typeface="微软雅黑" pitchFamily="34" charset="-122"/>
            </a:endParaRPr>
          </a:p>
          <a:p>
            <a:pPr lvl="2" eaLnBrk="1" hangingPunct="1">
              <a:defRPr/>
            </a:pPr>
            <a:r>
              <a:rPr kumimoji="1" lang="en-US" altLang="zh-CN" dirty="0"/>
              <a:t>Use </a:t>
            </a:r>
            <a:r>
              <a:rPr kumimoji="1" lang="en-US" altLang="zh-CN" dirty="0">
                <a:solidFill>
                  <a:srgbClr val="0080FF"/>
                </a:solidFill>
              </a:rPr>
              <a:t>anchor points </a:t>
            </a:r>
            <a:r>
              <a:rPr kumimoji="1" lang="en-US" altLang="zh-CN" dirty="0"/>
              <a:t>to approximate the graph structure</a:t>
            </a:r>
          </a:p>
          <a:p>
            <a:pPr lvl="2" eaLnBrk="1" hangingPunct="1">
              <a:defRPr/>
            </a:pPr>
            <a:r>
              <a:rPr kumimoji="1" lang="en-US" altLang="zh-CN" dirty="0"/>
              <a:t>Compute data-to-anchor similarity: Sparse local embedding</a:t>
            </a:r>
          </a:p>
          <a:p>
            <a:pPr marL="671512" lvl="2" indent="0" eaLnBrk="1" hangingPunct="1">
              <a:buNone/>
              <a:defRPr/>
            </a:pPr>
            <a:endParaRPr kumimoji="1" lang="en-US" altLang="zh-CN" dirty="0"/>
          </a:p>
          <a:p>
            <a:pPr lvl="2" eaLnBrk="1" hangingPunct="1">
              <a:defRPr/>
            </a:pPr>
            <a:r>
              <a:rPr kumimoji="1" lang="en-US" altLang="zh-CN" dirty="0" err="1"/>
              <a:t>Appro</a:t>
            </a:r>
            <a:r>
              <a:rPr kumimoji="1" lang="en-US" altLang="zh-CN" dirty="0"/>
              <a:t>. data-to-data similarity W: Inner product in low rank space</a:t>
            </a:r>
            <a:endParaRPr kumimoji="1" lang="zh-CN" altLang="en-US" dirty="0"/>
          </a:p>
          <a:p>
            <a:pPr lvl="3" eaLnBrk="1" hangingPunct="1">
              <a:defRPr/>
            </a:pPr>
            <a:endParaRPr kumimoji="1" lang="en-US" altLang="zh-CN" dirty="0"/>
          </a:p>
          <a:p>
            <a:pPr lvl="3" eaLnBrk="1" hangingPunct="1">
              <a:defRPr/>
            </a:pPr>
            <a:endParaRPr kumimoji="1" lang="en-US" altLang="zh-CN" dirty="0"/>
          </a:p>
          <a:p>
            <a:pPr lvl="4" eaLnBrk="1" hangingPunct="1">
              <a:defRPr/>
            </a:pPr>
            <a:endParaRPr kumimoji="1" lang="zh-CN" altLang="en-US" dirty="0"/>
          </a:p>
          <a:p>
            <a:pPr lvl="4" eaLnBrk="1" hangingPunct="1">
              <a:defRPr/>
            </a:pPr>
            <a:endParaRPr kumimoji="1" lang="zh-CN" altLang="en-US" dirty="0"/>
          </a:p>
          <a:p>
            <a:pPr lvl="2" eaLnBrk="1" hangingPunct="1">
              <a:defRPr/>
            </a:pPr>
            <a:endParaRPr kumimoji="1" lang="en-US" altLang="zh-CN" dirty="0"/>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
        <p:nvSpPr>
          <p:cNvPr id="4" name="文本框 3"/>
          <p:cNvSpPr txBox="1"/>
          <p:nvPr/>
        </p:nvSpPr>
        <p:spPr>
          <a:xfrm>
            <a:off x="4499992" y="1482730"/>
            <a:ext cx="3888432" cy="338554"/>
          </a:xfrm>
          <a:prstGeom prst="rect">
            <a:avLst/>
          </a:prstGeom>
          <a:solidFill>
            <a:schemeClr val="accent6">
              <a:lumMod val="20000"/>
              <a:lumOff val="80000"/>
            </a:schemeClr>
          </a:solidFill>
        </p:spPr>
        <p:txBody>
          <a:bodyPr wrap="square" rtlCol="0">
            <a:spAutoFit/>
          </a:bodyPr>
          <a:lstStyle/>
          <a:p>
            <a:pPr algn="ctr"/>
            <a:r>
              <a:rPr kumimoji="1" lang="en-US" altLang="zh-CN" sz="1600" dirty="0"/>
              <a:t>Random sampling or K-means clustering</a:t>
            </a:r>
            <a:endParaRPr kumimoji="1" lang="zh-CN" altLang="en-US" sz="1600" dirty="0"/>
          </a:p>
        </p:txBody>
      </p:sp>
      <p:cxnSp>
        <p:nvCxnSpPr>
          <p:cNvPr id="5" name="直线箭头连接符 7"/>
          <p:cNvCxnSpPr/>
          <p:nvPr/>
        </p:nvCxnSpPr>
        <p:spPr bwMode="auto">
          <a:xfrm flipV="1">
            <a:off x="2843871" y="1856114"/>
            <a:ext cx="1728120" cy="432030"/>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6" name="文本框 5"/>
              <p:cNvSpPr txBox="1"/>
              <p:nvPr/>
            </p:nvSpPr>
            <p:spPr>
              <a:xfrm>
                <a:off x="3672959" y="2937665"/>
                <a:ext cx="1820307" cy="33855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𝑍</m:t>
                      </m:r>
                      <m:r>
                        <a:rPr kumimoji="1" lang="en-US" altLang="zh-CN" sz="1600" b="0" i="1" smtClean="0">
                          <a:latin typeface="Cambria Math" charset="0"/>
                          <a:ea typeface="Cambria Math" charset="0"/>
                          <a:cs typeface="Cambria Math" charset="0"/>
                        </a:rPr>
                        <m:t>∈</m:t>
                      </m:r>
                      <m:sSup>
                        <m:sSupPr>
                          <m:ctrlPr>
                            <a:rPr kumimoji="1" lang="en-US" altLang="zh-CN" sz="1600" b="0" i="1" smtClean="0">
                              <a:latin typeface="Cambria Math" charset="0"/>
                              <a:ea typeface="Cambria Math" charset="0"/>
                              <a:cs typeface="Cambria Math" charset="0"/>
                            </a:rPr>
                          </m:ctrlPr>
                        </m:sSupPr>
                        <m:e>
                          <m:r>
                            <a:rPr kumimoji="1" lang="en-US" altLang="zh-CN" sz="1600" b="0" i="1" smtClean="0">
                              <a:latin typeface="Cambria Math" charset="0"/>
                              <a:ea typeface="Cambria Math" charset="0"/>
                              <a:cs typeface="Cambria Math" charset="0"/>
                            </a:rPr>
                            <m:t>𝑅</m:t>
                          </m:r>
                        </m:e>
                        <m:sup>
                          <m:r>
                            <a:rPr kumimoji="1" lang="en-US" altLang="zh-CN" sz="1600" b="0" i="1" smtClean="0">
                              <a:latin typeface="Cambria Math" charset="0"/>
                              <a:ea typeface="Cambria Math" charset="0"/>
                              <a:cs typeface="Cambria Math" charset="0"/>
                            </a:rPr>
                            <m:t>𝑛</m:t>
                          </m:r>
                          <m:r>
                            <a:rPr kumimoji="1" lang="en-US" altLang="zh-CN" sz="1600" b="0" i="1" smtClean="0">
                              <a:latin typeface="Cambria Math" charset="0"/>
                              <a:ea typeface="Cambria Math" charset="0"/>
                              <a:cs typeface="Cambria Math" charset="0"/>
                            </a:rPr>
                            <m:t>×</m:t>
                          </m:r>
                          <m:r>
                            <a:rPr kumimoji="1" lang="en-US" altLang="zh-CN" sz="1600" b="0" i="1" smtClean="0">
                              <a:latin typeface="Cambria Math" charset="0"/>
                              <a:ea typeface="Cambria Math" charset="0"/>
                              <a:cs typeface="Cambria Math" charset="0"/>
                            </a:rPr>
                            <m:t>𝑚</m:t>
                          </m:r>
                        </m:sup>
                      </m:sSup>
                      <m:r>
                        <a:rPr kumimoji="1" lang="en-US" altLang="zh-CN" sz="1600" b="0" i="1" smtClean="0">
                          <a:latin typeface="Cambria Math" charset="0"/>
                          <a:ea typeface="Cambria Math" charset="0"/>
                          <a:cs typeface="Cambria Math" charset="0"/>
                        </a:rPr>
                        <m:t>, </m:t>
                      </m:r>
                      <m:r>
                        <a:rPr kumimoji="1" lang="en-US" altLang="zh-CN" sz="1600" b="0" i="1" smtClean="0">
                          <a:latin typeface="Cambria Math" charset="0"/>
                          <a:ea typeface="Cambria Math" charset="0"/>
                          <a:cs typeface="Cambria Math" charset="0"/>
                        </a:rPr>
                        <m:t>𝑚</m:t>
                      </m:r>
                      <m:r>
                        <a:rPr kumimoji="1" lang="en-US" altLang="zh-CN" sz="1600" b="0" i="1" smtClean="0">
                          <a:latin typeface="Cambria Math" charset="0"/>
                          <a:ea typeface="Cambria Math" charset="0"/>
                          <a:cs typeface="Cambria Math" charset="0"/>
                        </a:rPr>
                        <m:t> ≪</m:t>
                      </m:r>
                      <m:r>
                        <a:rPr kumimoji="1" lang="en-US" altLang="zh-CN" sz="1600" b="0" i="1" smtClean="0">
                          <a:latin typeface="Cambria Math" charset="0"/>
                          <a:ea typeface="Cambria Math" charset="0"/>
                          <a:cs typeface="Cambria Math" charset="0"/>
                        </a:rPr>
                        <m:t>𝑛</m:t>
                      </m:r>
                    </m:oMath>
                  </m:oMathPara>
                </a14:m>
                <a:endParaRPr kumimoji="1" lang="zh-CN" altLang="en-US" dirty="0"/>
              </a:p>
            </p:txBody>
          </p:sp>
        </mc:Choice>
        <mc:Fallback xmlns="">
          <p:sp>
            <p:nvSpPr>
              <p:cNvPr id="6" name="文本框 5"/>
              <p:cNvSpPr txBox="1">
                <a:spLocks noRot="1" noChangeAspect="1" noMove="1" noResize="1" noEditPoints="1" noAdjustHandles="1" noChangeArrowheads="1" noChangeShapeType="1" noTextEdit="1"/>
              </p:cNvSpPr>
              <p:nvPr/>
            </p:nvSpPr>
            <p:spPr>
              <a:xfrm>
                <a:off x="3672959" y="2937665"/>
                <a:ext cx="1820307" cy="338554"/>
              </a:xfrm>
              <a:prstGeom prst="rect">
                <a:avLst/>
              </a:prstGeom>
              <a:blipFill rotWithShape="0">
                <a:blip r:embed="rId3"/>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 name="文本框 6"/>
              <p:cNvSpPr txBox="1"/>
              <p:nvPr/>
            </p:nvSpPr>
            <p:spPr>
              <a:xfrm>
                <a:off x="3108158" y="3748908"/>
                <a:ext cx="2759986" cy="54418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𝑊</m:t>
                          </m:r>
                        </m:e>
                        <m:sub>
                          <m:r>
                            <a:rPr kumimoji="1" lang="en-US" altLang="zh-CN" sz="1800" b="0" i="1" smtClean="0">
                              <a:latin typeface="Cambria Math" charset="0"/>
                            </a:rPr>
                            <m:t>𝑖𝑗</m:t>
                          </m:r>
                        </m:sub>
                      </m:sSub>
                      <m:r>
                        <a:rPr kumimoji="1" lang="en-US" altLang="zh-CN" sz="1800" b="0" i="1" smtClean="0">
                          <a:latin typeface="Cambria Math" charset="0"/>
                        </a:rPr>
                        <m:t>=</m:t>
                      </m:r>
                      <m:nary>
                        <m:naryPr>
                          <m:chr m:val="∑"/>
                          <m:limLoc m:val="subSup"/>
                          <m:ctrlPr>
                            <a:rPr kumimoji="1" lang="is-IS" altLang="zh-CN" sz="1800" b="0" i="1" smtClean="0">
                              <a:latin typeface="Cambria Math" charset="0"/>
                            </a:rPr>
                          </m:ctrlPr>
                        </m:naryPr>
                        <m:sub>
                          <m:r>
                            <m:rPr>
                              <m:brk m:alnAt="25"/>
                            </m:rPr>
                            <a:rPr kumimoji="1" lang="en-US" altLang="zh-CN" sz="1800" b="0" i="1" smtClean="0">
                              <a:latin typeface="Cambria Math" charset="0"/>
                            </a:rPr>
                            <m:t>𝑘</m:t>
                          </m:r>
                          <m:r>
                            <a:rPr kumimoji="1" lang="en-US" altLang="zh-CN" sz="1800" b="0" i="1" smtClean="0">
                              <a:latin typeface="Cambria Math" charset="0"/>
                            </a:rPr>
                            <m:t>=1</m:t>
                          </m:r>
                        </m:sub>
                        <m:sup>
                          <m:r>
                            <a:rPr kumimoji="1" lang="en-US" altLang="zh-CN" sz="1800" b="0" i="1" smtClean="0">
                              <a:latin typeface="Cambria Math" charset="0"/>
                            </a:rPr>
                            <m:t>𝑚</m:t>
                          </m:r>
                        </m:sup>
                        <m:e>
                          <m:sSub>
                            <m:sSubPr>
                              <m:ctrlPr>
                                <a:rPr kumimoji="1" lang="en-US" altLang="zh-CN" sz="1800" b="0" i="1" smtClean="0">
                                  <a:latin typeface="Cambria Math" charset="0"/>
                                </a:rPr>
                              </m:ctrlPr>
                            </m:sSubPr>
                            <m:e>
                              <m:r>
                                <a:rPr kumimoji="1" lang="en-US" altLang="zh-CN" sz="1800" b="0" i="1" smtClean="0">
                                  <a:latin typeface="Cambria Math" charset="0"/>
                                </a:rPr>
                                <m:t>𝑍</m:t>
                              </m:r>
                            </m:e>
                            <m:sub>
                              <m:r>
                                <a:rPr kumimoji="1" lang="en-US" altLang="zh-CN" sz="1800" b="0" i="1" smtClean="0">
                                  <a:latin typeface="Cambria Math" charset="0"/>
                                </a:rPr>
                                <m:t>𝑖𝑘</m:t>
                              </m:r>
                            </m:sub>
                          </m:sSub>
                          <m:sSub>
                            <m:sSubPr>
                              <m:ctrlPr>
                                <a:rPr kumimoji="1" lang="en-US" altLang="zh-CN" sz="1800" b="0" i="1" smtClean="0">
                                  <a:latin typeface="Cambria Math" charset="0"/>
                                </a:rPr>
                              </m:ctrlPr>
                            </m:sSubPr>
                            <m:e>
                              <m:r>
                                <a:rPr kumimoji="1" lang="en-US" altLang="zh-CN" sz="1800" b="0" i="1" smtClean="0">
                                  <a:latin typeface="Cambria Math" charset="0"/>
                                </a:rPr>
                                <m:t>𝑍</m:t>
                              </m:r>
                            </m:e>
                            <m:sub>
                              <m:r>
                                <a:rPr kumimoji="1" lang="en-US" altLang="zh-CN" sz="1800" b="0" i="1" smtClean="0">
                                  <a:latin typeface="Cambria Math" charset="0"/>
                                </a:rPr>
                                <m:t>𝑗𝑘</m:t>
                              </m:r>
                            </m:sub>
                          </m:sSub>
                        </m:e>
                      </m:nary>
                      <m:r>
                        <a:rPr kumimoji="1" lang="en-US" altLang="zh-CN" sz="1800" b="0" i="1" smtClean="0">
                          <a:latin typeface="Cambria Math" charset="0"/>
                        </a:rPr>
                        <m:t>=</m:t>
                      </m:r>
                      <m:sSub>
                        <m:sSubPr>
                          <m:ctrlPr>
                            <a:rPr kumimoji="1" lang="en-US" altLang="zh-CN" sz="1800" b="0" i="1" smtClean="0">
                              <a:latin typeface="Cambria Math" charset="0"/>
                            </a:rPr>
                          </m:ctrlPr>
                        </m:sSubPr>
                        <m:e>
                          <m:r>
                            <a:rPr kumimoji="1" lang="en-US" altLang="zh-CN" sz="1800" b="0" i="1" smtClean="0">
                              <a:latin typeface="Cambria Math" charset="0"/>
                            </a:rPr>
                            <m:t>𝑍</m:t>
                          </m:r>
                        </m:e>
                        <m:sub>
                          <m:r>
                            <a:rPr kumimoji="1" lang="en-US" altLang="zh-CN" sz="1800" b="0" i="1" smtClean="0">
                              <a:latin typeface="Cambria Math" charset="0"/>
                            </a:rPr>
                            <m:t>𝑖</m:t>
                          </m:r>
                        </m:sub>
                      </m:sSub>
                      <m:sSubSup>
                        <m:sSubSupPr>
                          <m:ctrlPr>
                            <a:rPr kumimoji="1" lang="en-US" altLang="zh-CN" sz="1800" b="0" i="1" smtClean="0">
                              <a:latin typeface="Cambria Math" charset="0"/>
                            </a:rPr>
                          </m:ctrlPr>
                        </m:sSubSupPr>
                        <m:e>
                          <m:r>
                            <a:rPr kumimoji="1" lang="en-US" altLang="zh-CN" sz="1800" b="0" i="1" smtClean="0">
                              <a:latin typeface="Cambria Math" charset="0"/>
                            </a:rPr>
                            <m:t>𝑍</m:t>
                          </m:r>
                        </m:e>
                        <m:sub>
                          <m:r>
                            <a:rPr kumimoji="1" lang="en-US" altLang="zh-CN" sz="1800" b="0" i="1" smtClean="0">
                              <a:latin typeface="Cambria Math" charset="0"/>
                            </a:rPr>
                            <m:t>𝑗</m:t>
                          </m:r>
                        </m:sub>
                        <m:sup>
                          <m:r>
                            <a:rPr kumimoji="1" lang="en-US" altLang="zh-CN" sz="1800" b="0" i="1" smtClean="0">
                              <a:latin typeface="Cambria Math" charset="0"/>
                            </a:rPr>
                            <m:t>𝑇</m:t>
                          </m:r>
                        </m:sup>
                      </m:sSubSup>
                    </m:oMath>
                  </m:oMathPara>
                </a14:m>
                <a:endParaRPr kumimoji="1" lang="zh-CN" altLang="en-US" dirty="0"/>
              </a:p>
            </p:txBody>
          </p:sp>
        </mc:Choice>
        <mc:Fallback xmlns="">
          <p:sp>
            <p:nvSpPr>
              <p:cNvPr id="7" name="文本框 6"/>
              <p:cNvSpPr txBox="1">
                <a:spLocks noRot="1" noChangeAspect="1" noMove="1" noResize="1" noEditPoints="1" noAdjustHandles="1" noChangeArrowheads="1" noChangeShapeType="1" noTextEdit="1"/>
              </p:cNvSpPr>
              <p:nvPr/>
            </p:nvSpPr>
            <p:spPr>
              <a:xfrm>
                <a:off x="3108158" y="3748908"/>
                <a:ext cx="2759986" cy="544188"/>
              </a:xfrm>
              <a:prstGeom prst="rect">
                <a:avLst/>
              </a:prstGeom>
              <a:blipFill>
                <a:blip r:embed="rId4"/>
                <a:stretch>
                  <a:fillRect/>
                </a:stretch>
              </a:blipFill>
            </p:spPr>
            <p:txBody>
              <a:bodyPr/>
              <a:lstStyle/>
              <a:p>
                <a:r>
                  <a:rPr lang="zh-CN" altLang="en-US">
                    <a:noFill/>
                  </a:rPr>
                  <a:t> </a:t>
                </a:r>
              </a:p>
            </p:txBody>
          </p:sp>
        </mc:Fallback>
      </mc:AlternateContent>
      <p:pic>
        <p:nvPicPr>
          <p:cNvPr id="8" name="图片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990515" y="4219466"/>
            <a:ext cx="2452162" cy="204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a14="http://schemas.microsoft.com/office/drawing/2010/main">
        <mc:Choice Requires="a14">
          <p:sp>
            <p:nvSpPr>
              <p:cNvPr id="9" name="文本框 8"/>
              <p:cNvSpPr txBox="1"/>
              <p:nvPr/>
            </p:nvSpPr>
            <p:spPr>
              <a:xfrm>
                <a:off x="1289803" y="4601905"/>
                <a:ext cx="2489143"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600" i="1" smtClean="0">
                              <a:latin typeface="Cambria Math" charset="0"/>
                            </a:rPr>
                          </m:ctrlPr>
                        </m:sSubPr>
                        <m:e>
                          <m:r>
                            <a:rPr kumimoji="1" lang="en-US" altLang="zh-CN" sz="1600" b="0" i="1" smtClean="0">
                              <a:latin typeface="Cambria Math" charset="0"/>
                            </a:rPr>
                            <m:t>𝑥</m:t>
                          </m:r>
                        </m:e>
                        <m:sub>
                          <m:r>
                            <a:rPr kumimoji="1" lang="en-US" altLang="zh-CN" sz="1600" b="0" i="1" smtClean="0">
                              <a:latin typeface="Cambria Math" charset="0"/>
                            </a:rPr>
                            <m:t>1</m:t>
                          </m:r>
                        </m:sub>
                      </m:sSub>
                      <m:r>
                        <a:rPr kumimoji="1" lang="en-US" altLang="zh-CN" sz="1600" b="0" i="1" smtClean="0">
                          <a:latin typeface="Cambria Math" charset="0"/>
                        </a:rPr>
                        <m:t>:</m:t>
                      </m:r>
                      <m:sSub>
                        <m:sSubPr>
                          <m:ctrlPr>
                            <a:rPr kumimoji="1" lang="en-US" altLang="zh-CN" sz="1600" b="0" i="1" smtClean="0">
                              <a:latin typeface="Cambria Math" charset="0"/>
                            </a:rPr>
                          </m:ctrlPr>
                        </m:sSubPr>
                        <m:e>
                          <m:r>
                            <a:rPr kumimoji="1" lang="en-US" altLang="zh-CN" sz="1600" b="0" i="1" smtClean="0">
                              <a:latin typeface="Cambria Math" charset="0"/>
                            </a:rPr>
                            <m:t>𝑍</m:t>
                          </m:r>
                        </m:e>
                        <m:sub>
                          <m:r>
                            <a:rPr kumimoji="1" lang="en-US" altLang="zh-CN" sz="1600" b="0" i="1" smtClean="0">
                              <a:latin typeface="Cambria Math" charset="0"/>
                            </a:rPr>
                            <m:t>1</m:t>
                          </m:r>
                        </m:sub>
                      </m:sSub>
                      <m:r>
                        <a:rPr kumimoji="1" lang="en-US" altLang="zh-CN" sz="1600" b="0" i="1" smtClean="0">
                          <a:latin typeface="Cambria Math" charset="0"/>
                        </a:rPr>
                        <m:t>={</m:t>
                      </m:r>
                      <m:r>
                        <a:rPr kumimoji="1" lang="en-US" altLang="zh-CN" sz="1600" b="0" i="1" smtClean="0">
                          <a:latin typeface="Cambria Math" charset="0"/>
                        </a:rPr>
                        <m:t>𝑍</m:t>
                      </m:r>
                      <m:r>
                        <a:rPr kumimoji="1" lang="en-US" altLang="zh-CN" sz="1600" b="0" i="1" smtClean="0">
                          <a:latin typeface="Cambria Math" charset="0"/>
                        </a:rPr>
                        <m:t>11,</m:t>
                      </m:r>
                      <m:r>
                        <a:rPr kumimoji="1" lang="en-US" altLang="zh-CN" sz="1600" b="0" i="1" smtClean="0">
                          <a:latin typeface="Cambria Math" charset="0"/>
                        </a:rPr>
                        <m:t>𝑍</m:t>
                      </m:r>
                      <m:r>
                        <a:rPr kumimoji="1" lang="en-US" altLang="zh-CN" sz="1600" b="0" i="1" smtClean="0">
                          <a:latin typeface="Cambria Math" charset="0"/>
                        </a:rPr>
                        <m:t>12,</m:t>
                      </m:r>
                      <m:r>
                        <a:rPr kumimoji="1" lang="en-US" altLang="zh-CN" sz="1600" b="0" i="1" smtClean="0">
                          <a:latin typeface="Cambria Math" charset="0"/>
                        </a:rPr>
                        <m:t>𝑍</m:t>
                      </m:r>
                      <m:r>
                        <a:rPr kumimoji="1" lang="en-US" altLang="zh-CN" sz="1600" b="0" i="1" smtClean="0">
                          <a:latin typeface="Cambria Math" charset="0"/>
                        </a:rPr>
                        <m:t>13,0,0}</m:t>
                      </m:r>
                    </m:oMath>
                  </m:oMathPara>
                </a14:m>
                <a:endParaRPr kumimoji="1" lang="zh-CN" altLang="en-US" sz="1600" dirty="0"/>
              </a:p>
            </p:txBody>
          </p:sp>
        </mc:Choice>
        <mc:Fallback xmlns="">
          <p:sp>
            <p:nvSpPr>
              <p:cNvPr id="9" name="文本框 8"/>
              <p:cNvSpPr txBox="1">
                <a:spLocks noRot="1" noChangeAspect="1" noMove="1" noResize="1" noEditPoints="1" noAdjustHandles="1" noChangeArrowheads="1" noChangeShapeType="1" noTextEdit="1"/>
              </p:cNvSpPr>
              <p:nvPr/>
            </p:nvSpPr>
            <p:spPr>
              <a:xfrm>
                <a:off x="1289803" y="4601905"/>
                <a:ext cx="2489143" cy="246221"/>
              </a:xfrm>
              <a:prstGeom prst="rect">
                <a:avLst/>
              </a:prstGeom>
              <a:blipFill>
                <a:blip r:embed="rId6"/>
                <a:stretch>
                  <a:fillRect l="-490" r="-2206" b="-35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0" name="文本框 9"/>
              <p:cNvSpPr txBox="1"/>
              <p:nvPr/>
            </p:nvSpPr>
            <p:spPr>
              <a:xfrm>
                <a:off x="1289803" y="4884711"/>
                <a:ext cx="2532809"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600" i="1" smtClean="0">
                              <a:latin typeface="Cambria Math" charset="0"/>
                            </a:rPr>
                          </m:ctrlPr>
                        </m:sSubPr>
                        <m:e>
                          <m:r>
                            <a:rPr kumimoji="1" lang="en-US" altLang="zh-CN" sz="1600" b="0" i="1" smtClean="0">
                              <a:latin typeface="Cambria Math" charset="0"/>
                            </a:rPr>
                            <m:t>𝑥</m:t>
                          </m:r>
                        </m:e>
                        <m:sub>
                          <m:r>
                            <a:rPr kumimoji="1" lang="en-US" altLang="zh-CN" sz="1600" b="0" i="1" smtClean="0">
                              <a:latin typeface="Cambria Math" charset="0"/>
                            </a:rPr>
                            <m:t>2</m:t>
                          </m:r>
                        </m:sub>
                      </m:sSub>
                      <m:r>
                        <a:rPr kumimoji="1" lang="en-US" altLang="zh-CN" sz="1600" b="0" i="1" smtClean="0">
                          <a:latin typeface="Cambria Math" charset="0"/>
                        </a:rPr>
                        <m:t>:</m:t>
                      </m:r>
                      <m:sSub>
                        <m:sSubPr>
                          <m:ctrlPr>
                            <a:rPr kumimoji="1" lang="en-US" altLang="zh-CN" sz="1600" b="0" i="1" smtClean="0">
                              <a:latin typeface="Cambria Math" charset="0"/>
                            </a:rPr>
                          </m:ctrlPr>
                        </m:sSubPr>
                        <m:e>
                          <m:r>
                            <a:rPr kumimoji="1" lang="en-US" altLang="zh-CN" sz="1600" b="0" i="1" smtClean="0">
                              <a:latin typeface="Cambria Math" charset="0"/>
                            </a:rPr>
                            <m:t>𝑍</m:t>
                          </m:r>
                        </m:e>
                        <m:sub>
                          <m:r>
                            <a:rPr kumimoji="1" lang="en-US" altLang="zh-CN" sz="1600" b="0" i="1" smtClean="0">
                              <a:latin typeface="Cambria Math" charset="0"/>
                            </a:rPr>
                            <m:t>2</m:t>
                          </m:r>
                        </m:sub>
                      </m:sSub>
                      <m:r>
                        <a:rPr kumimoji="1" lang="en-US" altLang="zh-CN" sz="1600" b="0" i="1" smtClean="0">
                          <a:latin typeface="Cambria Math" charset="0"/>
                        </a:rPr>
                        <m:t>={0,</m:t>
                      </m:r>
                      <m:r>
                        <a:rPr kumimoji="1" lang="en-US" altLang="zh-CN" sz="1600" b="0" i="1" smtClean="0">
                          <a:latin typeface="Cambria Math" charset="0"/>
                        </a:rPr>
                        <m:t>𝑍</m:t>
                      </m:r>
                      <m:r>
                        <a:rPr kumimoji="1" lang="en-US" altLang="zh-CN" sz="1600" b="0" i="1" smtClean="0">
                          <a:latin typeface="Cambria Math" charset="0"/>
                        </a:rPr>
                        <m:t>22,</m:t>
                      </m:r>
                      <m:r>
                        <a:rPr kumimoji="1" lang="en-US" altLang="zh-CN" sz="1600" b="0" i="1" smtClean="0">
                          <a:latin typeface="Cambria Math" charset="0"/>
                        </a:rPr>
                        <m:t>𝑍</m:t>
                      </m:r>
                      <m:r>
                        <a:rPr kumimoji="1" lang="en-US" altLang="zh-CN" sz="1600" b="0" i="1" smtClean="0">
                          <a:latin typeface="Cambria Math" charset="0"/>
                        </a:rPr>
                        <m:t>23,0,</m:t>
                      </m:r>
                      <m:r>
                        <a:rPr kumimoji="1" lang="en-US" altLang="zh-CN" sz="1600" b="0" i="1" smtClean="0">
                          <a:latin typeface="Cambria Math" charset="0"/>
                        </a:rPr>
                        <m:t>𝑍</m:t>
                      </m:r>
                      <m:r>
                        <a:rPr kumimoji="1" lang="en-US" altLang="zh-CN" sz="1600" b="0" i="1" smtClean="0">
                          <a:latin typeface="Cambria Math" charset="0"/>
                        </a:rPr>
                        <m:t>24}</m:t>
                      </m:r>
                    </m:oMath>
                  </m:oMathPara>
                </a14:m>
                <a:endParaRPr kumimoji="1" lang="zh-CN" altLang="en-US" sz="1600" dirty="0"/>
              </a:p>
            </p:txBody>
          </p:sp>
        </mc:Choice>
        <mc:Fallback xmlns="">
          <p:sp>
            <p:nvSpPr>
              <p:cNvPr id="10" name="文本框 9"/>
              <p:cNvSpPr txBox="1">
                <a:spLocks noRot="1" noChangeAspect="1" noMove="1" noResize="1" noEditPoints="1" noAdjustHandles="1" noChangeArrowheads="1" noChangeShapeType="1" noTextEdit="1"/>
              </p:cNvSpPr>
              <p:nvPr/>
            </p:nvSpPr>
            <p:spPr>
              <a:xfrm>
                <a:off x="1289803" y="4884711"/>
                <a:ext cx="2532809" cy="246221"/>
              </a:xfrm>
              <a:prstGeom prst="rect">
                <a:avLst/>
              </a:prstGeom>
              <a:blipFill>
                <a:blip r:embed="rId7"/>
                <a:stretch>
                  <a:fillRect l="-482" r="-2169" b="-34146"/>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1" name="文本框 10"/>
              <p:cNvSpPr txBox="1"/>
              <p:nvPr/>
            </p:nvSpPr>
            <p:spPr>
              <a:xfrm>
                <a:off x="1289803" y="5167518"/>
                <a:ext cx="2498633"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600" i="1" smtClean="0">
                              <a:latin typeface="Cambria Math" charset="0"/>
                            </a:rPr>
                          </m:ctrlPr>
                        </m:sSubPr>
                        <m:e>
                          <m:r>
                            <a:rPr kumimoji="1" lang="en-US" altLang="zh-CN" sz="1600" b="0" i="1" smtClean="0">
                              <a:latin typeface="Cambria Math" charset="0"/>
                            </a:rPr>
                            <m:t>𝑥</m:t>
                          </m:r>
                        </m:e>
                        <m:sub>
                          <m:r>
                            <a:rPr kumimoji="1" lang="en-US" altLang="zh-CN" sz="1600" b="0" i="1" smtClean="0">
                              <a:latin typeface="Cambria Math" charset="0"/>
                            </a:rPr>
                            <m:t>3</m:t>
                          </m:r>
                        </m:sub>
                      </m:sSub>
                      <m:r>
                        <a:rPr kumimoji="1" lang="en-US" altLang="zh-CN" sz="1600" b="0" i="1" smtClean="0">
                          <a:latin typeface="Cambria Math" charset="0"/>
                        </a:rPr>
                        <m:t>:</m:t>
                      </m:r>
                      <m:sSub>
                        <m:sSubPr>
                          <m:ctrlPr>
                            <a:rPr kumimoji="1" lang="en-US" altLang="zh-CN" sz="1600" b="0" i="1" smtClean="0">
                              <a:latin typeface="Cambria Math" charset="0"/>
                            </a:rPr>
                          </m:ctrlPr>
                        </m:sSubPr>
                        <m:e>
                          <m:r>
                            <a:rPr kumimoji="1" lang="en-US" altLang="zh-CN" sz="1600" b="0" i="1" smtClean="0">
                              <a:latin typeface="Cambria Math" charset="0"/>
                            </a:rPr>
                            <m:t>𝑍</m:t>
                          </m:r>
                        </m:e>
                        <m:sub>
                          <m:r>
                            <a:rPr kumimoji="1" lang="en-US" altLang="zh-CN" sz="1600" b="0" i="1" smtClean="0">
                              <a:latin typeface="Cambria Math" charset="0"/>
                            </a:rPr>
                            <m:t>3</m:t>
                          </m:r>
                        </m:sub>
                      </m:sSub>
                      <m:r>
                        <a:rPr kumimoji="1" lang="en-US" altLang="zh-CN" sz="1600" b="0" i="1" smtClean="0">
                          <a:latin typeface="Cambria Math" charset="0"/>
                        </a:rPr>
                        <m:t>={</m:t>
                      </m:r>
                      <m:r>
                        <a:rPr kumimoji="1" lang="en-US" altLang="zh-CN" sz="1600" b="0" i="1" smtClean="0">
                          <a:latin typeface="Cambria Math" charset="0"/>
                        </a:rPr>
                        <m:t>𝑍</m:t>
                      </m:r>
                      <m:r>
                        <a:rPr kumimoji="1" lang="en-US" altLang="zh-CN" sz="1600" b="0" i="1" smtClean="0">
                          <a:latin typeface="Cambria Math" charset="0"/>
                        </a:rPr>
                        <m:t>31,0,0,</m:t>
                      </m:r>
                      <m:r>
                        <a:rPr kumimoji="1" lang="en-US" altLang="zh-CN" sz="1600" b="0" i="1" smtClean="0">
                          <a:latin typeface="Cambria Math" charset="0"/>
                        </a:rPr>
                        <m:t>𝑍</m:t>
                      </m:r>
                      <m:r>
                        <a:rPr kumimoji="1" lang="en-US" altLang="zh-CN" sz="1600" b="0" i="1" smtClean="0">
                          <a:latin typeface="Cambria Math" charset="0"/>
                        </a:rPr>
                        <m:t>34,</m:t>
                      </m:r>
                      <m:r>
                        <a:rPr kumimoji="1" lang="en-US" altLang="zh-CN" sz="1600" b="0" i="1" smtClean="0">
                          <a:latin typeface="Cambria Math" charset="0"/>
                        </a:rPr>
                        <m:t>𝑍</m:t>
                      </m:r>
                      <m:r>
                        <a:rPr kumimoji="1" lang="en-US" altLang="zh-CN" sz="1600" b="0" i="1" smtClean="0">
                          <a:latin typeface="Cambria Math" charset="0"/>
                        </a:rPr>
                        <m:t>35}</m:t>
                      </m:r>
                    </m:oMath>
                  </m:oMathPara>
                </a14:m>
                <a:endParaRPr kumimoji="1" lang="zh-CN" altLang="en-US" sz="1600" dirty="0"/>
              </a:p>
            </p:txBody>
          </p:sp>
        </mc:Choice>
        <mc:Fallback xmlns="">
          <p:sp>
            <p:nvSpPr>
              <p:cNvPr id="11" name="文本框 10"/>
              <p:cNvSpPr txBox="1">
                <a:spLocks noRot="1" noChangeAspect="1" noMove="1" noResize="1" noEditPoints="1" noAdjustHandles="1" noChangeArrowheads="1" noChangeShapeType="1" noTextEdit="1"/>
              </p:cNvSpPr>
              <p:nvPr/>
            </p:nvSpPr>
            <p:spPr>
              <a:xfrm>
                <a:off x="1289803" y="5167518"/>
                <a:ext cx="2498633" cy="246221"/>
              </a:xfrm>
              <a:prstGeom prst="rect">
                <a:avLst/>
              </a:prstGeom>
              <a:blipFill>
                <a:blip r:embed="rId8"/>
                <a:stretch>
                  <a:fillRect l="-489" r="-2200" b="-35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2" name="文本框 11"/>
              <p:cNvSpPr txBox="1"/>
              <p:nvPr/>
            </p:nvSpPr>
            <p:spPr>
              <a:xfrm>
                <a:off x="2819539" y="5651956"/>
                <a:ext cx="2184509"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i="1" smtClean="0">
                              <a:latin typeface="Cambria Math" charset="0"/>
                            </a:rPr>
                          </m:ctrlPr>
                        </m:sSubPr>
                        <m:e>
                          <m:r>
                            <a:rPr kumimoji="1" lang="en-US" altLang="zh-CN" b="0" i="1" smtClean="0">
                              <a:latin typeface="Cambria Math" charset="0"/>
                            </a:rPr>
                            <m:t>𝑍</m:t>
                          </m:r>
                        </m:e>
                        <m:sub>
                          <m:r>
                            <a:rPr kumimoji="1" lang="en-US" altLang="zh-CN" b="0" i="1" smtClean="0">
                              <a:latin typeface="Cambria Math" charset="0"/>
                            </a:rPr>
                            <m:t>1</m:t>
                          </m:r>
                        </m:sub>
                      </m:sSub>
                      <m:r>
                        <a:rPr kumimoji="1" lang="en-US" altLang="zh-CN" i="1" smtClean="0">
                          <a:latin typeface="Cambria Math" charset="0"/>
                          <a:ea typeface="Cambria Math" charset="0"/>
                          <a:cs typeface="Cambria Math" charset="0"/>
                        </a:rPr>
                        <m:t>∙</m:t>
                      </m:r>
                      <m:sSub>
                        <m:sSubPr>
                          <m:ctrlPr>
                            <a:rPr kumimoji="1" lang="en-US" altLang="zh-CN" i="1" smtClean="0">
                              <a:latin typeface="Cambria Math" charset="0"/>
                              <a:ea typeface="Cambria Math" charset="0"/>
                              <a:cs typeface="Cambria Math" charset="0"/>
                            </a:rPr>
                          </m:ctrlPr>
                        </m:sSubPr>
                        <m:e>
                          <m:r>
                            <a:rPr kumimoji="1" lang="en-US" altLang="zh-CN" b="0" i="1" smtClean="0">
                              <a:latin typeface="Cambria Math" charset="0"/>
                              <a:ea typeface="Cambria Math" charset="0"/>
                              <a:cs typeface="Cambria Math" charset="0"/>
                            </a:rPr>
                            <m:t>𝑍</m:t>
                          </m:r>
                        </m:e>
                        <m:sub>
                          <m:r>
                            <a:rPr kumimoji="1" lang="en-US" altLang="zh-CN" b="0" i="1" smtClean="0">
                              <a:latin typeface="Cambria Math" charset="0"/>
                              <a:ea typeface="Cambria Math" charset="0"/>
                              <a:cs typeface="Cambria Math" charset="0"/>
                            </a:rPr>
                            <m:t>2</m:t>
                          </m:r>
                        </m:sub>
                      </m:sSub>
                      <m:r>
                        <a:rPr kumimoji="1" lang="en-US" altLang="zh-CN" b="0" i="1" smtClean="0">
                          <a:latin typeface="Cambria Math" charset="0"/>
                          <a:ea typeface="Cambria Math" charset="0"/>
                          <a:cs typeface="Cambria Math" charset="0"/>
                        </a:rPr>
                        <m:t>&gt;</m:t>
                      </m:r>
                      <m:sSub>
                        <m:sSubPr>
                          <m:ctrlPr>
                            <a:rPr kumimoji="1" lang="en-US" altLang="zh-CN" b="0" i="1" smtClean="0">
                              <a:latin typeface="Cambria Math" charset="0"/>
                              <a:ea typeface="Cambria Math" charset="0"/>
                              <a:cs typeface="Cambria Math" charset="0"/>
                            </a:rPr>
                          </m:ctrlPr>
                        </m:sSubPr>
                        <m:e>
                          <m:r>
                            <a:rPr kumimoji="1" lang="en-US" altLang="zh-CN" b="0" i="1" smtClean="0">
                              <a:latin typeface="Cambria Math" charset="0"/>
                              <a:ea typeface="Cambria Math" charset="0"/>
                              <a:cs typeface="Cambria Math" charset="0"/>
                            </a:rPr>
                            <m:t>𝑍</m:t>
                          </m:r>
                        </m:e>
                        <m:sub>
                          <m:r>
                            <a:rPr kumimoji="1" lang="en-US" altLang="zh-CN" b="0" i="1" smtClean="0">
                              <a:latin typeface="Cambria Math" charset="0"/>
                              <a:ea typeface="Cambria Math" charset="0"/>
                              <a:cs typeface="Cambria Math" charset="0"/>
                            </a:rPr>
                            <m:t>1</m:t>
                          </m:r>
                        </m:sub>
                      </m:sSub>
                      <m:r>
                        <a:rPr kumimoji="1" lang="en-US" altLang="zh-CN" b="0" i="1" smtClean="0">
                          <a:latin typeface="Cambria Math" charset="0"/>
                          <a:ea typeface="Cambria Math" charset="0"/>
                          <a:cs typeface="Cambria Math" charset="0"/>
                        </a:rPr>
                        <m:t>∙</m:t>
                      </m:r>
                      <m:sSub>
                        <m:sSubPr>
                          <m:ctrlPr>
                            <a:rPr kumimoji="1" lang="en-US" altLang="zh-CN" b="0" i="1" smtClean="0">
                              <a:latin typeface="Cambria Math" charset="0"/>
                              <a:ea typeface="Cambria Math" charset="0"/>
                              <a:cs typeface="Cambria Math" charset="0"/>
                            </a:rPr>
                          </m:ctrlPr>
                        </m:sSubPr>
                        <m:e>
                          <m:r>
                            <a:rPr kumimoji="1" lang="en-US" altLang="zh-CN" b="0" i="1" smtClean="0">
                              <a:latin typeface="Cambria Math" charset="0"/>
                              <a:ea typeface="Cambria Math" charset="0"/>
                              <a:cs typeface="Cambria Math" charset="0"/>
                            </a:rPr>
                            <m:t>𝑍</m:t>
                          </m:r>
                        </m:e>
                        <m:sub>
                          <m:r>
                            <a:rPr kumimoji="1" lang="en-US" altLang="zh-CN" b="0" i="1" smtClean="0">
                              <a:latin typeface="Cambria Math" charset="0"/>
                              <a:ea typeface="Cambria Math" charset="0"/>
                              <a:cs typeface="Cambria Math" charset="0"/>
                            </a:rPr>
                            <m:t>3</m:t>
                          </m:r>
                        </m:sub>
                      </m:sSub>
                    </m:oMath>
                  </m:oMathPara>
                </a14:m>
                <a:endParaRPr kumimoji="1" lang="zh-CN" altLang="en-US" dirty="0"/>
              </a:p>
            </p:txBody>
          </p:sp>
        </mc:Choice>
        <mc:Fallback xmlns="">
          <p:sp>
            <p:nvSpPr>
              <p:cNvPr id="12" name="文本框 11"/>
              <p:cNvSpPr txBox="1">
                <a:spLocks noRot="1" noChangeAspect="1" noMove="1" noResize="1" noEditPoints="1" noAdjustHandles="1" noChangeArrowheads="1" noChangeShapeType="1" noTextEdit="1"/>
              </p:cNvSpPr>
              <p:nvPr/>
            </p:nvSpPr>
            <p:spPr>
              <a:xfrm>
                <a:off x="2819539" y="5651956"/>
                <a:ext cx="2184509" cy="369332"/>
              </a:xfrm>
              <a:prstGeom prst="rect">
                <a:avLst/>
              </a:prstGeom>
              <a:blipFill rotWithShape="0">
                <a:blip r:embed="rId9"/>
                <a:stretch>
                  <a:fillRect/>
                </a:stretch>
              </a:blipFill>
            </p:spPr>
            <p:txBody>
              <a:bodyPr/>
              <a:lstStyle/>
              <a:p>
                <a:r>
                  <a:rPr lang="zh-CN" altLang="en-US">
                    <a:noFill/>
                  </a:rPr>
                  <a:t> </a:t>
                </a:r>
              </a:p>
            </p:txBody>
          </p:sp>
        </mc:Fallback>
      </mc:AlternateContent>
      <p:sp>
        <p:nvSpPr>
          <p:cNvPr id="13" name="文本框 12"/>
          <p:cNvSpPr txBox="1"/>
          <p:nvPr/>
        </p:nvSpPr>
        <p:spPr>
          <a:xfrm>
            <a:off x="6979819" y="3911689"/>
            <a:ext cx="1287502" cy="307777"/>
          </a:xfrm>
          <a:prstGeom prst="rect">
            <a:avLst/>
          </a:prstGeom>
          <a:solidFill>
            <a:schemeClr val="accent6">
              <a:lumMod val="20000"/>
              <a:lumOff val="80000"/>
            </a:schemeClr>
          </a:solidFill>
        </p:spPr>
        <p:txBody>
          <a:bodyPr wrap="square" rtlCol="0">
            <a:spAutoFit/>
          </a:bodyPr>
          <a:lstStyle/>
          <a:p>
            <a:pPr algn="ctr"/>
            <a:r>
              <a:rPr kumimoji="1" lang="en-US" altLang="zh-CN" sz="1400" dirty="0"/>
              <a:t>Anchor points</a:t>
            </a:r>
            <a:endParaRPr kumimoji="1" lang="zh-CN" altLang="en-US" sz="1400" dirty="0"/>
          </a:p>
        </p:txBody>
      </p:sp>
      <p:cxnSp>
        <p:nvCxnSpPr>
          <p:cNvPr id="14" name="直线箭头连接符 21"/>
          <p:cNvCxnSpPr/>
          <p:nvPr/>
        </p:nvCxnSpPr>
        <p:spPr bwMode="auto">
          <a:xfrm flipH="1">
            <a:off x="6222524" y="4140452"/>
            <a:ext cx="792055" cy="575695"/>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Tree>
    <p:extLst>
      <p:ext uri="{BB962C8B-B14F-4D97-AF65-F5344CB8AC3E}">
        <p14:creationId xmlns:p14="http://schemas.microsoft.com/office/powerpoint/2010/main" val="2668555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Anchor Graph Hashing</a:t>
                </a:r>
                <a:r>
                  <a:rPr lang="en-US" altLang="zh-CN" sz="1200" dirty="0">
                    <a:solidFill>
                      <a:srgbClr val="0080FF"/>
                    </a:solidFill>
                    <a:latin typeface="微软雅黑" pitchFamily="34" charset="-122"/>
                    <a:ea typeface="微软雅黑" pitchFamily="34" charset="-122"/>
                  </a:rPr>
                  <a:t> (Liu et al. ICML 2011)</a:t>
                </a:r>
                <a:endParaRPr lang="en-US" altLang="zh-CN" sz="1200" dirty="0">
                  <a:latin typeface="微软雅黑" pitchFamily="34" charset="-122"/>
                  <a:ea typeface="微软雅黑" pitchFamily="34" charset="-122"/>
                </a:endParaRPr>
              </a:p>
              <a:p>
                <a:pPr lvl="2" eaLnBrk="1" hangingPunct="1">
                  <a:defRPr/>
                </a:pPr>
                <a:endParaRPr kumimoji="1" lang="en-US" altLang="zh-CN" dirty="0"/>
              </a:p>
              <a:p>
                <a:pPr lvl="2" eaLnBrk="1" hangingPunct="1">
                  <a:defRPr/>
                </a:pPr>
                <a:endParaRPr kumimoji="1" lang="en-US" altLang="zh-CN" dirty="0"/>
              </a:p>
              <a:p>
                <a:pPr lvl="2" eaLnBrk="1" hangingPunct="1">
                  <a:defRPr/>
                </a:pPr>
                <a:r>
                  <a:rPr kumimoji="1" lang="en-US" altLang="zh-CN" dirty="0"/>
                  <a:t>Affinity matrix </a:t>
                </a:r>
                <a:r>
                  <a:rPr kumimoji="1" lang="en-US" altLang="zh-CN" i="1" dirty="0"/>
                  <a:t>W</a:t>
                </a:r>
                <a:r>
                  <a:rPr kumimoji="1" lang="en-US" altLang="zh-CN" dirty="0"/>
                  <a:t> is </a:t>
                </a:r>
                <a:r>
                  <a:rPr kumimoji="1" lang="en-US" altLang="zh-CN" dirty="0">
                    <a:solidFill>
                      <a:srgbClr val="0080FF"/>
                    </a:solidFill>
                  </a:rPr>
                  <a:t>sparse</a:t>
                </a:r>
                <a:r>
                  <a:rPr kumimoji="1" lang="en-US" altLang="zh-CN" dirty="0"/>
                  <a:t>, </a:t>
                </a:r>
                <a:r>
                  <a:rPr kumimoji="1" lang="en-US" altLang="zh-CN" dirty="0">
                    <a:solidFill>
                      <a:srgbClr val="0080FF"/>
                    </a:solidFill>
                  </a:rPr>
                  <a:t>positive semi-definite</a:t>
                </a:r>
                <a:r>
                  <a:rPr kumimoji="1" lang="en-US" altLang="zh-CN" dirty="0"/>
                  <a:t>, and </a:t>
                </a:r>
                <a:r>
                  <a:rPr kumimoji="1" lang="en-US" altLang="zh-CN" dirty="0">
                    <a:solidFill>
                      <a:srgbClr val="0080FF"/>
                    </a:solidFill>
                  </a:rPr>
                  <a:t>low rank</a:t>
                </a:r>
              </a:p>
              <a:p>
                <a:pPr lvl="2" eaLnBrk="1" hangingPunct="1">
                  <a:defRPr/>
                </a:pPr>
                <a:r>
                  <a:rPr kumimoji="1" lang="en-US" altLang="zh-CN" dirty="0"/>
                  <a:t>Eigenvectors of graph </a:t>
                </a:r>
                <a:r>
                  <a:rPr kumimoji="1" lang="en-US" altLang="zh-CN" dirty="0" err="1"/>
                  <a:t>Lapalcian</a:t>
                </a:r>
                <a:r>
                  <a:rPr kumimoji="1" lang="en-US" altLang="zh-CN" dirty="0"/>
                  <a:t> is solved efficiently over low rank matrix with </a:t>
                </a:r>
                <a14:m>
                  <m:oMath xmlns:m="http://schemas.openxmlformats.org/officeDocument/2006/math">
                    <m:r>
                      <a:rPr kumimoji="1" lang="en-US" altLang="zh-CN" i="1">
                        <a:latin typeface="Cambria Math" charset="0"/>
                      </a:rPr>
                      <m:t>𝑂</m:t>
                    </m:r>
                    <m:d>
                      <m:dPr>
                        <m:ctrlPr>
                          <a:rPr kumimoji="1" lang="en-US" altLang="zh-CN" i="1">
                            <a:latin typeface="Cambria Math" charset="0"/>
                          </a:rPr>
                        </m:ctrlPr>
                      </m:dPr>
                      <m:e>
                        <m:r>
                          <a:rPr kumimoji="1" lang="en-US" altLang="zh-CN" i="1">
                            <a:latin typeface="Cambria Math" charset="0"/>
                          </a:rPr>
                          <m:t>𝑛</m:t>
                        </m:r>
                        <m:sSup>
                          <m:sSupPr>
                            <m:ctrlPr>
                              <a:rPr kumimoji="1" lang="en-US" altLang="zh-CN" i="1">
                                <a:latin typeface="Cambria Math" charset="0"/>
                              </a:rPr>
                            </m:ctrlPr>
                          </m:sSupPr>
                          <m:e>
                            <m:r>
                              <a:rPr kumimoji="1" lang="en-US" altLang="zh-CN" i="1">
                                <a:latin typeface="Cambria Math" charset="0"/>
                              </a:rPr>
                              <m:t>𝑚</m:t>
                            </m:r>
                          </m:e>
                          <m:sup>
                            <m:r>
                              <a:rPr kumimoji="1" lang="en-US" altLang="zh-CN" i="1">
                                <a:latin typeface="Cambria Math" charset="0"/>
                              </a:rPr>
                              <m:t>2</m:t>
                            </m:r>
                          </m:sup>
                        </m:sSup>
                      </m:e>
                    </m:d>
                  </m:oMath>
                </a14:m>
                <a:r>
                  <a:rPr kumimoji="1" lang="en-US" altLang="zh-CN" dirty="0"/>
                  <a:t> complexity</a:t>
                </a:r>
              </a:p>
              <a:p>
                <a:pPr lvl="2" eaLnBrk="1" hangingPunct="1">
                  <a:defRPr/>
                </a:pPr>
                <a:endParaRPr kumimoji="1" lang="en-US" altLang="zh-CN" dirty="0"/>
              </a:p>
              <a:p>
                <a:pPr marL="671512" lvl="2" indent="0" eaLnBrk="1" hangingPunct="1">
                  <a:buNone/>
                  <a:defRPr/>
                </a:pPr>
                <a:endParaRPr kumimoji="1" lang="en-US" altLang="zh-CN" dirty="0"/>
              </a:p>
              <a:p>
                <a:pPr lvl="2" eaLnBrk="1" hangingPunct="1">
                  <a:defRPr/>
                </a:pPr>
                <a:r>
                  <a:rPr kumimoji="1" lang="en-US" altLang="zh-CN" dirty="0">
                    <a:solidFill>
                      <a:srgbClr val="0080FF"/>
                    </a:solidFill>
                  </a:rPr>
                  <a:t>Fast</a:t>
                </a:r>
                <a:r>
                  <a:rPr kumimoji="1" lang="en-US" altLang="zh-CN" dirty="0"/>
                  <a:t> hash function for new data: </a:t>
                </a:r>
                <a:r>
                  <a:rPr kumimoji="1" lang="en-US" altLang="zh-CN" i="1" dirty="0" err="1"/>
                  <a:t>sgn</a:t>
                </a:r>
                <a:r>
                  <a:rPr kumimoji="1" lang="en-US" altLang="zh-CN" dirty="0"/>
                  <a:t>(</a:t>
                </a:r>
                <a:r>
                  <a:rPr kumimoji="1" lang="en-US" altLang="zh-CN" i="1" dirty="0"/>
                  <a:t>Z</a:t>
                </a:r>
                <a:r>
                  <a:rPr kumimoji="1" lang="en-US" altLang="zh-CN" dirty="0"/>
                  <a:t>(</a:t>
                </a:r>
                <a:r>
                  <a:rPr kumimoji="1" lang="en-US" altLang="zh-CN" i="1" dirty="0"/>
                  <a:t>x</a:t>
                </a:r>
                <a:r>
                  <a:rPr kumimoji="1" lang="en-US" altLang="zh-CN" dirty="0"/>
                  <a:t>)</a:t>
                </a:r>
                <a:r>
                  <a:rPr kumimoji="1" lang="en-US" altLang="zh-CN" i="1" dirty="0"/>
                  <a:t>E</a:t>
                </a:r>
                <a:r>
                  <a:rPr kumimoji="1" lang="en-US" altLang="zh-CN" dirty="0"/>
                  <a:t>)</a:t>
                </a:r>
                <a:endParaRPr kumimoji="1" lang="zh-CN" altLang="en-US" dirty="0"/>
              </a:p>
              <a:p>
                <a:pPr lvl="2" eaLnBrk="1" hangingPunct="1">
                  <a:defRPr/>
                </a:pPr>
                <a:endParaRPr kumimoji="1" lang="zh-CN" altLang="en-US" dirty="0"/>
              </a:p>
              <a:p>
                <a:pPr lvl="3" eaLnBrk="1" hangingPunct="1">
                  <a:defRPr/>
                </a:pPr>
                <a:endParaRPr kumimoji="1" lang="en-US" altLang="zh-CN" dirty="0"/>
              </a:p>
              <a:p>
                <a:pPr lvl="3" eaLnBrk="1" hangingPunct="1">
                  <a:defRPr/>
                </a:pPr>
                <a:endParaRPr kumimoji="1" lang="en-US" altLang="zh-CN" dirty="0"/>
              </a:p>
              <a:p>
                <a:pPr lvl="4" eaLnBrk="1" hangingPunct="1">
                  <a:defRPr/>
                </a:pPr>
                <a:endParaRPr kumimoji="1" lang="zh-CN" altLang="en-US" dirty="0"/>
              </a:p>
              <a:p>
                <a:pPr lvl="4" eaLnBrk="1" hangingPunct="1">
                  <a:defRPr/>
                </a:pPr>
                <a:endParaRPr kumimoji="1" lang="zh-CN" altLang="en-US" dirty="0"/>
              </a:p>
              <a:p>
                <a:pPr lvl="2" eaLnBrk="1" hangingPunct="1">
                  <a:defRPr/>
                </a:pPr>
                <a:endParaRPr kumimoji="1" lang="en-US" altLang="zh-CN" dirty="0"/>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Choice>
        <mc:Fallback xmlns="">
          <p:sp>
            <p:nvSpPr>
              <p:cNvPr id="37891" name="Rectangle 3"/>
              <p:cNvSpPr>
                <a:spLocks noGrp="1" noRot="1" noChangeAspect="1" noMove="1" noResize="1" noEditPoints="1" noAdjustHandles="1" noChangeArrowheads="1" noChangeShapeType="1" noTextEdit="1"/>
              </p:cNvSpPr>
              <p:nvPr>
                <p:ph type="body" idx="1"/>
              </p:nvPr>
            </p:nvSpPr>
            <p:spPr>
              <a:blipFill>
                <a:blip r:embed="rId3"/>
                <a:stretch>
                  <a:fillRect l="-741" t="-1572" r="-59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6" name="文本框 15"/>
              <p:cNvSpPr txBox="1"/>
              <p:nvPr/>
            </p:nvSpPr>
            <p:spPr>
              <a:xfrm>
                <a:off x="2157449" y="2420888"/>
                <a:ext cx="485132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𝑊</m:t>
                      </m:r>
                      <m:r>
                        <a:rPr kumimoji="1" lang="en-US" altLang="zh-CN" b="0" i="1" smtClean="0">
                          <a:latin typeface="Cambria Math" charset="0"/>
                        </a:rPr>
                        <m:t>=</m:t>
                      </m:r>
                      <m:r>
                        <a:rPr kumimoji="1" lang="en-US" altLang="zh-CN" b="0" i="1" smtClean="0">
                          <a:latin typeface="Cambria Math" charset="0"/>
                        </a:rPr>
                        <m:t>𝑍</m:t>
                      </m:r>
                      <m:sSup>
                        <m:sSupPr>
                          <m:ctrlPr>
                            <a:rPr kumimoji="1" lang="en-US" altLang="zh-CN" b="0" i="1" smtClean="0">
                              <a:latin typeface="Cambria Math" charset="0"/>
                            </a:rPr>
                          </m:ctrlPr>
                        </m:sSupPr>
                        <m:e>
                          <m:r>
                            <m:rPr>
                              <m:sty m:val="p"/>
                            </m:rPr>
                            <a:rPr kumimoji="1" lang="el-GR" altLang="zh-CN" b="0" i="1" smtClean="0">
                              <a:latin typeface="Cambria Math" charset="0"/>
                              <a:ea typeface="Cambria Math" charset="0"/>
                              <a:cs typeface="Cambria Math" charset="0"/>
                            </a:rPr>
                            <m:t>Λ</m:t>
                          </m:r>
                        </m:e>
                        <m:sup>
                          <m:r>
                            <a:rPr kumimoji="1" lang="en-US" altLang="zh-CN" b="0" i="1" smtClean="0">
                              <a:latin typeface="Cambria Math" charset="0"/>
                            </a:rPr>
                            <m:t>−1</m:t>
                          </m:r>
                        </m:sup>
                      </m:sSup>
                      <m:sSup>
                        <m:sSupPr>
                          <m:ctrlPr>
                            <a:rPr kumimoji="1" lang="en-US" altLang="zh-CN" b="0" i="1" smtClean="0">
                              <a:latin typeface="Cambria Math" charset="0"/>
                            </a:rPr>
                          </m:ctrlPr>
                        </m:sSupPr>
                        <m:e>
                          <m:r>
                            <a:rPr kumimoji="1" lang="en-US" altLang="zh-CN" b="0" i="1" smtClean="0">
                              <a:latin typeface="Cambria Math" charset="0"/>
                            </a:rPr>
                            <m:t>𝑍</m:t>
                          </m:r>
                        </m:e>
                        <m:sup>
                          <m:r>
                            <a:rPr kumimoji="1" lang="en-US" altLang="zh-CN" b="0" i="1" smtClean="0">
                              <a:latin typeface="Cambria Math" charset="0"/>
                            </a:rPr>
                            <m:t>𝑇</m:t>
                          </m:r>
                        </m:sup>
                      </m:sSup>
                      <m:r>
                        <a:rPr kumimoji="1" lang="en-US" altLang="zh-CN" b="0" i="1" smtClean="0">
                          <a:latin typeface="Cambria Math" charset="0"/>
                        </a:rPr>
                        <m:t>,</m:t>
                      </m:r>
                      <m:r>
                        <a:rPr kumimoji="1" lang="en-US" altLang="zh-CN" b="0" i="1" smtClean="0">
                          <a:latin typeface="Cambria Math" charset="0"/>
                        </a:rPr>
                        <m:t>𝑤h𝑒𝑟𝑒</m:t>
                      </m:r>
                      <m:r>
                        <a:rPr kumimoji="1" lang="en-US" altLang="zh-CN" b="0" i="1" smtClean="0">
                          <a:latin typeface="Cambria Math" charset="0"/>
                        </a:rPr>
                        <m:t> </m:t>
                      </m:r>
                      <m:r>
                        <m:rPr>
                          <m:sty m:val="p"/>
                        </m:rPr>
                        <a:rPr kumimoji="1" lang="el-GR" altLang="zh-CN" b="0" i="1" smtClean="0">
                          <a:latin typeface="Cambria Math" charset="0"/>
                          <a:ea typeface="Cambria Math" charset="0"/>
                          <a:cs typeface="Cambria Math" charset="0"/>
                        </a:rPr>
                        <m:t>Λ</m:t>
                      </m:r>
                      <m:r>
                        <a:rPr kumimoji="1" lang="en-US" altLang="zh-CN" b="0" i="1" smtClean="0">
                          <a:latin typeface="Cambria Math" charset="0"/>
                          <a:ea typeface="Cambria Math" charset="0"/>
                          <a:cs typeface="Cambria Math" charset="0"/>
                        </a:rPr>
                        <m:t>=</m:t>
                      </m:r>
                      <m:r>
                        <a:rPr kumimoji="1" lang="en-US" altLang="zh-CN" b="0" i="1" smtClean="0">
                          <a:latin typeface="Cambria Math" charset="0"/>
                          <a:ea typeface="Cambria Math" charset="0"/>
                          <a:cs typeface="Cambria Math" charset="0"/>
                        </a:rPr>
                        <m:t>𝑑𝑖𝑎𝑔</m:t>
                      </m:r>
                      <m:r>
                        <a:rPr kumimoji="1" lang="en-US" altLang="zh-CN" b="0" i="1" smtClean="0">
                          <a:latin typeface="Cambria Math" charset="0"/>
                          <a:ea typeface="Cambria Math" charset="0"/>
                          <a:cs typeface="Cambria Math" charset="0"/>
                        </a:rPr>
                        <m:t>(</m:t>
                      </m:r>
                      <m:sSup>
                        <m:sSupPr>
                          <m:ctrlPr>
                            <a:rPr kumimoji="1" lang="en-US" altLang="zh-CN" b="0" i="1" smtClean="0">
                              <a:latin typeface="Cambria Math" charset="0"/>
                              <a:ea typeface="Cambria Math" charset="0"/>
                              <a:cs typeface="Cambria Math" charset="0"/>
                            </a:rPr>
                          </m:ctrlPr>
                        </m:sSupPr>
                        <m:e>
                          <m:r>
                            <a:rPr kumimoji="1" lang="en-US" altLang="zh-CN" b="0" i="1" smtClean="0">
                              <a:latin typeface="Cambria Math" charset="0"/>
                              <a:ea typeface="Cambria Math" charset="0"/>
                              <a:cs typeface="Cambria Math" charset="0"/>
                            </a:rPr>
                            <m:t>1</m:t>
                          </m:r>
                        </m:e>
                        <m:sup>
                          <m:r>
                            <a:rPr kumimoji="1" lang="en-US" altLang="zh-CN" b="0" i="1" smtClean="0">
                              <a:latin typeface="Cambria Math" charset="0"/>
                              <a:ea typeface="Cambria Math" charset="0"/>
                              <a:cs typeface="Cambria Math" charset="0"/>
                            </a:rPr>
                            <m:t>𝑇</m:t>
                          </m:r>
                        </m:sup>
                      </m:sSup>
                      <m:r>
                        <a:rPr kumimoji="1" lang="en-US" altLang="zh-CN" b="0" i="1" smtClean="0">
                          <a:latin typeface="Cambria Math" charset="0"/>
                          <a:ea typeface="Cambria Math" charset="0"/>
                          <a:cs typeface="Cambria Math" charset="0"/>
                        </a:rPr>
                        <m:t>𝑍</m:t>
                      </m:r>
                      <m:r>
                        <a:rPr kumimoji="1" lang="en-US" altLang="zh-CN" b="0" i="1" smtClean="0">
                          <a:latin typeface="Cambria Math" charset="0"/>
                          <a:ea typeface="Cambria Math" charset="0"/>
                          <a:cs typeface="Cambria Math" charset="0"/>
                        </a:rPr>
                        <m:t>)</m:t>
                      </m:r>
                    </m:oMath>
                  </m:oMathPara>
                </a14:m>
                <a:endParaRPr kumimoji="1" lang="zh-CN" altLang="en-US" dirty="0"/>
              </a:p>
            </p:txBody>
          </p:sp>
        </mc:Choice>
        <mc:Fallback xmlns="">
          <p:sp>
            <p:nvSpPr>
              <p:cNvPr id="16" name="文本框 15"/>
              <p:cNvSpPr txBox="1">
                <a:spLocks noRot="1" noChangeAspect="1" noMove="1" noResize="1" noEditPoints="1" noAdjustHandles="1" noChangeArrowheads="1" noChangeShapeType="1" noTextEdit="1"/>
              </p:cNvSpPr>
              <p:nvPr/>
            </p:nvSpPr>
            <p:spPr>
              <a:xfrm>
                <a:off x="2157449" y="2420888"/>
                <a:ext cx="4851328" cy="369332"/>
              </a:xfrm>
              <a:prstGeom prst="rect">
                <a:avLst/>
              </a:prstGeom>
              <a:blipFill rotWithShape="0">
                <a:blip r:embed="rId4"/>
                <a:stretch>
                  <a:fillRect t="-1639" b="-1639"/>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7" name="文本框 16"/>
              <p:cNvSpPr txBox="1"/>
              <p:nvPr/>
            </p:nvSpPr>
            <p:spPr>
              <a:xfrm>
                <a:off x="2977801" y="4144422"/>
                <a:ext cx="3210623"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𝐸</m:t>
                      </m:r>
                      <m:r>
                        <a:rPr kumimoji="1" lang="en-US" altLang="zh-CN" b="0" i="1" smtClean="0">
                          <a:latin typeface="Cambria Math" charset="0"/>
                        </a:rPr>
                        <m:t>={</m:t>
                      </m:r>
                      <m:sSub>
                        <m:sSubPr>
                          <m:ctrlPr>
                            <a:rPr kumimoji="1" lang="en-US" altLang="zh-CN" b="0" i="1" smtClean="0">
                              <a:latin typeface="Cambria Math" charset="0"/>
                            </a:rPr>
                          </m:ctrlPr>
                        </m:sSubPr>
                        <m:e>
                          <m:r>
                            <a:rPr kumimoji="1" lang="en-US" altLang="zh-CN" b="0" i="1" smtClean="0">
                              <a:latin typeface="Cambria Math" charset="0"/>
                            </a:rPr>
                            <m:t>𝑒</m:t>
                          </m:r>
                        </m:e>
                        <m:sub>
                          <m:r>
                            <a:rPr kumimoji="1" lang="en-US" altLang="zh-CN" b="0" i="1" smtClean="0">
                              <a:latin typeface="Cambria Math" charset="0"/>
                            </a:rPr>
                            <m:t>1</m:t>
                          </m:r>
                        </m:sub>
                      </m:sSub>
                      <m:r>
                        <a:rPr kumimoji="1" lang="en-US" altLang="zh-CN" b="0" i="1" smtClean="0">
                          <a:latin typeface="Cambria Math" charset="0"/>
                        </a:rPr>
                        <m:t>,…,</m:t>
                      </m:r>
                      <m:sSub>
                        <m:sSubPr>
                          <m:ctrlPr>
                            <a:rPr kumimoji="1" lang="en-US" altLang="zh-CN" b="0" i="1" smtClean="0">
                              <a:latin typeface="Cambria Math" charset="0"/>
                            </a:rPr>
                          </m:ctrlPr>
                        </m:sSubPr>
                        <m:e>
                          <m:r>
                            <a:rPr kumimoji="1" lang="en-US" altLang="zh-CN" b="0" i="1" smtClean="0">
                              <a:latin typeface="Cambria Math" charset="0"/>
                            </a:rPr>
                            <m:t>𝑒</m:t>
                          </m:r>
                        </m:e>
                        <m:sub>
                          <m:r>
                            <a:rPr kumimoji="1" lang="en-US" altLang="zh-CN" b="0" i="1" smtClean="0">
                              <a:latin typeface="Cambria Math" charset="0"/>
                            </a:rPr>
                            <m:t>𝐾</m:t>
                          </m:r>
                        </m:sub>
                      </m:sSub>
                      <m:r>
                        <a:rPr kumimoji="1" lang="en-US" altLang="zh-CN" b="0" i="1" smtClean="0">
                          <a:latin typeface="Cambria Math" charset="0"/>
                        </a:rPr>
                        <m:t>}</m:t>
                      </m:r>
                      <m:r>
                        <a:rPr kumimoji="1" lang="en-US" altLang="zh-CN" b="0" i="1" smtClean="0">
                          <a:latin typeface="Cambria Math" charset="0"/>
                          <a:ea typeface="Cambria Math" charset="0"/>
                          <a:cs typeface="Cambria Math" charset="0"/>
                        </a:rPr>
                        <m:t>∈</m:t>
                      </m:r>
                      <m:sSup>
                        <m:sSupPr>
                          <m:ctrlPr>
                            <a:rPr kumimoji="1" lang="en-US" altLang="zh-CN" b="0" i="1" smtClean="0">
                              <a:latin typeface="Cambria Math" charset="0"/>
                              <a:ea typeface="Cambria Math" charset="0"/>
                              <a:cs typeface="Cambria Math" charset="0"/>
                            </a:rPr>
                          </m:ctrlPr>
                        </m:sSupPr>
                        <m:e>
                          <m:r>
                            <a:rPr kumimoji="1" lang="en-US" altLang="zh-CN" b="0" i="1" smtClean="0">
                              <a:latin typeface="Cambria Math" charset="0"/>
                              <a:ea typeface="Cambria Math" charset="0"/>
                              <a:cs typeface="Cambria Math" charset="0"/>
                            </a:rPr>
                            <m:t>𝑅</m:t>
                          </m:r>
                        </m:e>
                        <m:sup>
                          <m:r>
                            <a:rPr kumimoji="1" lang="en-US" altLang="zh-CN" b="0" i="1" smtClean="0">
                              <a:latin typeface="Cambria Math" charset="0"/>
                              <a:ea typeface="Cambria Math" charset="0"/>
                              <a:cs typeface="Cambria Math" charset="0"/>
                            </a:rPr>
                            <m:t>𝑚</m:t>
                          </m:r>
                          <m:r>
                            <a:rPr kumimoji="1" lang="en-US" altLang="zh-CN" b="0" i="1" smtClean="0">
                              <a:latin typeface="Cambria Math" charset="0"/>
                              <a:ea typeface="Cambria Math" charset="0"/>
                              <a:cs typeface="Cambria Math" charset="0"/>
                            </a:rPr>
                            <m:t>×</m:t>
                          </m:r>
                          <m:r>
                            <a:rPr kumimoji="1" lang="en-US" altLang="zh-CN" b="0" i="1" smtClean="0">
                              <a:latin typeface="Cambria Math" charset="0"/>
                              <a:ea typeface="Cambria Math" charset="0"/>
                              <a:cs typeface="Cambria Math" charset="0"/>
                            </a:rPr>
                            <m:t>𝐾</m:t>
                          </m:r>
                        </m:sup>
                      </m:sSup>
                    </m:oMath>
                  </m:oMathPara>
                </a14:m>
                <a:endParaRPr kumimoji="1" lang="zh-CN" altLang="en-US" dirty="0"/>
              </a:p>
            </p:txBody>
          </p:sp>
        </mc:Choice>
        <mc:Fallback xmlns="">
          <p:sp>
            <p:nvSpPr>
              <p:cNvPr id="17" name="文本框 16"/>
              <p:cNvSpPr txBox="1">
                <a:spLocks noRot="1" noChangeAspect="1" noMove="1" noResize="1" noEditPoints="1" noAdjustHandles="1" noChangeArrowheads="1" noChangeShapeType="1" noTextEdit="1"/>
              </p:cNvSpPr>
              <p:nvPr/>
            </p:nvSpPr>
            <p:spPr>
              <a:xfrm>
                <a:off x="2977801" y="4144422"/>
                <a:ext cx="3210623" cy="369332"/>
              </a:xfrm>
              <a:prstGeom prst="rect">
                <a:avLst/>
              </a:prstGeom>
              <a:blipFill rotWithShape="0">
                <a:blip r:embed="rId5"/>
                <a:stretch>
                  <a:fillRect t="-1667" b="-5000"/>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1649815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2" y="1196975"/>
            <a:ext cx="8675687" cy="5040313"/>
          </a:xfrm>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Iterative Quantization</a:t>
            </a:r>
            <a:r>
              <a:rPr lang="en-US" altLang="zh-CN" sz="1200" dirty="0">
                <a:solidFill>
                  <a:srgbClr val="0080FF"/>
                </a:solidFill>
                <a:latin typeface="微软雅黑" pitchFamily="34" charset="-122"/>
                <a:ea typeface="微软雅黑" pitchFamily="34" charset="-122"/>
              </a:rPr>
              <a:t> (Gong et al. PAMI 2013)</a:t>
            </a:r>
            <a:endParaRPr kumimoji="1" lang="en-US" altLang="zh-CN" sz="1200" dirty="0">
              <a:solidFill>
                <a:srgbClr val="0080FF"/>
              </a:solidFill>
            </a:endParaRPr>
          </a:p>
          <a:p>
            <a:pPr lvl="2" eaLnBrk="1" hangingPunct="1">
              <a:defRPr/>
            </a:pPr>
            <a:r>
              <a:rPr kumimoji="1" lang="en-US" altLang="zh-CN" dirty="0"/>
              <a:t>Firstly, find the projection matrix </a:t>
            </a:r>
            <a:r>
              <a:rPr kumimoji="1" lang="en-US" altLang="zh-CN" i="1" dirty="0"/>
              <a:t>W</a:t>
            </a:r>
            <a:r>
              <a:rPr kumimoji="1" lang="en-US" altLang="zh-CN" dirty="0"/>
              <a:t> by PCA</a:t>
            </a:r>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r>
              <a:rPr kumimoji="1" lang="en-US" altLang="zh-CN" dirty="0"/>
              <a:t>Secondly, find orthogonal rotation matrix </a:t>
            </a:r>
            <a:r>
              <a:rPr kumimoji="1" lang="en-US" altLang="zh-CN" i="1" dirty="0"/>
              <a:t>R</a:t>
            </a:r>
            <a:r>
              <a:rPr kumimoji="1" lang="en-US" altLang="zh-CN" dirty="0"/>
              <a:t> to minimize </a:t>
            </a:r>
            <a:r>
              <a:rPr kumimoji="1" lang="en-US" altLang="zh-CN" dirty="0" err="1"/>
              <a:t>quan</a:t>
            </a:r>
            <a:r>
              <a:rPr kumimoji="1" lang="en-US" altLang="zh-CN" dirty="0"/>
              <a:t>. loss:</a:t>
            </a:r>
          </a:p>
          <a:p>
            <a:pPr lvl="2" eaLnBrk="1" hangingPunct="1">
              <a:defRPr/>
            </a:pPr>
            <a:endParaRPr kumimoji="1" lang="en-US" altLang="zh-CN" dirty="0"/>
          </a:p>
          <a:p>
            <a:pPr lvl="2" eaLnBrk="1" hangingPunct="1">
              <a:defRPr/>
            </a:pPr>
            <a:endParaRPr kumimoji="1" lang="zh-CN" altLang="en-US" dirty="0"/>
          </a:p>
          <a:p>
            <a:pPr lvl="3" eaLnBrk="1" hangingPunct="1">
              <a:defRPr/>
            </a:pPr>
            <a:endParaRPr kumimoji="1" lang="en-US" altLang="zh-CN" dirty="0"/>
          </a:p>
          <a:p>
            <a:pPr lvl="3" eaLnBrk="1" hangingPunct="1">
              <a:defRPr/>
            </a:pPr>
            <a:endParaRPr kumimoji="1" lang="en-US" altLang="zh-CN" dirty="0"/>
          </a:p>
          <a:p>
            <a:pPr lvl="4" eaLnBrk="1" hangingPunct="1">
              <a:defRPr/>
            </a:pPr>
            <a:endParaRPr kumimoji="1" lang="zh-CN" altLang="en-US" dirty="0"/>
          </a:p>
          <a:p>
            <a:pPr lvl="4" eaLnBrk="1" hangingPunct="1">
              <a:defRPr/>
            </a:pPr>
            <a:endParaRPr kumimoji="1" lang="zh-CN" altLang="en-US" dirty="0"/>
          </a:p>
          <a:p>
            <a:pPr lvl="2" eaLnBrk="1" hangingPunct="1">
              <a:defRPr/>
            </a:pPr>
            <a:endParaRPr kumimoji="1" lang="en-US" altLang="zh-CN" dirty="0"/>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16" name="图片 15"/>
          <p:cNvPicPr>
            <a:picLocks noChangeAspect="1"/>
          </p:cNvPicPr>
          <p:nvPr/>
        </p:nvPicPr>
        <p:blipFill>
          <a:blip r:embed="rId3"/>
          <a:stretch>
            <a:fillRect/>
          </a:stretch>
        </p:blipFill>
        <p:spPr>
          <a:xfrm>
            <a:off x="2126703" y="2564904"/>
            <a:ext cx="4911499" cy="1728120"/>
          </a:xfrm>
          <a:prstGeom prst="rect">
            <a:avLst/>
          </a:prstGeom>
        </p:spPr>
      </p:pic>
      <mc:AlternateContent xmlns:mc="http://schemas.openxmlformats.org/markup-compatibility/2006" xmlns:a14="http://schemas.microsoft.com/office/drawing/2010/main">
        <mc:Choice Requires="a14">
          <p:sp>
            <p:nvSpPr>
              <p:cNvPr id="17" name="文本框 16"/>
              <p:cNvSpPr txBox="1"/>
              <p:nvPr/>
            </p:nvSpPr>
            <p:spPr>
              <a:xfrm>
                <a:off x="2528451" y="4787394"/>
                <a:ext cx="2946961" cy="37452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𝑄</m:t>
                      </m:r>
                      <m:d>
                        <m:dPr>
                          <m:ctrlPr>
                            <a:rPr kumimoji="1" lang="en-US" altLang="zh-CN" b="0" i="1" smtClean="0">
                              <a:latin typeface="Cambria Math" charset="0"/>
                            </a:rPr>
                          </m:ctrlPr>
                        </m:dPr>
                        <m:e>
                          <m:r>
                            <a:rPr kumimoji="1" lang="en-US" altLang="zh-CN" b="0" i="1" smtClean="0">
                              <a:latin typeface="Cambria Math" charset="0"/>
                            </a:rPr>
                            <m:t>𝐵</m:t>
                          </m:r>
                          <m:r>
                            <a:rPr kumimoji="1" lang="en-US" altLang="zh-CN" b="0" i="1" smtClean="0">
                              <a:latin typeface="Cambria Math" charset="0"/>
                            </a:rPr>
                            <m:t>,</m:t>
                          </m:r>
                          <m:r>
                            <a:rPr kumimoji="1" lang="en-US" altLang="zh-CN" b="0" i="1" smtClean="0">
                              <a:latin typeface="Cambria Math" charset="0"/>
                            </a:rPr>
                            <m:t>𝑅</m:t>
                          </m:r>
                        </m:e>
                      </m:d>
                      <m:r>
                        <a:rPr kumimoji="1" lang="en-US" altLang="zh-CN" b="0" i="1" smtClean="0">
                          <a:latin typeface="Cambria Math" charset="0"/>
                        </a:rPr>
                        <m:t>=</m:t>
                      </m:r>
                      <m:sSubSup>
                        <m:sSubSupPr>
                          <m:ctrlPr>
                            <a:rPr kumimoji="1" lang="en-US" altLang="zh-CN" b="0" i="1" smtClean="0">
                              <a:latin typeface="Cambria Math" charset="0"/>
                            </a:rPr>
                          </m:ctrlPr>
                        </m:sSubSupPr>
                        <m:e>
                          <m:d>
                            <m:dPr>
                              <m:begChr m:val="‖"/>
                              <m:endChr m:val="‖"/>
                              <m:ctrlPr>
                                <a:rPr kumimoji="1" lang="en-US" altLang="zh-CN" b="0" i="1" smtClean="0">
                                  <a:latin typeface="Cambria Math" charset="0"/>
                                </a:rPr>
                              </m:ctrlPr>
                            </m:dPr>
                            <m:e>
                              <m:r>
                                <a:rPr kumimoji="1" lang="en-US" altLang="zh-CN" b="0" i="1" smtClean="0">
                                  <a:latin typeface="Cambria Math" charset="0"/>
                                </a:rPr>
                                <m:t>𝐵</m:t>
                              </m:r>
                              <m:r>
                                <a:rPr kumimoji="1" lang="en-US" altLang="zh-CN" b="0" i="1" smtClean="0">
                                  <a:latin typeface="Cambria Math" charset="0"/>
                                </a:rPr>
                                <m:t>−</m:t>
                              </m:r>
                              <m:r>
                                <a:rPr kumimoji="1" lang="en-US" altLang="zh-CN" b="0" i="1" smtClean="0">
                                  <a:latin typeface="Cambria Math" charset="0"/>
                                </a:rPr>
                                <m:t>𝑉𝑅</m:t>
                              </m:r>
                            </m:e>
                          </m:d>
                        </m:e>
                        <m:sub>
                          <m:r>
                            <a:rPr kumimoji="1" lang="en-US" altLang="zh-CN" b="0" i="1" smtClean="0">
                              <a:latin typeface="Cambria Math" charset="0"/>
                            </a:rPr>
                            <m:t>𝐹</m:t>
                          </m:r>
                        </m:sub>
                        <m:sup>
                          <m:r>
                            <a:rPr kumimoji="1" lang="en-US" altLang="zh-CN" b="0" i="1" smtClean="0">
                              <a:latin typeface="Cambria Math" charset="0"/>
                            </a:rPr>
                            <m:t>2</m:t>
                          </m:r>
                        </m:sup>
                      </m:sSubSup>
                    </m:oMath>
                  </m:oMathPara>
                </a14:m>
                <a:endParaRPr kumimoji="1" lang="zh-CN" altLang="en-US" dirty="0"/>
              </a:p>
            </p:txBody>
          </p:sp>
        </mc:Choice>
        <mc:Fallback xmlns="">
          <p:sp>
            <p:nvSpPr>
              <p:cNvPr id="17" name="文本框 16"/>
              <p:cNvSpPr txBox="1">
                <a:spLocks noRot="1" noChangeAspect="1" noMove="1" noResize="1" noEditPoints="1" noAdjustHandles="1" noChangeArrowheads="1" noChangeShapeType="1" noTextEdit="1"/>
              </p:cNvSpPr>
              <p:nvPr/>
            </p:nvSpPr>
            <p:spPr>
              <a:xfrm>
                <a:off x="2528451" y="4787394"/>
                <a:ext cx="2946961" cy="374526"/>
              </a:xfrm>
              <a:prstGeom prst="rect">
                <a:avLst/>
              </a:prstGeom>
              <a:blipFill>
                <a:blip r:embed="rId4"/>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4" name="文本框 23"/>
              <p:cNvSpPr txBox="1"/>
              <p:nvPr/>
            </p:nvSpPr>
            <p:spPr>
              <a:xfrm>
                <a:off x="3654362" y="5205854"/>
                <a:ext cx="4157998" cy="37452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m:t>
                      </m:r>
                      <m:sSubSup>
                        <m:sSubSupPr>
                          <m:ctrlPr>
                            <a:rPr kumimoji="1" lang="en-US" altLang="zh-CN" b="0" i="1" smtClean="0">
                              <a:latin typeface="Cambria Math" charset="0"/>
                            </a:rPr>
                          </m:ctrlPr>
                        </m:sSubSupPr>
                        <m:e>
                          <m:d>
                            <m:dPr>
                              <m:begChr m:val="‖"/>
                              <m:endChr m:val="‖"/>
                              <m:ctrlPr>
                                <a:rPr kumimoji="1" lang="en-US" altLang="zh-CN" b="0" i="1" smtClean="0">
                                  <a:latin typeface="Cambria Math" charset="0"/>
                                </a:rPr>
                              </m:ctrlPr>
                            </m:dPr>
                            <m:e>
                              <m:r>
                                <a:rPr kumimoji="1" lang="en-US" altLang="zh-CN" b="0" i="1" smtClean="0">
                                  <a:latin typeface="Cambria Math" charset="0"/>
                                </a:rPr>
                                <m:t>𝐵</m:t>
                              </m:r>
                            </m:e>
                          </m:d>
                        </m:e>
                        <m:sub>
                          <m:r>
                            <a:rPr kumimoji="1" lang="en-US" altLang="zh-CN" b="0" i="1" smtClean="0">
                              <a:latin typeface="Cambria Math" charset="0"/>
                            </a:rPr>
                            <m:t>𝐹</m:t>
                          </m:r>
                        </m:sub>
                        <m:sup>
                          <m:r>
                            <a:rPr kumimoji="1" lang="en-US" altLang="zh-CN" b="0" i="1" smtClean="0">
                              <a:latin typeface="Cambria Math" charset="0"/>
                            </a:rPr>
                            <m:t>2</m:t>
                          </m:r>
                        </m:sup>
                      </m:sSubSup>
                      <m:r>
                        <a:rPr kumimoji="1" lang="en-US" altLang="zh-CN" b="0" i="1" smtClean="0">
                          <a:latin typeface="Cambria Math" charset="0"/>
                        </a:rPr>
                        <m:t>+</m:t>
                      </m:r>
                      <m:sSubSup>
                        <m:sSubSupPr>
                          <m:ctrlPr>
                            <a:rPr kumimoji="1" lang="en-US" altLang="zh-CN" b="0" i="1" smtClean="0">
                              <a:latin typeface="Cambria Math" charset="0"/>
                            </a:rPr>
                          </m:ctrlPr>
                        </m:sSubSupPr>
                        <m:e>
                          <m:d>
                            <m:dPr>
                              <m:begChr m:val="‖"/>
                              <m:endChr m:val="‖"/>
                              <m:ctrlPr>
                                <a:rPr kumimoji="1" lang="en-US" altLang="zh-CN" b="0" i="1" smtClean="0">
                                  <a:latin typeface="Cambria Math" charset="0"/>
                                </a:rPr>
                              </m:ctrlPr>
                            </m:dPr>
                            <m:e>
                              <m:r>
                                <a:rPr kumimoji="1" lang="en-US" altLang="zh-CN" b="0" i="1" smtClean="0">
                                  <a:latin typeface="Cambria Math" charset="0"/>
                                </a:rPr>
                                <m:t>𝑉</m:t>
                              </m:r>
                            </m:e>
                          </m:d>
                        </m:e>
                        <m:sub>
                          <m:r>
                            <a:rPr kumimoji="1" lang="en-US" altLang="zh-CN" b="0" i="1" smtClean="0">
                              <a:latin typeface="Cambria Math" charset="0"/>
                            </a:rPr>
                            <m:t>𝐹</m:t>
                          </m:r>
                        </m:sub>
                        <m:sup>
                          <m:r>
                            <a:rPr kumimoji="1" lang="en-US" altLang="zh-CN" b="0" i="1" smtClean="0">
                              <a:latin typeface="Cambria Math" charset="0"/>
                            </a:rPr>
                            <m:t>2</m:t>
                          </m:r>
                        </m:sup>
                      </m:sSubSup>
                      <m:r>
                        <a:rPr kumimoji="1" lang="en-US" altLang="zh-CN" b="0" i="1" smtClean="0">
                          <a:latin typeface="Cambria Math" charset="0"/>
                        </a:rPr>
                        <m:t>−2</m:t>
                      </m:r>
                      <m:r>
                        <a:rPr kumimoji="1" lang="en-US" altLang="zh-CN" b="0" i="1" smtClean="0">
                          <a:latin typeface="Cambria Math" charset="0"/>
                        </a:rPr>
                        <m:t>𝑡𝑟</m:t>
                      </m:r>
                      <m:r>
                        <a:rPr kumimoji="1" lang="en-US" altLang="zh-CN" b="0" i="1" smtClean="0">
                          <a:latin typeface="Cambria Math" charset="0"/>
                        </a:rPr>
                        <m:t>(</m:t>
                      </m:r>
                      <m:r>
                        <a:rPr kumimoji="1" lang="en-US" altLang="zh-CN" b="0" i="1" smtClean="0">
                          <a:latin typeface="Cambria Math" charset="0"/>
                        </a:rPr>
                        <m:t>𝐵</m:t>
                      </m:r>
                      <m:sSup>
                        <m:sSupPr>
                          <m:ctrlPr>
                            <a:rPr kumimoji="1" lang="en-US" altLang="zh-CN" b="0" i="1" smtClean="0">
                              <a:latin typeface="Cambria Math" charset="0"/>
                            </a:rPr>
                          </m:ctrlPr>
                        </m:sSupPr>
                        <m:e>
                          <m:r>
                            <a:rPr kumimoji="1" lang="en-US" altLang="zh-CN" b="0" i="1" smtClean="0">
                              <a:latin typeface="Cambria Math" charset="0"/>
                            </a:rPr>
                            <m:t>𝑅</m:t>
                          </m:r>
                        </m:e>
                        <m:sup>
                          <m:r>
                            <a:rPr kumimoji="1" lang="en-US" altLang="zh-CN" b="0" i="1" smtClean="0">
                              <a:latin typeface="Cambria Math" charset="0"/>
                            </a:rPr>
                            <m:t>𝑇</m:t>
                          </m:r>
                        </m:sup>
                      </m:sSup>
                      <m:sSup>
                        <m:sSupPr>
                          <m:ctrlPr>
                            <a:rPr kumimoji="1" lang="en-US" altLang="zh-CN" b="0" i="1" smtClean="0">
                              <a:latin typeface="Cambria Math" charset="0"/>
                            </a:rPr>
                          </m:ctrlPr>
                        </m:sSupPr>
                        <m:e>
                          <m:r>
                            <a:rPr kumimoji="1" lang="en-US" altLang="zh-CN" b="0" i="1" smtClean="0">
                              <a:latin typeface="Cambria Math" charset="0"/>
                            </a:rPr>
                            <m:t>𝑉</m:t>
                          </m:r>
                        </m:e>
                        <m:sup>
                          <m:r>
                            <a:rPr kumimoji="1" lang="en-US" altLang="zh-CN" b="0" i="1" smtClean="0">
                              <a:latin typeface="Cambria Math" charset="0"/>
                            </a:rPr>
                            <m:t>𝑇</m:t>
                          </m:r>
                        </m:sup>
                      </m:sSup>
                      <m:r>
                        <a:rPr kumimoji="1" lang="en-US" altLang="zh-CN" b="0" i="1" smtClean="0">
                          <a:latin typeface="Cambria Math" charset="0"/>
                        </a:rPr>
                        <m:t>)</m:t>
                      </m:r>
                    </m:oMath>
                  </m:oMathPara>
                </a14:m>
                <a:endParaRPr kumimoji="1" lang="zh-CN" altLang="en-US" dirty="0"/>
              </a:p>
            </p:txBody>
          </p:sp>
        </mc:Choice>
        <mc:Fallback xmlns="">
          <p:sp>
            <p:nvSpPr>
              <p:cNvPr id="24" name="文本框 23"/>
              <p:cNvSpPr txBox="1">
                <a:spLocks noRot="1" noChangeAspect="1" noMove="1" noResize="1" noEditPoints="1" noAdjustHandles="1" noChangeArrowheads="1" noChangeShapeType="1" noTextEdit="1"/>
              </p:cNvSpPr>
              <p:nvPr/>
            </p:nvSpPr>
            <p:spPr>
              <a:xfrm>
                <a:off x="3654362" y="5205854"/>
                <a:ext cx="4157998" cy="374526"/>
              </a:xfrm>
              <a:prstGeom prst="rect">
                <a:avLst/>
              </a:prstGeom>
              <a:blipFill>
                <a:blip r:embed="rId5"/>
                <a:stretch>
                  <a:fillRect b="-3279"/>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5" name="文本框 24"/>
              <p:cNvSpPr txBox="1"/>
              <p:nvPr/>
            </p:nvSpPr>
            <p:spPr>
              <a:xfrm>
                <a:off x="3654362" y="5624314"/>
                <a:ext cx="3787895" cy="37452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m:t>
                      </m:r>
                      <m:r>
                        <a:rPr kumimoji="1" lang="en-US" altLang="zh-CN" b="0" i="1" smtClean="0">
                          <a:latin typeface="Cambria Math" charset="0"/>
                        </a:rPr>
                        <m:t>𝑛𝑐</m:t>
                      </m:r>
                      <m:r>
                        <a:rPr kumimoji="1" lang="en-US" altLang="zh-CN" b="0" i="1" smtClean="0">
                          <a:latin typeface="Cambria Math" charset="0"/>
                        </a:rPr>
                        <m:t>+</m:t>
                      </m:r>
                      <m:sSubSup>
                        <m:sSubSupPr>
                          <m:ctrlPr>
                            <a:rPr kumimoji="1" lang="en-US" altLang="zh-CN" b="0" i="1" smtClean="0">
                              <a:latin typeface="Cambria Math" charset="0"/>
                            </a:rPr>
                          </m:ctrlPr>
                        </m:sSubSupPr>
                        <m:e>
                          <m:d>
                            <m:dPr>
                              <m:begChr m:val="‖"/>
                              <m:endChr m:val="‖"/>
                              <m:ctrlPr>
                                <a:rPr kumimoji="1" lang="en-US" altLang="zh-CN" b="0" i="1" smtClean="0">
                                  <a:latin typeface="Cambria Math" charset="0"/>
                                </a:rPr>
                              </m:ctrlPr>
                            </m:dPr>
                            <m:e>
                              <m:r>
                                <a:rPr kumimoji="1" lang="en-US" altLang="zh-CN" b="0" i="1" smtClean="0">
                                  <a:latin typeface="Cambria Math" charset="0"/>
                                </a:rPr>
                                <m:t>𝑉</m:t>
                              </m:r>
                            </m:e>
                          </m:d>
                        </m:e>
                        <m:sub>
                          <m:r>
                            <a:rPr kumimoji="1" lang="en-US" altLang="zh-CN" b="0" i="1" smtClean="0">
                              <a:latin typeface="Cambria Math" charset="0"/>
                            </a:rPr>
                            <m:t>𝐹</m:t>
                          </m:r>
                        </m:sub>
                        <m:sup>
                          <m:r>
                            <a:rPr kumimoji="1" lang="en-US" altLang="zh-CN" b="0" i="1" smtClean="0">
                              <a:latin typeface="Cambria Math" charset="0"/>
                            </a:rPr>
                            <m:t>2</m:t>
                          </m:r>
                        </m:sup>
                      </m:sSubSup>
                      <m:r>
                        <a:rPr kumimoji="1" lang="en-US" altLang="zh-CN" b="0" i="1" smtClean="0">
                          <a:latin typeface="Cambria Math" charset="0"/>
                        </a:rPr>
                        <m:t>−2</m:t>
                      </m:r>
                      <m:r>
                        <a:rPr kumimoji="1" lang="en-US" altLang="zh-CN" b="0" i="1" smtClean="0">
                          <a:latin typeface="Cambria Math" charset="0"/>
                        </a:rPr>
                        <m:t>𝑡𝑟</m:t>
                      </m:r>
                      <m:r>
                        <a:rPr kumimoji="1" lang="en-US" altLang="zh-CN" b="0" i="1" smtClean="0">
                          <a:latin typeface="Cambria Math" charset="0"/>
                        </a:rPr>
                        <m:t>(</m:t>
                      </m:r>
                      <m:r>
                        <a:rPr kumimoji="1" lang="en-US" altLang="zh-CN" b="0" i="1" smtClean="0">
                          <a:latin typeface="Cambria Math" charset="0"/>
                        </a:rPr>
                        <m:t>𝐵</m:t>
                      </m:r>
                      <m:sSup>
                        <m:sSupPr>
                          <m:ctrlPr>
                            <a:rPr kumimoji="1" lang="en-US" altLang="zh-CN" b="0" i="1" smtClean="0">
                              <a:latin typeface="Cambria Math" charset="0"/>
                            </a:rPr>
                          </m:ctrlPr>
                        </m:sSupPr>
                        <m:e>
                          <m:r>
                            <a:rPr kumimoji="1" lang="en-US" altLang="zh-CN" b="0" i="1" smtClean="0">
                              <a:latin typeface="Cambria Math" charset="0"/>
                            </a:rPr>
                            <m:t>𝑅</m:t>
                          </m:r>
                        </m:e>
                        <m:sup>
                          <m:r>
                            <a:rPr kumimoji="1" lang="en-US" altLang="zh-CN" b="0" i="1" smtClean="0">
                              <a:latin typeface="Cambria Math" charset="0"/>
                            </a:rPr>
                            <m:t>𝑇</m:t>
                          </m:r>
                        </m:sup>
                      </m:sSup>
                      <m:sSup>
                        <m:sSupPr>
                          <m:ctrlPr>
                            <a:rPr kumimoji="1" lang="en-US" altLang="zh-CN" b="0" i="1" smtClean="0">
                              <a:latin typeface="Cambria Math" charset="0"/>
                            </a:rPr>
                          </m:ctrlPr>
                        </m:sSupPr>
                        <m:e>
                          <m:r>
                            <a:rPr kumimoji="1" lang="en-US" altLang="zh-CN" b="0" i="1" smtClean="0">
                              <a:latin typeface="Cambria Math" charset="0"/>
                            </a:rPr>
                            <m:t>𝑉</m:t>
                          </m:r>
                        </m:e>
                        <m:sup>
                          <m:r>
                            <a:rPr kumimoji="1" lang="en-US" altLang="zh-CN" b="0" i="1" smtClean="0">
                              <a:latin typeface="Cambria Math" charset="0"/>
                            </a:rPr>
                            <m:t>𝑇</m:t>
                          </m:r>
                        </m:sup>
                      </m:sSup>
                      <m:r>
                        <a:rPr kumimoji="1" lang="en-US" altLang="zh-CN" b="0" i="1" smtClean="0">
                          <a:latin typeface="Cambria Math" charset="0"/>
                        </a:rPr>
                        <m:t>)</m:t>
                      </m:r>
                    </m:oMath>
                  </m:oMathPara>
                </a14:m>
                <a:endParaRPr kumimoji="1" lang="zh-CN" altLang="en-US" dirty="0"/>
              </a:p>
            </p:txBody>
          </p:sp>
        </mc:Choice>
        <mc:Fallback xmlns="">
          <p:sp>
            <p:nvSpPr>
              <p:cNvPr id="25" name="文本框 24"/>
              <p:cNvSpPr txBox="1">
                <a:spLocks noRot="1" noChangeAspect="1" noMove="1" noResize="1" noEditPoints="1" noAdjustHandles="1" noChangeArrowheads="1" noChangeShapeType="1" noTextEdit="1"/>
              </p:cNvSpPr>
              <p:nvPr/>
            </p:nvSpPr>
            <p:spPr>
              <a:xfrm>
                <a:off x="3654362" y="5624314"/>
                <a:ext cx="3787895" cy="374526"/>
              </a:xfrm>
              <a:prstGeom prst="rect">
                <a:avLst/>
              </a:prstGeom>
              <a:blipFill>
                <a:blip r:embed="rId6"/>
                <a:stretch>
                  <a:fillRect b="-3279"/>
                </a:stretch>
              </a:blipFill>
            </p:spPr>
            <p:txBody>
              <a:bodyPr/>
              <a:lstStyle/>
              <a:p>
                <a:r>
                  <a:rPr lang="zh-CN" altLang="en-US">
                    <a:noFill/>
                  </a:rPr>
                  <a:t> </a:t>
                </a:r>
              </a:p>
            </p:txBody>
          </p:sp>
        </mc:Fallback>
      </mc:AlternateContent>
      <p:sp>
        <p:nvSpPr>
          <p:cNvPr id="26" name="圆角矩形 25"/>
          <p:cNvSpPr/>
          <p:nvPr/>
        </p:nvSpPr>
        <p:spPr bwMode="auto">
          <a:xfrm>
            <a:off x="4385660" y="5624315"/>
            <a:ext cx="1089751" cy="316428"/>
          </a:xfrm>
          <a:prstGeom prst="roundRect">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27" name="文本框 26"/>
          <p:cNvSpPr txBox="1"/>
          <p:nvPr/>
        </p:nvSpPr>
        <p:spPr>
          <a:xfrm>
            <a:off x="4283968" y="5949280"/>
            <a:ext cx="1319834" cy="338554"/>
          </a:xfrm>
          <a:prstGeom prst="rect">
            <a:avLst/>
          </a:prstGeom>
          <a:solidFill>
            <a:schemeClr val="accent6">
              <a:lumMod val="20000"/>
              <a:lumOff val="80000"/>
            </a:schemeClr>
          </a:solidFill>
        </p:spPr>
        <p:txBody>
          <a:bodyPr wrap="square" rtlCol="0">
            <a:spAutoFit/>
          </a:bodyPr>
          <a:lstStyle/>
          <a:p>
            <a:pPr algn="ctr"/>
            <a:r>
              <a:rPr kumimoji="1" lang="en-US" altLang="zh-CN" sz="1600" dirty="0"/>
              <a:t>Fixed items</a:t>
            </a:r>
            <a:endParaRPr kumimoji="1" lang="zh-CN" altLang="en-US" sz="1600" dirty="0"/>
          </a:p>
        </p:txBody>
      </p:sp>
    </p:spTree>
    <p:extLst>
      <p:ext uri="{BB962C8B-B14F-4D97-AF65-F5344CB8AC3E}">
        <p14:creationId xmlns:p14="http://schemas.microsoft.com/office/powerpoint/2010/main" val="2356846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Iterative Quantization</a:t>
            </a:r>
            <a:r>
              <a:rPr lang="en-US" altLang="zh-CN" sz="1200" dirty="0">
                <a:solidFill>
                  <a:srgbClr val="0080FF"/>
                </a:solidFill>
                <a:latin typeface="微软雅黑" pitchFamily="34" charset="-122"/>
                <a:ea typeface="微软雅黑" pitchFamily="34" charset="-122"/>
              </a:rPr>
              <a:t> (Gong et al. PAMI 2013)</a:t>
            </a:r>
            <a:endParaRPr kumimoji="1" lang="en-US" altLang="zh-CN" sz="1200" dirty="0">
              <a:solidFill>
                <a:srgbClr val="0080FF"/>
              </a:solidFill>
            </a:endParaRPr>
          </a:p>
          <a:p>
            <a:pPr lvl="2" eaLnBrk="1" hangingPunct="1">
              <a:defRPr/>
            </a:pPr>
            <a:r>
              <a:rPr kumimoji="1" lang="en-US" altLang="zh-CN" dirty="0"/>
              <a:t>Start with </a:t>
            </a:r>
            <a:r>
              <a:rPr kumimoji="1" lang="en-US" altLang="zh-CN" i="1" dirty="0"/>
              <a:t>R</a:t>
            </a:r>
            <a:r>
              <a:rPr kumimoji="1" lang="en-US" altLang="zh-CN" dirty="0"/>
              <a:t> being a random orthogonal matrix</a:t>
            </a:r>
          </a:p>
          <a:p>
            <a:pPr lvl="2" eaLnBrk="1" hangingPunct="1">
              <a:defRPr/>
            </a:pPr>
            <a:r>
              <a:rPr kumimoji="1" lang="en-US" altLang="zh-CN" dirty="0"/>
              <a:t>Minimize the quantization loss by alternating steps:</a:t>
            </a:r>
          </a:p>
          <a:p>
            <a:pPr lvl="3" eaLnBrk="1" hangingPunct="1">
              <a:defRPr/>
            </a:pPr>
            <a:r>
              <a:rPr kumimoji="1" lang="en-US" altLang="zh-CN" dirty="0"/>
              <a:t>Fix </a:t>
            </a:r>
            <a:r>
              <a:rPr kumimoji="1" lang="en-US" altLang="zh-CN" i="1" dirty="0"/>
              <a:t>R</a:t>
            </a:r>
            <a:r>
              <a:rPr kumimoji="1" lang="en-US" altLang="zh-CN" dirty="0"/>
              <a:t> and update </a:t>
            </a:r>
            <a:r>
              <a:rPr kumimoji="1" lang="en-US" altLang="zh-CN" i="1" dirty="0"/>
              <a:t>B</a:t>
            </a:r>
            <a:r>
              <a:rPr kumimoji="1" lang="en-US" altLang="zh-CN" dirty="0"/>
              <a:t>:</a:t>
            </a:r>
          </a:p>
          <a:p>
            <a:pPr lvl="3" eaLnBrk="1" hangingPunct="1">
              <a:defRPr/>
            </a:pPr>
            <a:endParaRPr kumimoji="1" lang="en-US" altLang="zh-CN" dirty="0"/>
          </a:p>
          <a:p>
            <a:pPr lvl="3" eaLnBrk="1" hangingPunct="1">
              <a:defRPr/>
            </a:pPr>
            <a:endParaRPr kumimoji="1" lang="en-US" altLang="zh-CN" dirty="0"/>
          </a:p>
          <a:p>
            <a:pPr lvl="3" eaLnBrk="1" hangingPunct="1">
              <a:defRPr/>
            </a:pPr>
            <a:r>
              <a:rPr kumimoji="1" lang="en-US" altLang="zh-CN" dirty="0"/>
              <a:t>Fix </a:t>
            </a:r>
            <a:r>
              <a:rPr kumimoji="1" lang="en-US" altLang="zh-CN" i="1" dirty="0"/>
              <a:t>B</a:t>
            </a:r>
            <a:r>
              <a:rPr kumimoji="1" lang="en-US" altLang="zh-CN" dirty="0"/>
              <a:t> and update </a:t>
            </a:r>
            <a:r>
              <a:rPr kumimoji="1" lang="en-US" altLang="zh-CN" i="1" dirty="0"/>
              <a:t>R</a:t>
            </a:r>
            <a:r>
              <a:rPr kumimoji="1" lang="en-US" altLang="zh-CN" dirty="0"/>
              <a:t>:</a:t>
            </a:r>
          </a:p>
          <a:p>
            <a:pPr lvl="3"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r>
              <a:rPr kumimoji="1" lang="en-US" altLang="zh-CN" dirty="0"/>
              <a:t>Easy</a:t>
            </a:r>
            <a:r>
              <a:rPr kumimoji="1" lang="zh-CN" altLang="en-US" dirty="0"/>
              <a:t> </a:t>
            </a:r>
            <a:r>
              <a:rPr kumimoji="1" lang="en-US" altLang="zh-CN" dirty="0"/>
              <a:t>to</a:t>
            </a:r>
            <a:r>
              <a:rPr kumimoji="1" lang="zh-CN" altLang="en-US" dirty="0"/>
              <a:t> </a:t>
            </a:r>
            <a:r>
              <a:rPr kumimoji="1" lang="en-US" altLang="zh-CN" dirty="0"/>
              <a:t>apply</a:t>
            </a:r>
            <a:r>
              <a:rPr kumimoji="1" lang="zh-CN" altLang="en-US" dirty="0"/>
              <a:t> </a:t>
            </a:r>
            <a:r>
              <a:rPr kumimoji="1" lang="en-US" altLang="zh-CN" dirty="0"/>
              <a:t>to</a:t>
            </a:r>
            <a:r>
              <a:rPr kumimoji="1" lang="zh-CN" altLang="en-US" dirty="0"/>
              <a:t> </a:t>
            </a:r>
            <a:r>
              <a:rPr kumimoji="1" lang="en-US" altLang="zh-CN" dirty="0"/>
              <a:t>supervised</a:t>
            </a:r>
            <a:r>
              <a:rPr kumimoji="1" lang="zh-CN" altLang="en-US" dirty="0"/>
              <a:t> </a:t>
            </a:r>
            <a:r>
              <a:rPr kumimoji="1" lang="en-US" altLang="zh-CN" dirty="0"/>
              <a:t>methods</a:t>
            </a:r>
            <a:endParaRPr kumimoji="1" lang="zh-CN" altLang="en-US"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zh-CN" altLang="en-US" dirty="0"/>
          </a:p>
          <a:p>
            <a:pPr lvl="3" eaLnBrk="1" hangingPunct="1">
              <a:defRPr/>
            </a:pPr>
            <a:endParaRPr kumimoji="1" lang="en-US" altLang="zh-CN" dirty="0"/>
          </a:p>
          <a:p>
            <a:pPr lvl="3" eaLnBrk="1" hangingPunct="1">
              <a:defRPr/>
            </a:pPr>
            <a:endParaRPr kumimoji="1" lang="en-US" altLang="zh-CN" dirty="0"/>
          </a:p>
          <a:p>
            <a:pPr lvl="4" eaLnBrk="1" hangingPunct="1">
              <a:defRPr/>
            </a:pPr>
            <a:endParaRPr kumimoji="1" lang="zh-CN" altLang="en-US" dirty="0"/>
          </a:p>
          <a:p>
            <a:pPr lvl="4" eaLnBrk="1" hangingPunct="1">
              <a:defRPr/>
            </a:pPr>
            <a:endParaRPr kumimoji="1" lang="zh-CN" altLang="en-US" dirty="0"/>
          </a:p>
          <a:p>
            <a:pPr lvl="2" eaLnBrk="1" hangingPunct="1">
              <a:defRPr/>
            </a:pPr>
            <a:endParaRPr kumimoji="1" lang="en-US" altLang="zh-CN" dirty="0"/>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AlternateContent xmlns:mc="http://schemas.openxmlformats.org/markup-compatibility/2006" xmlns:a14="http://schemas.microsoft.com/office/drawing/2010/main">
        <mc:Choice Requires="a14">
          <p:sp>
            <p:nvSpPr>
              <p:cNvPr id="10" name="文本框 9"/>
              <p:cNvSpPr txBox="1"/>
              <p:nvPr/>
            </p:nvSpPr>
            <p:spPr>
              <a:xfrm>
                <a:off x="3347864" y="3347799"/>
                <a:ext cx="186063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𝐵</m:t>
                      </m:r>
                      <m:r>
                        <a:rPr kumimoji="1" lang="en-US" altLang="zh-CN" b="0" i="1" smtClean="0">
                          <a:latin typeface="Cambria Math" charset="0"/>
                        </a:rPr>
                        <m:t>=</m:t>
                      </m:r>
                      <m:r>
                        <a:rPr kumimoji="1" lang="en-US" altLang="zh-CN" b="0" i="1" smtClean="0">
                          <a:latin typeface="Cambria Math" charset="0"/>
                        </a:rPr>
                        <m:t>𝑠𝑔𝑛</m:t>
                      </m:r>
                      <m:r>
                        <a:rPr kumimoji="1" lang="en-US" altLang="zh-CN" b="0" i="1" smtClean="0">
                          <a:latin typeface="Cambria Math" charset="0"/>
                        </a:rPr>
                        <m:t>(</m:t>
                      </m:r>
                      <m:r>
                        <a:rPr kumimoji="1" lang="en-US" altLang="zh-CN" b="0" i="1" smtClean="0">
                          <a:latin typeface="Cambria Math" charset="0"/>
                        </a:rPr>
                        <m:t>𝑉𝑅</m:t>
                      </m:r>
                      <m:r>
                        <a:rPr kumimoji="1" lang="en-US" altLang="zh-CN" b="0" i="1" smtClean="0">
                          <a:latin typeface="Cambria Math" charset="0"/>
                        </a:rPr>
                        <m:t>)</m:t>
                      </m:r>
                    </m:oMath>
                  </m:oMathPara>
                </a14:m>
                <a:endParaRPr kumimoji="1" lang="zh-CN" altLang="en-US" dirty="0"/>
              </a:p>
            </p:txBody>
          </p:sp>
        </mc:Choice>
        <mc:Fallback xmlns="">
          <p:sp>
            <p:nvSpPr>
              <p:cNvPr id="10" name="文本框 9"/>
              <p:cNvSpPr txBox="1">
                <a:spLocks noRot="1" noChangeAspect="1" noMove="1" noResize="1" noEditPoints="1" noAdjustHandles="1" noChangeArrowheads="1" noChangeShapeType="1" noTextEdit="1"/>
              </p:cNvSpPr>
              <p:nvPr/>
            </p:nvSpPr>
            <p:spPr>
              <a:xfrm>
                <a:off x="3347864" y="3347799"/>
                <a:ext cx="1860638" cy="369332"/>
              </a:xfrm>
              <a:prstGeom prst="rect">
                <a:avLst/>
              </a:prstGeom>
              <a:blipFill rotWithShape="0">
                <a:blip r:embed="rId3"/>
                <a:stretch>
                  <a:fillRect b="-1639"/>
                </a:stretch>
              </a:blipFill>
            </p:spPr>
            <p:txBody>
              <a:bodyPr/>
              <a:lstStyle/>
              <a:p>
                <a:r>
                  <a:rPr lang="zh-CN" altLang="en-US">
                    <a:noFill/>
                  </a:rPr>
                  <a:t> </a:t>
                </a:r>
              </a:p>
            </p:txBody>
          </p:sp>
        </mc:Fallback>
      </mc:AlternateContent>
      <p:sp>
        <p:nvSpPr>
          <p:cNvPr id="11" name="文本框 10"/>
          <p:cNvSpPr txBox="1"/>
          <p:nvPr/>
        </p:nvSpPr>
        <p:spPr>
          <a:xfrm>
            <a:off x="1547664" y="4314785"/>
            <a:ext cx="5832648" cy="369332"/>
          </a:xfrm>
          <a:prstGeom prst="rect">
            <a:avLst/>
          </a:prstGeom>
          <a:solidFill>
            <a:schemeClr val="accent6">
              <a:lumMod val="20000"/>
              <a:lumOff val="80000"/>
            </a:schemeClr>
          </a:solidFill>
        </p:spPr>
        <p:txBody>
          <a:bodyPr wrap="square" rtlCol="0">
            <a:spAutoFit/>
          </a:bodyPr>
          <a:lstStyle/>
          <a:p>
            <a:r>
              <a:rPr kumimoji="1" lang="en-US" altLang="zh-CN" sz="1800" dirty="0"/>
              <a:t>Classic orthogonal </a:t>
            </a:r>
            <a:r>
              <a:rPr kumimoji="1" lang="en-US" altLang="zh-CN" dirty="0"/>
              <a:t>pursuit</a:t>
            </a:r>
            <a:r>
              <a:rPr kumimoji="1" lang="en-US" altLang="zh-CN" sz="1800" dirty="0"/>
              <a:t> problem, for fixed </a:t>
            </a:r>
            <a:r>
              <a:rPr kumimoji="1" lang="en-US" altLang="zh-CN" sz="1800" i="1" dirty="0"/>
              <a:t>B</a:t>
            </a:r>
            <a:r>
              <a:rPr kumimoji="1" lang="en-US" altLang="zh-CN" sz="1800" dirty="0"/>
              <a:t> solution</a:t>
            </a:r>
            <a:endParaRPr kumimoji="1" lang="zh-CN" altLang="en-US" sz="1800" dirty="0"/>
          </a:p>
        </p:txBody>
      </p:sp>
      <mc:AlternateContent xmlns:mc="http://schemas.openxmlformats.org/markup-compatibility/2006" xmlns:a14="http://schemas.microsoft.com/office/drawing/2010/main">
        <mc:Choice Requires="a14">
          <p:sp>
            <p:nvSpPr>
              <p:cNvPr id="12" name="文本框 11"/>
              <p:cNvSpPr txBox="1"/>
              <p:nvPr/>
            </p:nvSpPr>
            <p:spPr>
              <a:xfrm>
                <a:off x="1547664" y="4769556"/>
                <a:ext cx="4896544" cy="378758"/>
              </a:xfrm>
              <a:prstGeom prst="rect">
                <a:avLst/>
              </a:prstGeom>
              <a:solidFill>
                <a:schemeClr val="accent6">
                  <a:lumMod val="20000"/>
                  <a:lumOff val="80000"/>
                </a:schemeClr>
              </a:solidFill>
            </p:spPr>
            <p:txBody>
              <a:bodyPr wrap="square" rtlCol="0">
                <a:spAutoFit/>
              </a:bodyPr>
              <a:lstStyle/>
              <a:p>
                <a:r>
                  <a:rPr kumimoji="1" lang="en-US" altLang="zh-CN" sz="1800" dirty="0"/>
                  <a:t>Compute SVD of </a:t>
                </a:r>
                <a14:m>
                  <m:oMath xmlns:m="http://schemas.openxmlformats.org/officeDocument/2006/math">
                    <m:sSup>
                      <m:sSupPr>
                        <m:ctrlPr>
                          <a:rPr kumimoji="1" lang="en-US" altLang="zh-CN" sz="1800" i="1" smtClean="0">
                            <a:latin typeface="Cambria Math" charset="0"/>
                          </a:rPr>
                        </m:ctrlPr>
                      </m:sSupPr>
                      <m:e>
                        <m:r>
                          <a:rPr kumimoji="1" lang="en-US" altLang="zh-CN" sz="1800" b="0" i="1" smtClean="0">
                            <a:latin typeface="Cambria Math" charset="0"/>
                          </a:rPr>
                          <m:t>𝐵</m:t>
                        </m:r>
                      </m:e>
                      <m:sup>
                        <m:r>
                          <a:rPr kumimoji="1" lang="en-US" altLang="zh-CN" sz="1800" b="0" i="1" smtClean="0">
                            <a:latin typeface="Cambria Math" charset="0"/>
                          </a:rPr>
                          <m:t>𝑇</m:t>
                        </m:r>
                      </m:sup>
                    </m:sSup>
                    <m:r>
                      <a:rPr kumimoji="1" lang="en-US" altLang="zh-CN" sz="1800" b="0" i="1" smtClean="0">
                        <a:latin typeface="Cambria Math" charset="0"/>
                      </a:rPr>
                      <m:t>𝑉</m:t>
                    </m:r>
                  </m:oMath>
                </a14:m>
                <a:r>
                  <a:rPr kumimoji="1" lang="en-US" altLang="zh-CN" sz="1800" dirty="0"/>
                  <a:t> as </a:t>
                </a:r>
                <a14:m>
                  <m:oMath xmlns:m="http://schemas.openxmlformats.org/officeDocument/2006/math">
                    <m:r>
                      <a:rPr kumimoji="1" lang="en-US" altLang="zh-CN" sz="1800" b="0" i="1" smtClean="0">
                        <a:latin typeface="Cambria Math" charset="0"/>
                      </a:rPr>
                      <m:t>𝑆</m:t>
                    </m:r>
                    <m:r>
                      <m:rPr>
                        <m:sty m:val="p"/>
                      </m:rPr>
                      <a:rPr kumimoji="1" lang="el-GR" altLang="zh-CN" sz="1800" b="0" i="1" smtClean="0">
                        <a:latin typeface="Cambria Math" charset="0"/>
                        <a:ea typeface="Cambria Math" charset="0"/>
                        <a:cs typeface="Cambria Math" charset="0"/>
                      </a:rPr>
                      <m:t>Ω</m:t>
                    </m:r>
                    <m:sSup>
                      <m:sSupPr>
                        <m:ctrlPr>
                          <a:rPr kumimoji="1" lang="el-GR" altLang="zh-CN" sz="1800" b="0" i="1" smtClean="0">
                            <a:latin typeface="Cambria Math" charset="0"/>
                            <a:ea typeface="Cambria Math" charset="0"/>
                            <a:cs typeface="Cambria Math" charset="0"/>
                          </a:rPr>
                        </m:ctrlPr>
                      </m:sSupPr>
                      <m:e>
                        <m:acc>
                          <m:accPr>
                            <m:chr m:val="̂"/>
                            <m:ctrlPr>
                              <a:rPr kumimoji="1" lang="el-GR" altLang="zh-CN" sz="1800" b="0" i="1" smtClean="0">
                                <a:latin typeface="Cambria Math" charset="0"/>
                                <a:ea typeface="Cambria Math" charset="0"/>
                                <a:cs typeface="Cambria Math" charset="0"/>
                              </a:rPr>
                            </m:ctrlPr>
                          </m:accPr>
                          <m:e>
                            <m:r>
                              <a:rPr kumimoji="1" lang="en-US" altLang="zh-CN" sz="1800" b="0" i="1" smtClean="0">
                                <a:latin typeface="Cambria Math" charset="0"/>
                                <a:ea typeface="Cambria Math" charset="0"/>
                                <a:cs typeface="Cambria Math" charset="0"/>
                              </a:rPr>
                              <m:t>𝑆</m:t>
                            </m:r>
                          </m:e>
                        </m:acc>
                      </m:e>
                      <m:sup>
                        <m:r>
                          <a:rPr kumimoji="1" lang="en-US" altLang="zh-CN" sz="1800" b="0" i="1" smtClean="0">
                            <a:latin typeface="Cambria Math" charset="0"/>
                            <a:ea typeface="Cambria Math" charset="0"/>
                            <a:cs typeface="Cambria Math" charset="0"/>
                          </a:rPr>
                          <m:t>𝑇</m:t>
                        </m:r>
                      </m:sup>
                    </m:sSup>
                  </m:oMath>
                </a14:m>
                <a:r>
                  <a:rPr kumimoji="1" lang="en-US" altLang="zh-CN" sz="1800" dirty="0"/>
                  <a:t> and set </a:t>
                </a:r>
                <a14:m>
                  <m:oMath xmlns:m="http://schemas.openxmlformats.org/officeDocument/2006/math">
                    <m:r>
                      <a:rPr kumimoji="1" lang="en-US" altLang="zh-CN" sz="1800" b="0" i="1" smtClean="0">
                        <a:latin typeface="Cambria Math" charset="0"/>
                      </a:rPr>
                      <m:t>𝑅</m:t>
                    </m:r>
                    <m:r>
                      <a:rPr kumimoji="1" lang="en-US" altLang="zh-CN" sz="1800" b="0" i="1" smtClean="0">
                        <a:latin typeface="Cambria Math" charset="0"/>
                      </a:rPr>
                      <m:t>=</m:t>
                    </m:r>
                    <m:acc>
                      <m:accPr>
                        <m:chr m:val="̂"/>
                        <m:ctrlPr>
                          <a:rPr kumimoji="1" lang="en-US" altLang="zh-CN" sz="1800" b="0" i="1" smtClean="0">
                            <a:latin typeface="Cambria Math" charset="0"/>
                          </a:rPr>
                        </m:ctrlPr>
                      </m:accPr>
                      <m:e>
                        <m:r>
                          <a:rPr kumimoji="1" lang="en-US" altLang="zh-CN" sz="1800" b="0" i="1" smtClean="0">
                            <a:latin typeface="Cambria Math" charset="0"/>
                          </a:rPr>
                          <m:t>𝑆</m:t>
                        </m:r>
                      </m:e>
                    </m:acc>
                    <m:r>
                      <a:rPr kumimoji="1" lang="en-US" altLang="zh-CN" sz="1800" b="0" i="1" smtClean="0">
                        <a:latin typeface="Cambria Math" charset="0"/>
                      </a:rPr>
                      <m:t>𝑆</m:t>
                    </m:r>
                  </m:oMath>
                </a14:m>
                <a:endParaRPr kumimoji="1" lang="zh-CN" altLang="en-US" sz="1800" dirty="0"/>
              </a:p>
            </p:txBody>
          </p:sp>
        </mc:Choice>
        <mc:Fallback xmlns="">
          <p:sp>
            <p:nvSpPr>
              <p:cNvPr id="12" name="文本框 11"/>
              <p:cNvSpPr txBox="1">
                <a:spLocks noRot="1" noChangeAspect="1" noMove="1" noResize="1" noEditPoints="1" noAdjustHandles="1" noChangeArrowheads="1" noChangeShapeType="1" noTextEdit="1"/>
              </p:cNvSpPr>
              <p:nvPr/>
            </p:nvSpPr>
            <p:spPr>
              <a:xfrm>
                <a:off x="1547664" y="4769556"/>
                <a:ext cx="4896544" cy="378758"/>
              </a:xfrm>
              <a:prstGeom prst="rect">
                <a:avLst/>
              </a:prstGeom>
              <a:blipFill>
                <a:blip r:embed="rId4"/>
                <a:stretch>
                  <a:fillRect l="-1121" t="-6349" r="-872" b="-23810"/>
                </a:stretch>
              </a:blipFill>
            </p:spPr>
            <p:txBody>
              <a:bodyPr/>
              <a:lstStyle/>
              <a:p>
                <a:r>
                  <a:rPr lang="zh-CN" altLang="en-US">
                    <a:noFill/>
                  </a:rPr>
                  <a:t> </a:t>
                </a:r>
              </a:p>
            </p:txBody>
          </p:sp>
        </mc:Fallback>
      </mc:AlternateContent>
      <p:sp>
        <p:nvSpPr>
          <p:cNvPr id="13" name="文本框 12"/>
          <p:cNvSpPr txBox="1"/>
          <p:nvPr/>
        </p:nvSpPr>
        <p:spPr>
          <a:xfrm>
            <a:off x="3059916" y="5775623"/>
            <a:ext cx="1584110" cy="369332"/>
          </a:xfrm>
          <a:prstGeom prst="rect">
            <a:avLst/>
          </a:prstGeom>
          <a:noFill/>
        </p:spPr>
        <p:txBody>
          <a:bodyPr wrap="square" rtlCol="0">
            <a:spAutoFit/>
          </a:bodyPr>
          <a:lstStyle/>
          <a:p>
            <a:r>
              <a:rPr kumimoji="1" lang="en-US" altLang="zh-CN" dirty="0">
                <a:solidFill>
                  <a:srgbClr val="FF0000"/>
                </a:solidFill>
              </a:rPr>
              <a:t>PCA</a:t>
            </a:r>
            <a:endParaRPr kumimoji="1" lang="zh-CN" altLang="en-US" dirty="0">
              <a:solidFill>
                <a:srgbClr val="FF0000"/>
              </a:solidFill>
            </a:endParaRPr>
          </a:p>
        </p:txBody>
      </p:sp>
      <p:sp>
        <p:nvSpPr>
          <p:cNvPr id="14" name="右箭头 13"/>
          <p:cNvSpPr/>
          <p:nvPr/>
        </p:nvSpPr>
        <p:spPr bwMode="auto">
          <a:xfrm>
            <a:off x="4129114" y="5844872"/>
            <a:ext cx="540037" cy="230833"/>
          </a:xfrm>
          <a:prstGeom prst="rightArrow">
            <a:avLst/>
          </a:prstGeom>
          <a:solidFill>
            <a:srgbClr val="FF0000"/>
          </a:solid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rgbClr val="FF0000"/>
              </a:solidFill>
              <a:effectLst/>
              <a:latin typeface="Arial" pitchFamily="34" charset="0"/>
              <a:ea typeface="宋体" pitchFamily="2" charset="-122"/>
            </a:endParaRPr>
          </a:p>
        </p:txBody>
      </p:sp>
      <p:sp>
        <p:nvSpPr>
          <p:cNvPr id="15" name="文本框 14"/>
          <p:cNvSpPr txBox="1"/>
          <p:nvPr/>
        </p:nvSpPr>
        <p:spPr>
          <a:xfrm>
            <a:off x="5076056" y="5775623"/>
            <a:ext cx="1584110" cy="369332"/>
          </a:xfrm>
          <a:prstGeom prst="rect">
            <a:avLst/>
          </a:prstGeom>
          <a:noFill/>
        </p:spPr>
        <p:txBody>
          <a:bodyPr wrap="square" rtlCol="0">
            <a:spAutoFit/>
          </a:bodyPr>
          <a:lstStyle/>
          <a:p>
            <a:r>
              <a:rPr kumimoji="1" lang="en-US" altLang="zh-CN" dirty="0">
                <a:solidFill>
                  <a:srgbClr val="FF0000"/>
                </a:solidFill>
              </a:rPr>
              <a:t>CCA</a:t>
            </a:r>
            <a:endParaRPr kumimoji="1" lang="zh-CN" altLang="en-US" dirty="0">
              <a:solidFill>
                <a:srgbClr val="FF0000"/>
              </a:solidFill>
            </a:endParaRPr>
          </a:p>
        </p:txBody>
      </p:sp>
    </p:spTree>
    <p:extLst>
      <p:ext uri="{BB962C8B-B14F-4D97-AF65-F5344CB8AC3E}">
        <p14:creationId xmlns:p14="http://schemas.microsoft.com/office/powerpoint/2010/main" val="3837362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Supervised Hashing with Kernels</a:t>
            </a:r>
            <a:r>
              <a:rPr lang="en-US" altLang="zh-CN" sz="1200" dirty="0">
                <a:solidFill>
                  <a:srgbClr val="0080FF"/>
                </a:solidFill>
                <a:latin typeface="微软雅黑" pitchFamily="34" charset="-122"/>
                <a:ea typeface="微软雅黑" pitchFamily="34" charset="-122"/>
              </a:rPr>
              <a:t> (Liu et al. CVPR 12)</a:t>
            </a:r>
            <a:endParaRPr kumimoji="1" lang="en-US" altLang="zh-CN" sz="1200" dirty="0">
              <a:solidFill>
                <a:srgbClr val="0080FF"/>
              </a:solidFill>
            </a:endParaRPr>
          </a:p>
          <a:p>
            <a:pPr lvl="2" eaLnBrk="1" hangingPunct="1">
              <a:defRPr/>
            </a:pPr>
            <a:r>
              <a:rPr kumimoji="1" lang="en-US" altLang="zh-CN" dirty="0"/>
              <a:t>Hashing quality is boosted by leveraging supervised information: </a:t>
            </a:r>
            <a:r>
              <a:rPr kumimoji="1" lang="en-US" altLang="zh-CN" dirty="0">
                <a:solidFill>
                  <a:srgbClr val="0080FF"/>
                </a:solidFill>
              </a:rPr>
              <a:t>similar and dissimilar pairs</a:t>
            </a:r>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zh-CN" altLang="en-US" dirty="0"/>
          </a:p>
          <a:p>
            <a:pPr lvl="3" eaLnBrk="1" hangingPunct="1">
              <a:defRPr/>
            </a:pPr>
            <a:endParaRPr kumimoji="1" lang="en-US" altLang="zh-CN" dirty="0"/>
          </a:p>
          <a:p>
            <a:pPr lvl="3" eaLnBrk="1" hangingPunct="1">
              <a:defRPr/>
            </a:pPr>
            <a:endParaRPr kumimoji="1" lang="en-US" altLang="zh-CN" dirty="0"/>
          </a:p>
          <a:p>
            <a:pPr lvl="4" eaLnBrk="1" hangingPunct="1">
              <a:defRPr/>
            </a:pPr>
            <a:endParaRPr kumimoji="1" lang="zh-CN" altLang="en-US" dirty="0"/>
          </a:p>
          <a:p>
            <a:pPr lvl="4" eaLnBrk="1" hangingPunct="1">
              <a:defRPr/>
            </a:pPr>
            <a:endParaRPr kumimoji="1" lang="zh-CN" altLang="en-US" dirty="0"/>
          </a:p>
          <a:p>
            <a:pPr lvl="2" eaLnBrk="1" hangingPunct="1">
              <a:defRPr/>
            </a:pPr>
            <a:endParaRPr kumimoji="1" lang="en-US" altLang="zh-CN" dirty="0"/>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
        <p:nvSpPr>
          <p:cNvPr id="17" name="Line 4"/>
          <p:cNvSpPr>
            <a:spLocks noChangeShapeType="1"/>
          </p:cNvSpPr>
          <p:nvPr/>
        </p:nvSpPr>
        <p:spPr bwMode="auto">
          <a:xfrm>
            <a:off x="1359222" y="3412732"/>
            <a:ext cx="2197100" cy="2197100"/>
          </a:xfrm>
          <a:prstGeom prst="line">
            <a:avLst/>
          </a:prstGeom>
          <a:noFill/>
          <a:ln w="28575" cap="flat" cmpd="sng">
            <a:solidFill>
              <a:srgbClr val="000000"/>
            </a:solidFill>
            <a:prstDash val="dash"/>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8" name="Oval 5"/>
          <p:cNvSpPr>
            <a:spLocks noChangeArrowheads="1"/>
          </p:cNvSpPr>
          <p:nvPr/>
        </p:nvSpPr>
        <p:spPr bwMode="auto">
          <a:xfrm>
            <a:off x="3556322" y="4200132"/>
            <a:ext cx="266700" cy="266700"/>
          </a:xfrm>
          <a:prstGeom prst="ellipse">
            <a:avLst/>
          </a:prstGeom>
          <a:noFill/>
          <a:ln w="9525"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19" name="Oval 6"/>
          <p:cNvSpPr>
            <a:spLocks noChangeArrowheads="1"/>
          </p:cNvSpPr>
          <p:nvPr/>
        </p:nvSpPr>
        <p:spPr bwMode="auto">
          <a:xfrm>
            <a:off x="2641922" y="3438132"/>
            <a:ext cx="266700" cy="266700"/>
          </a:xfrm>
          <a:prstGeom prst="ellipse">
            <a:avLst/>
          </a:prstGeom>
          <a:noFill/>
          <a:ln w="9525" cap="flat" cmpd="sng">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0" name="Oval 7"/>
          <p:cNvSpPr>
            <a:spLocks noChangeArrowheads="1"/>
          </p:cNvSpPr>
          <p:nvPr/>
        </p:nvSpPr>
        <p:spPr bwMode="auto">
          <a:xfrm>
            <a:off x="1092522" y="4333482"/>
            <a:ext cx="266700" cy="266700"/>
          </a:xfrm>
          <a:prstGeom prst="ellipse">
            <a:avLst/>
          </a:prstGeom>
          <a:no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1" name="Oval 8"/>
          <p:cNvSpPr>
            <a:spLocks noChangeArrowheads="1"/>
          </p:cNvSpPr>
          <p:nvPr/>
        </p:nvSpPr>
        <p:spPr bwMode="auto">
          <a:xfrm>
            <a:off x="2083122" y="5489182"/>
            <a:ext cx="266700" cy="266700"/>
          </a:xfrm>
          <a:prstGeom prst="ellipse">
            <a:avLst/>
          </a:prstGeom>
          <a:noFill/>
          <a:ln w="952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22" name="双箭头 159"/>
          <p:cNvSpPr>
            <a:spLocks noChangeShapeType="1"/>
          </p:cNvSpPr>
          <p:nvPr/>
        </p:nvSpPr>
        <p:spPr bwMode="auto">
          <a:xfrm>
            <a:off x="1359222" y="4600182"/>
            <a:ext cx="723900" cy="889000"/>
          </a:xfrm>
          <a:prstGeom prst="line">
            <a:avLst/>
          </a:prstGeom>
          <a:noFill/>
          <a:ln w="28575" cap="flat" cmpd="sng">
            <a:solidFill>
              <a:srgbClr val="0080FF"/>
            </a:solidFill>
            <a:round/>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3" name="双箭头 159"/>
          <p:cNvSpPr>
            <a:spLocks noChangeShapeType="1"/>
          </p:cNvSpPr>
          <p:nvPr/>
        </p:nvSpPr>
        <p:spPr bwMode="auto">
          <a:xfrm>
            <a:off x="2908622" y="3704832"/>
            <a:ext cx="647700" cy="495300"/>
          </a:xfrm>
          <a:prstGeom prst="line">
            <a:avLst/>
          </a:prstGeom>
          <a:noFill/>
          <a:ln w="28575" cap="flat" cmpd="sng">
            <a:solidFill>
              <a:srgbClr val="0080FF"/>
            </a:solidFill>
            <a:miter lim="800000"/>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4" name="双箭头 166"/>
          <p:cNvSpPr>
            <a:spLocks noChangeShapeType="1"/>
          </p:cNvSpPr>
          <p:nvPr/>
        </p:nvSpPr>
        <p:spPr bwMode="auto">
          <a:xfrm flipV="1">
            <a:off x="2349822" y="4466832"/>
            <a:ext cx="1206500" cy="1022350"/>
          </a:xfrm>
          <a:prstGeom prst="line">
            <a:avLst/>
          </a:prstGeom>
          <a:noFill/>
          <a:ln w="28575" cap="flat" cmpd="sng">
            <a:solidFill>
              <a:srgbClr val="FF0000"/>
            </a:solidFill>
            <a:prstDash val="dash"/>
            <a:round/>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5" name="双箭头 166"/>
          <p:cNvSpPr>
            <a:spLocks noChangeShapeType="1"/>
          </p:cNvSpPr>
          <p:nvPr/>
        </p:nvSpPr>
        <p:spPr bwMode="auto">
          <a:xfrm flipV="1">
            <a:off x="1359222" y="3704832"/>
            <a:ext cx="1282700" cy="628650"/>
          </a:xfrm>
          <a:prstGeom prst="line">
            <a:avLst/>
          </a:prstGeom>
          <a:noFill/>
          <a:ln w="28575" cap="flat" cmpd="sng">
            <a:solidFill>
              <a:srgbClr val="FF0000"/>
            </a:solidFill>
            <a:prstDash val="dash"/>
            <a:miter lim="800000"/>
            <a:headEnd type="triangle" w="med" len="med"/>
            <a:tailEnd type="triangl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6" name="Line 13"/>
          <p:cNvSpPr>
            <a:spLocks noChangeShapeType="1"/>
          </p:cNvSpPr>
          <p:nvPr/>
        </p:nvSpPr>
        <p:spPr bwMode="auto">
          <a:xfrm flipV="1">
            <a:off x="3194372" y="5235182"/>
            <a:ext cx="774700" cy="749300"/>
          </a:xfrm>
          <a:prstGeom prst="line">
            <a:avLst/>
          </a:prstGeom>
          <a:noFill/>
          <a:ln w="28575" cap="flat" cmpd="sng">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27" name="Text Box 14"/>
          <p:cNvSpPr txBox="1">
            <a:spLocks noChangeArrowheads="1"/>
          </p:cNvSpPr>
          <p:nvPr/>
        </p:nvSpPr>
        <p:spPr bwMode="auto">
          <a:xfrm>
            <a:off x="3194372" y="5801920"/>
            <a:ext cx="309563" cy="3651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a:t>0</a:t>
            </a:r>
          </a:p>
        </p:txBody>
      </p:sp>
      <p:sp>
        <p:nvSpPr>
          <p:cNvPr id="28" name="Text Box 15"/>
          <p:cNvSpPr txBox="1">
            <a:spLocks noChangeArrowheads="1"/>
          </p:cNvSpPr>
          <p:nvPr/>
        </p:nvSpPr>
        <p:spPr bwMode="auto">
          <a:xfrm>
            <a:off x="3753172" y="5319320"/>
            <a:ext cx="309563" cy="365125"/>
          </a:xfrm>
          <a:prstGeom prst="rect">
            <a:avLst/>
          </a:prstGeom>
          <a:no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txBody>
          <a:bodyPr>
            <a:spAutoFit/>
          </a:bodyPr>
          <a:lstStyle/>
          <a:p>
            <a:r>
              <a:rPr lang="zh-CN" altLang="en-US"/>
              <a:t>1</a:t>
            </a:r>
          </a:p>
        </p:txBody>
      </p:sp>
      <p:sp>
        <p:nvSpPr>
          <p:cNvPr id="29" name="Text Box 16"/>
          <p:cNvSpPr txBox="1">
            <a:spLocks noChangeArrowheads="1"/>
          </p:cNvSpPr>
          <p:nvPr/>
        </p:nvSpPr>
        <p:spPr bwMode="auto">
          <a:xfrm>
            <a:off x="3712002" y="5684445"/>
            <a:ext cx="2533650" cy="64633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dirty="0"/>
              <a:t>h(x)→desirable hash function</a:t>
            </a:r>
          </a:p>
        </p:txBody>
      </p:sp>
      <p:sp>
        <p:nvSpPr>
          <p:cNvPr id="30" name="Text Box 17"/>
          <p:cNvSpPr txBox="1">
            <a:spLocks noChangeArrowheads="1"/>
          </p:cNvSpPr>
          <p:nvPr/>
        </p:nvSpPr>
        <p:spPr bwMode="auto">
          <a:xfrm>
            <a:off x="711522" y="3819132"/>
            <a:ext cx="1638300" cy="3693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dirty="0">
                <a:solidFill>
                  <a:srgbClr val="FF0000"/>
                </a:solidFill>
              </a:rPr>
              <a:t>dissimilar</a:t>
            </a:r>
            <a:endParaRPr lang="zh-CN" altLang="en-US" dirty="0">
              <a:solidFill>
                <a:srgbClr val="FF0000"/>
              </a:solidFill>
            </a:endParaRPr>
          </a:p>
        </p:txBody>
      </p:sp>
      <p:sp>
        <p:nvSpPr>
          <p:cNvPr id="31" name="Text Box 18"/>
          <p:cNvSpPr txBox="1">
            <a:spLocks noChangeArrowheads="1"/>
          </p:cNvSpPr>
          <p:nvPr/>
        </p:nvSpPr>
        <p:spPr bwMode="auto">
          <a:xfrm>
            <a:off x="902022" y="4952607"/>
            <a:ext cx="914400" cy="3693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dirty="0">
                <a:solidFill>
                  <a:srgbClr val="0080FF"/>
                </a:solidFill>
              </a:rPr>
              <a:t>similar</a:t>
            </a:r>
            <a:endParaRPr lang="zh-CN" altLang="en-US" dirty="0">
              <a:solidFill>
                <a:srgbClr val="0080FF"/>
              </a:solidFill>
            </a:endParaRPr>
          </a:p>
        </p:txBody>
      </p:sp>
      <p:sp>
        <p:nvSpPr>
          <p:cNvPr id="32" name="Text Box 19"/>
          <p:cNvSpPr txBox="1">
            <a:spLocks noChangeArrowheads="1"/>
          </p:cNvSpPr>
          <p:nvPr/>
        </p:nvSpPr>
        <p:spPr bwMode="auto">
          <a:xfrm>
            <a:off x="4835847" y="3835007"/>
            <a:ext cx="3984625" cy="40011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000" dirty="0"/>
              <a:t>x</a:t>
            </a:r>
            <a:r>
              <a:rPr lang="zh-CN" altLang="en-US" sz="2000" baseline="-25000" dirty="0"/>
              <a:t>i</a:t>
            </a:r>
            <a:r>
              <a:rPr lang="zh-CN" altLang="en-US" sz="2000" dirty="0"/>
              <a:t>,x</a:t>
            </a:r>
            <a:r>
              <a:rPr lang="zh-CN" altLang="en-US" sz="2000" baseline="-25000" dirty="0"/>
              <a:t>j</a:t>
            </a:r>
            <a:r>
              <a:rPr lang="zh-CN" altLang="en-US" sz="2000" dirty="0"/>
              <a:t> are </a:t>
            </a:r>
            <a:r>
              <a:rPr lang="zh-CN" altLang="en-US" sz="2000" dirty="0">
                <a:solidFill>
                  <a:srgbClr val="0080FF"/>
                </a:solidFill>
              </a:rPr>
              <a:t>similar</a:t>
            </a:r>
            <a:r>
              <a:rPr lang="zh-CN" altLang="en-US" sz="2000" dirty="0">
                <a:solidFill>
                  <a:srgbClr val="0000FF"/>
                </a:solidFill>
              </a:rPr>
              <a:t> </a:t>
            </a:r>
            <a:r>
              <a:rPr lang="zh-CN" altLang="en-US" sz="2000" dirty="0"/>
              <a:t>→h(x</a:t>
            </a:r>
            <a:r>
              <a:rPr lang="zh-CN" altLang="en-US" sz="2000" baseline="-25000" dirty="0"/>
              <a:t>i</a:t>
            </a:r>
            <a:r>
              <a:rPr lang="zh-CN" altLang="en-US" sz="2000" dirty="0"/>
              <a:t>) = h(x</a:t>
            </a:r>
            <a:r>
              <a:rPr lang="zh-CN" altLang="en-US" sz="2000" baseline="-25000" dirty="0"/>
              <a:t>j</a:t>
            </a:r>
            <a:r>
              <a:rPr lang="zh-CN" altLang="en-US" sz="2000" dirty="0"/>
              <a:t>)</a:t>
            </a:r>
          </a:p>
        </p:txBody>
      </p:sp>
      <p:sp>
        <p:nvSpPr>
          <p:cNvPr id="33" name="Text Box 20"/>
          <p:cNvSpPr txBox="1">
            <a:spLocks noChangeArrowheads="1"/>
          </p:cNvSpPr>
          <p:nvPr/>
        </p:nvSpPr>
        <p:spPr bwMode="auto">
          <a:xfrm>
            <a:off x="4797747" y="4647807"/>
            <a:ext cx="3984625" cy="446088"/>
          </a:xfrm>
          <a:prstGeom prst="rect">
            <a:avLst/>
          </a:prstGeom>
          <a:no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txBody>
          <a:bodyPr>
            <a:spAutoFit/>
          </a:bodyPr>
          <a:lstStyle/>
          <a:p>
            <a:r>
              <a:rPr lang="zh-CN" altLang="en-US" sz="2000"/>
              <a:t>x</a:t>
            </a:r>
            <a:r>
              <a:rPr lang="zh-CN" altLang="en-US" sz="2000" baseline="-25000"/>
              <a:t>i</a:t>
            </a:r>
            <a:r>
              <a:rPr lang="zh-CN" altLang="en-US" sz="2000"/>
              <a:t>,x</a:t>
            </a:r>
            <a:r>
              <a:rPr lang="zh-CN" altLang="en-US" sz="2000" baseline="-25000"/>
              <a:t>j</a:t>
            </a:r>
            <a:r>
              <a:rPr lang="zh-CN" altLang="en-US" sz="2000"/>
              <a:t> are </a:t>
            </a:r>
            <a:r>
              <a:rPr lang="zh-CN" altLang="en-US" sz="2000">
                <a:solidFill>
                  <a:srgbClr val="FF0000"/>
                </a:solidFill>
              </a:rPr>
              <a:t>dissimilar </a:t>
            </a:r>
            <a:r>
              <a:rPr lang="zh-CN" altLang="en-US" sz="2000"/>
              <a:t>→h(x</a:t>
            </a:r>
            <a:r>
              <a:rPr lang="zh-CN" altLang="en-US" sz="2000" baseline="-25000"/>
              <a:t>i</a:t>
            </a:r>
            <a:r>
              <a:rPr lang="zh-CN" altLang="en-US" sz="2000"/>
              <a:t>) ≠ h(x</a:t>
            </a:r>
            <a:r>
              <a:rPr lang="zh-CN" altLang="en-US" sz="2000" baseline="-25000"/>
              <a:t>j</a:t>
            </a:r>
            <a:r>
              <a:rPr lang="zh-CN" altLang="en-US" sz="2000"/>
              <a:t>)</a:t>
            </a:r>
          </a:p>
        </p:txBody>
      </p:sp>
      <p:pic>
        <p:nvPicPr>
          <p:cNvPr id="34" name="Picture 6"/>
          <p:cNvPicPr>
            <a:picLocks noChangeAspect="1" noChangeArrowheads="1"/>
          </p:cNvPicPr>
          <p:nvPr/>
        </p:nvPicPr>
        <p:blipFill>
          <a:blip r:embed="rId3" cstate="print"/>
          <a:srcRect/>
          <a:stretch>
            <a:fillRect/>
          </a:stretch>
        </p:blipFill>
        <p:spPr bwMode="auto">
          <a:xfrm>
            <a:off x="227826" y="4283197"/>
            <a:ext cx="738793" cy="481013"/>
          </a:xfrm>
          <a:prstGeom prst="rect">
            <a:avLst/>
          </a:prstGeom>
          <a:noFill/>
          <a:ln w="19050">
            <a:solidFill>
              <a:schemeClr val="tx1"/>
            </a:solidFill>
            <a:miter lim="800000"/>
            <a:headEnd/>
            <a:tailEnd/>
          </a:ln>
        </p:spPr>
      </p:pic>
      <p:pic>
        <p:nvPicPr>
          <p:cNvPr id="35" name="Picture 5"/>
          <p:cNvPicPr>
            <a:picLocks noChangeAspect="1" noChangeArrowheads="1"/>
          </p:cNvPicPr>
          <p:nvPr/>
        </p:nvPicPr>
        <p:blipFill>
          <a:blip r:embed="rId4" cstate="print"/>
          <a:srcRect/>
          <a:stretch>
            <a:fillRect/>
          </a:stretch>
        </p:blipFill>
        <p:spPr bwMode="auto">
          <a:xfrm>
            <a:off x="1164754" y="5622532"/>
            <a:ext cx="819943" cy="522312"/>
          </a:xfrm>
          <a:prstGeom prst="rect">
            <a:avLst/>
          </a:prstGeom>
          <a:noFill/>
          <a:ln w="19050">
            <a:solidFill>
              <a:schemeClr val="tx1"/>
            </a:solidFill>
            <a:miter lim="800000"/>
            <a:headEnd/>
            <a:tailEnd/>
          </a:ln>
        </p:spPr>
      </p:pic>
      <p:pic>
        <p:nvPicPr>
          <p:cNvPr id="36" name="Picture 15"/>
          <p:cNvPicPr>
            <a:picLocks noChangeAspect="1"/>
          </p:cNvPicPr>
          <p:nvPr/>
        </p:nvPicPr>
        <p:blipFill>
          <a:blip r:embed="rId5" cstate="print"/>
          <a:stretch>
            <a:fillRect/>
          </a:stretch>
        </p:blipFill>
        <p:spPr>
          <a:xfrm>
            <a:off x="2501004" y="2905174"/>
            <a:ext cx="857145" cy="481716"/>
          </a:xfrm>
          <a:prstGeom prst="rect">
            <a:avLst/>
          </a:prstGeom>
          <a:noFill/>
          <a:ln w="19050">
            <a:solidFill>
              <a:schemeClr val="tx1"/>
            </a:solidFill>
          </a:ln>
        </p:spPr>
      </p:pic>
      <p:pic>
        <p:nvPicPr>
          <p:cNvPr id="37" name="Picture 15"/>
          <p:cNvPicPr>
            <a:picLocks noChangeAspect="1"/>
          </p:cNvPicPr>
          <p:nvPr/>
        </p:nvPicPr>
        <p:blipFill>
          <a:blip r:embed="rId5" cstate="print"/>
          <a:stretch>
            <a:fillRect/>
          </a:stretch>
        </p:blipFill>
        <p:spPr>
          <a:xfrm>
            <a:off x="3712002" y="3676347"/>
            <a:ext cx="857145" cy="481716"/>
          </a:xfrm>
          <a:prstGeom prst="rect">
            <a:avLst/>
          </a:prstGeom>
          <a:noFill/>
          <a:ln w="19050">
            <a:solidFill>
              <a:schemeClr val="tx1"/>
            </a:solidFill>
          </a:ln>
        </p:spPr>
      </p:pic>
      <p:sp>
        <p:nvSpPr>
          <p:cNvPr id="38" name="Rectangle 2"/>
          <p:cNvSpPr txBox="1">
            <a:spLocks noChangeArrowheads="1"/>
          </p:cNvSpPr>
          <p:nvPr/>
        </p:nvSpPr>
        <p:spPr bwMode="auto">
          <a:xfrm>
            <a:off x="468581" y="6513941"/>
            <a:ext cx="6070707" cy="251591"/>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Liu, Jiang, Ji, Supervised Hashing with Kernels, IEEE CVPR 2012, Oral Presentation </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617312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相关进展</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Supervised Hashing with Kernels</a:t>
            </a:r>
            <a:r>
              <a:rPr lang="en-US" altLang="zh-CN" sz="1200" dirty="0">
                <a:solidFill>
                  <a:srgbClr val="0080FF"/>
                </a:solidFill>
                <a:latin typeface="微软雅黑" pitchFamily="34" charset="-122"/>
                <a:ea typeface="微软雅黑" pitchFamily="34" charset="-122"/>
              </a:rPr>
              <a:t> (Liu et al. CVPR 12)</a:t>
            </a:r>
            <a:endParaRPr kumimoji="1" lang="en-US" altLang="zh-CN" dirty="0"/>
          </a:p>
          <a:p>
            <a:pPr lvl="2" eaLnBrk="1" hangingPunct="1">
              <a:defRPr/>
            </a:pPr>
            <a:r>
              <a:rPr kumimoji="1" lang="en-US" altLang="zh-CN" dirty="0"/>
              <a:t>Hamming distance can be computed by </a:t>
            </a:r>
            <a:r>
              <a:rPr kumimoji="1" lang="en-US" altLang="zh-CN" dirty="0">
                <a:solidFill>
                  <a:srgbClr val="0080FF"/>
                </a:solidFill>
              </a:rPr>
              <a:t>inner product</a:t>
            </a:r>
            <a:endParaRPr kumimoji="1" lang="zh-CN" altLang="en-US" dirty="0">
              <a:solidFill>
                <a:srgbClr val="0080FF"/>
              </a:solidFill>
            </a:endParaRPr>
          </a:p>
          <a:p>
            <a:pPr lvl="2" eaLnBrk="1" hangingPunct="1">
              <a:defRPr/>
            </a:pPr>
            <a:endParaRPr kumimoji="1" lang="en-US" altLang="zh-CN" dirty="0">
              <a:solidFill>
                <a:srgbClr val="0080FF"/>
              </a:solidFill>
            </a:endParaRPr>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zh-CN" altLang="en-US" dirty="0"/>
          </a:p>
          <a:p>
            <a:pPr lvl="3" eaLnBrk="1" hangingPunct="1">
              <a:defRPr/>
            </a:pPr>
            <a:endParaRPr kumimoji="1" lang="en-US" altLang="zh-CN" dirty="0"/>
          </a:p>
          <a:p>
            <a:pPr lvl="3" eaLnBrk="1" hangingPunct="1">
              <a:defRPr/>
            </a:pPr>
            <a:endParaRPr kumimoji="1" lang="en-US" altLang="zh-CN" dirty="0"/>
          </a:p>
          <a:p>
            <a:pPr lvl="4" eaLnBrk="1" hangingPunct="1">
              <a:defRPr/>
            </a:pPr>
            <a:endParaRPr kumimoji="1" lang="zh-CN" altLang="en-US" dirty="0"/>
          </a:p>
          <a:p>
            <a:pPr lvl="4" eaLnBrk="1" hangingPunct="1">
              <a:defRPr/>
            </a:pPr>
            <a:endParaRPr kumimoji="1" lang="zh-CN" altLang="en-US" dirty="0"/>
          </a:p>
          <a:p>
            <a:pPr lvl="2" eaLnBrk="1" hangingPunct="1">
              <a:defRPr/>
            </a:pPr>
            <a:endParaRPr kumimoji="1" lang="en-US" altLang="zh-CN" dirty="0"/>
          </a:p>
          <a:p>
            <a:pPr lvl="2" eaLnBrk="1" hangingPunct="1">
              <a:defRPr/>
            </a:pPr>
            <a:endParaRPr lang="en-US" altLang="zh-CN" dirty="0">
              <a:solidFill>
                <a:srgbClr val="0080FF"/>
              </a:solidFill>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graphicFrame>
        <p:nvGraphicFramePr>
          <p:cNvPr id="38" name="Object 4">
            <a:hlinkClick r:id="" action="ppaction://ole?verb=1"/>
          </p:cNvPr>
          <p:cNvGraphicFramePr>
            <a:graphicFrameLocks noChangeAspect="1"/>
          </p:cNvGraphicFramePr>
          <p:nvPr>
            <p:extLst>
              <p:ext uri="{D42A27DB-BD31-4B8C-83A1-F6EECF244321}">
                <p14:modId xmlns:p14="http://schemas.microsoft.com/office/powerpoint/2010/main" val="4076171982"/>
              </p:ext>
            </p:extLst>
          </p:nvPr>
        </p:nvGraphicFramePr>
        <p:xfrm>
          <a:off x="2195736" y="3284984"/>
          <a:ext cx="4633912" cy="2514600"/>
        </p:xfrm>
        <a:graphic>
          <a:graphicData uri="http://schemas.openxmlformats.org/presentationml/2006/ole">
            <mc:AlternateContent xmlns:mc="http://schemas.openxmlformats.org/markup-compatibility/2006">
              <mc:Choice xmlns:v="urn:schemas-microsoft-com:vml" Requires="v">
                <p:oleObj spid="_x0000_s44347" r:id="rId4" imgW="2171837" imgH="1384517" progId="">
                  <p:embed/>
                </p:oleObj>
              </mc:Choice>
              <mc:Fallback>
                <p:oleObj r:id="rId4" imgW="2171837" imgH="1384517"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5736" y="3284984"/>
                        <a:ext cx="463391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9" name="AutoShape 5"/>
          <p:cNvSpPr>
            <a:spLocks noChangeArrowheads="1"/>
          </p:cNvSpPr>
          <p:nvPr/>
        </p:nvSpPr>
        <p:spPr bwMode="auto">
          <a:xfrm>
            <a:off x="1998886" y="3284984"/>
            <a:ext cx="2039937" cy="438150"/>
          </a:xfrm>
          <a:prstGeom prst="roundRect">
            <a:avLst>
              <a:gd name="adj" fmla="val 16667"/>
            </a:avLst>
          </a:prstGeom>
          <a:noFill/>
          <a:ln w="28575" cap="flat"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40" name="AutoShape 6"/>
          <p:cNvSpPr>
            <a:spLocks noChangeArrowheads="1"/>
          </p:cNvSpPr>
          <p:nvPr/>
        </p:nvSpPr>
        <p:spPr bwMode="auto">
          <a:xfrm>
            <a:off x="3074417" y="5334976"/>
            <a:ext cx="1438275" cy="438150"/>
          </a:xfrm>
          <a:prstGeom prst="roundRect">
            <a:avLst>
              <a:gd name="adj" fmla="val 16667"/>
            </a:avLst>
          </a:prstGeom>
          <a:noFill/>
          <a:ln w="28575" cap="flat" cmpd="sng">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zh-CN" altLang="en-US"/>
          </a:p>
        </p:txBody>
      </p:sp>
      <p:sp>
        <p:nvSpPr>
          <p:cNvPr id="41" name="Text Box 7"/>
          <p:cNvSpPr txBox="1">
            <a:spLocks noChangeArrowheads="1"/>
          </p:cNvSpPr>
          <p:nvPr/>
        </p:nvSpPr>
        <p:spPr bwMode="auto">
          <a:xfrm>
            <a:off x="1875060" y="2686711"/>
            <a:ext cx="2365375" cy="369332"/>
          </a:xfrm>
          <a:prstGeom prst="rect">
            <a:avLst/>
          </a:prstGeom>
          <a:solidFill>
            <a:schemeClr val="accent6">
              <a:lumMod val="20000"/>
              <a:lumOff val="80000"/>
            </a:schemeClr>
          </a:solidFill>
          <a:ln>
            <a:noFill/>
          </a:ln>
          <a:extLst/>
        </p:spPr>
        <p:txBody>
          <a:bodyPr>
            <a:spAutoFit/>
          </a:bodyPr>
          <a:lstStyle/>
          <a:p>
            <a:r>
              <a:rPr lang="en-US" altLang="zh-CN" dirty="0"/>
              <a:t>C</a:t>
            </a:r>
            <a:r>
              <a:rPr lang="zh-CN" altLang="en-US" sz="1800" dirty="0"/>
              <a:t>oding </a:t>
            </a:r>
            <a:r>
              <a:rPr lang="en-US" altLang="zh-CN" dirty="0"/>
              <a:t>I</a:t>
            </a:r>
            <a:r>
              <a:rPr lang="zh-CN" altLang="en-US" sz="1800" dirty="0"/>
              <a:t>nner </a:t>
            </a:r>
            <a:r>
              <a:rPr lang="en-US" altLang="zh-CN" dirty="0"/>
              <a:t>P</a:t>
            </a:r>
            <a:r>
              <a:rPr lang="zh-CN" altLang="en-US" sz="1800" dirty="0"/>
              <a:t>roduct</a:t>
            </a:r>
          </a:p>
        </p:txBody>
      </p:sp>
      <p:sp>
        <p:nvSpPr>
          <p:cNvPr id="42" name="箭头 138"/>
          <p:cNvSpPr>
            <a:spLocks noChangeShapeType="1"/>
          </p:cNvSpPr>
          <p:nvPr/>
        </p:nvSpPr>
        <p:spPr bwMode="auto">
          <a:xfrm>
            <a:off x="3057748" y="3062734"/>
            <a:ext cx="0" cy="182563"/>
          </a:xfrm>
          <a:prstGeom prst="line">
            <a:avLst/>
          </a:prstGeom>
          <a:noFill/>
          <a:ln w="28575" cap="flat" cmpd="sng">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43" name="Text Box 9"/>
          <p:cNvSpPr txBox="1">
            <a:spLocks noChangeArrowheads="1"/>
          </p:cNvSpPr>
          <p:nvPr/>
        </p:nvSpPr>
        <p:spPr bwMode="auto">
          <a:xfrm>
            <a:off x="5268342" y="5731367"/>
            <a:ext cx="2147888" cy="369332"/>
          </a:xfrm>
          <a:prstGeom prst="rect">
            <a:avLst/>
          </a:prstGeom>
          <a:solidFill>
            <a:schemeClr val="accent6">
              <a:lumMod val="20000"/>
              <a:lumOff val="80000"/>
            </a:schemeClr>
          </a:solidFill>
          <a:ln>
            <a:noFill/>
          </a:ln>
          <a:extLst/>
        </p:spPr>
        <p:txBody>
          <a:bodyPr>
            <a:spAutoFit/>
          </a:bodyPr>
          <a:lstStyle/>
          <a:p>
            <a:r>
              <a:rPr lang="zh-CN" altLang="en-US" sz="1800" dirty="0"/>
              <a:t>Hamming Distance</a:t>
            </a:r>
          </a:p>
        </p:txBody>
      </p:sp>
      <p:sp>
        <p:nvSpPr>
          <p:cNvPr id="44" name="箭头 141"/>
          <p:cNvSpPr>
            <a:spLocks noChangeShapeType="1"/>
          </p:cNvSpPr>
          <p:nvPr/>
        </p:nvSpPr>
        <p:spPr bwMode="auto">
          <a:xfrm flipH="1" flipV="1">
            <a:off x="4548411" y="5574159"/>
            <a:ext cx="684212" cy="158750"/>
          </a:xfrm>
          <a:prstGeom prst="line">
            <a:avLst/>
          </a:prstGeom>
          <a:noFill/>
          <a:ln w="28575" cap="flat" cmpd="sng">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zh-CN" altLang="en-US"/>
          </a:p>
        </p:txBody>
      </p:sp>
      <p:sp>
        <p:nvSpPr>
          <p:cNvPr id="11" name="Rectangle 2"/>
          <p:cNvSpPr txBox="1">
            <a:spLocks noChangeArrowheads="1"/>
          </p:cNvSpPr>
          <p:nvPr/>
        </p:nvSpPr>
        <p:spPr bwMode="auto">
          <a:xfrm>
            <a:off x="468581" y="6513941"/>
            <a:ext cx="6070707" cy="251591"/>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Liu, Jiang, Ji, Supervised Hashing with Kernels, IEEE CVPR 2012, Oral Presentation </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53676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报告提纲</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面向大规模视觉搜索的特征哈希</a:t>
            </a:r>
            <a:endParaRPr lang="en-US" altLang="zh-CN" sz="2300" dirty="0">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相关进展</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深度神经网络压缩</a:t>
            </a:r>
            <a:endParaRPr lang="en-US" altLang="zh-CN" sz="32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常用模型</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工作汇报</a:t>
            </a:r>
            <a:endParaRPr lang="zh-CN" altLang="en-US" sz="3200" dirty="0">
              <a:solidFill>
                <a:schemeClr val="bg1">
                  <a:lumMod val="75000"/>
                </a:schemeClr>
              </a:solidFill>
              <a:latin typeface="微软雅黑" pitchFamily="34" charset="-122"/>
              <a:ea typeface="微软雅黑" pitchFamily="34" charset="-122"/>
            </a:endParaRPr>
          </a:p>
          <a:p>
            <a:pPr marL="342900" lvl="1" indent="-342900" eaLnBrk="1" hangingPunct="1">
              <a:buClr>
                <a:schemeClr val="accent1"/>
              </a:buClr>
              <a:buSzPct val="65000"/>
              <a:buFont typeface="Wingdings" panose="05000000000000000000" pitchFamily="2" charset="2"/>
              <a:buChar char="n"/>
              <a:defRPr/>
            </a:pPr>
            <a:r>
              <a:rPr lang="zh-CN" altLang="en-US" sz="3200" dirty="0">
                <a:solidFill>
                  <a:schemeClr val="bg1">
                    <a:lumMod val="75000"/>
                  </a:schemeClr>
                </a:solidFill>
                <a:latin typeface="微软雅黑" pitchFamily="34" charset="-122"/>
                <a:ea typeface="微软雅黑" pitchFamily="34" charset="-122"/>
              </a:rPr>
              <a:t>总结与展望</a:t>
            </a:r>
            <a:endParaRPr lang="en-US" altLang="zh-TW" sz="3200" dirty="0">
              <a:solidFill>
                <a:schemeClr val="bg1">
                  <a:lumMod val="75000"/>
                </a:schemeClr>
              </a:solidFill>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extLst>
      <p:ext uri="{BB962C8B-B14F-4D97-AF65-F5344CB8AC3E}">
        <p14:creationId xmlns:p14="http://schemas.microsoft.com/office/powerpoint/2010/main" val="12357954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p>
          <a:p>
            <a:pPr lvl="2" eaLnBrk="1" hangingPunct="1">
              <a:defRPr/>
            </a:pPr>
            <a:r>
              <a:rPr kumimoji="1" lang="en-US" altLang="zh-CN" dirty="0"/>
              <a:t>Traditional hashing: Pairwise similarity</a:t>
            </a:r>
          </a:p>
          <a:p>
            <a:pPr lvl="2" eaLnBrk="1" hangingPunct="1">
              <a:defRPr/>
            </a:pPr>
            <a:r>
              <a:rPr kumimoji="1" lang="en-US" altLang="zh-CN" dirty="0"/>
              <a:t>How about ranking-based relative similarity?</a:t>
            </a:r>
          </a:p>
          <a:p>
            <a:pPr lvl="3" eaLnBrk="1" hangingPunct="1">
              <a:defRPr/>
            </a:pPr>
            <a:r>
              <a:rPr kumimoji="1" lang="en-US" altLang="zh-CN" dirty="0"/>
              <a:t>Ranking based hashing</a:t>
            </a:r>
          </a:p>
          <a:p>
            <a:pPr lvl="4" eaLnBrk="1" hangingPunct="1">
              <a:defRPr/>
            </a:pPr>
            <a:r>
              <a:rPr kumimoji="1" lang="en-US" altLang="zh-CN" dirty="0"/>
              <a:t>Column generation hashing</a:t>
            </a:r>
          </a:p>
          <a:p>
            <a:pPr lvl="4" eaLnBrk="1" hangingPunct="1">
              <a:defRPr/>
            </a:pPr>
            <a:r>
              <a:rPr kumimoji="1" lang="en-US" altLang="zh-CN" dirty="0"/>
              <a:t>Ranking supervised hashing</a:t>
            </a:r>
          </a:p>
          <a:p>
            <a:pPr lvl="4" eaLnBrk="1" hangingPunct="1">
              <a:defRPr/>
            </a:pPr>
            <a:r>
              <a:rPr kumimoji="1" lang="is-IS" altLang="zh-CN" dirty="0"/>
              <a:t>…</a:t>
            </a:r>
            <a:endParaRPr kumimoji="1" lang="en-US" altLang="zh-CN" dirty="0"/>
          </a:p>
          <a:p>
            <a:pPr lvl="4" eaLnBrk="1" hangingPunct="1">
              <a:defRPr/>
            </a:pPr>
            <a:endParaRPr kumimoji="1" lang="en-US" altLang="zh-CN" dirty="0"/>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graphicFrame>
        <p:nvGraphicFramePr>
          <p:cNvPr id="17" name="表格 16"/>
          <p:cNvGraphicFramePr>
            <a:graphicFrameLocks noGrp="1"/>
          </p:cNvGraphicFramePr>
          <p:nvPr>
            <p:extLst>
              <p:ext uri="{D42A27DB-BD31-4B8C-83A1-F6EECF244321}">
                <p14:modId xmlns:p14="http://schemas.microsoft.com/office/powerpoint/2010/main" val="2826451824"/>
              </p:ext>
            </p:extLst>
          </p:nvPr>
        </p:nvGraphicFramePr>
        <p:xfrm>
          <a:off x="2815006" y="4520403"/>
          <a:ext cx="853564" cy="1483360"/>
        </p:xfrm>
        <a:graphic>
          <a:graphicData uri="http://schemas.openxmlformats.org/drawingml/2006/table">
            <a:tbl>
              <a:tblPr firstRow="1" bandRow="1">
                <a:tableStyleId>{073A0DAA-6AF3-43AB-8588-CEC1D06C72B9}</a:tableStyleId>
              </a:tblPr>
              <a:tblGrid>
                <a:gridCol w="426782">
                  <a:extLst>
                    <a:ext uri="{9D8B030D-6E8A-4147-A177-3AD203B41FA5}">
                      <a16:colId xmlns="" xmlns:a16="http://schemas.microsoft.com/office/drawing/2014/main" val="20000"/>
                    </a:ext>
                  </a:extLst>
                </a:gridCol>
                <a:gridCol w="426782">
                  <a:extLst>
                    <a:ext uri="{9D8B030D-6E8A-4147-A177-3AD203B41FA5}">
                      <a16:colId xmlns="" xmlns:a16="http://schemas.microsoft.com/office/drawing/2014/main" val="20001"/>
                    </a:ext>
                  </a:extLst>
                </a:gridCol>
              </a:tblGrid>
              <a:tr h="370840">
                <a:tc>
                  <a:txBody>
                    <a:bodyPr/>
                    <a:lstStyle/>
                    <a:p>
                      <a:pPr algn="ctr"/>
                      <a:r>
                        <a:rPr lang="en-US" altLang="zh-CN" sz="1600" dirty="0"/>
                        <a:t>x</a:t>
                      </a:r>
                      <a:r>
                        <a:rPr lang="en-US" altLang="zh-CN" sz="1600" baseline="-25000" dirty="0"/>
                        <a:t>1</a:t>
                      </a:r>
                      <a:endParaRPr lang="zh-CN" altLang="en-US" sz="1600" baseline="-25000" dirty="0"/>
                    </a:p>
                  </a:txBody>
                  <a:tcPr/>
                </a:tc>
                <a:tc>
                  <a:txBody>
                    <a:bodyPr/>
                    <a:lstStyle/>
                    <a:p>
                      <a:pPr algn="ctr"/>
                      <a:r>
                        <a:rPr lang="en-US" altLang="zh-CN" sz="1600" dirty="0"/>
                        <a:t>1</a:t>
                      </a:r>
                      <a:endParaRPr lang="zh-CN" altLang="en-US" sz="1600" dirty="0"/>
                    </a:p>
                  </a:txBody>
                  <a:tcPr/>
                </a:tc>
                <a:extLst>
                  <a:ext uri="{0D108BD9-81ED-4DB2-BD59-A6C34878D82A}">
                    <a16:rowId xmlns="" xmlns:a16="http://schemas.microsoft.com/office/drawing/2014/main" val="10000"/>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a:t>x</a:t>
                      </a:r>
                      <a:r>
                        <a:rPr lang="en-US" altLang="zh-CN" sz="1600" baseline="-25000" dirty="0"/>
                        <a:t>2</a:t>
                      </a:r>
                      <a:endParaRPr lang="zh-CN" altLang="en-US" sz="1600" baseline="-25000" dirty="0"/>
                    </a:p>
                  </a:txBody>
                  <a:tcPr/>
                </a:tc>
                <a:tc>
                  <a:txBody>
                    <a:bodyPr/>
                    <a:lstStyle/>
                    <a:p>
                      <a:pPr algn="ctr"/>
                      <a:r>
                        <a:rPr lang="en-US" altLang="zh-CN" sz="1600" dirty="0"/>
                        <a:t>3</a:t>
                      </a:r>
                      <a:endParaRPr lang="zh-CN" altLang="en-US" sz="1600" dirty="0"/>
                    </a:p>
                  </a:txBody>
                  <a:tcPr/>
                </a:tc>
                <a:extLst>
                  <a:ext uri="{0D108BD9-81ED-4DB2-BD59-A6C34878D82A}">
                    <a16:rowId xmlns="" xmlns:a16="http://schemas.microsoft.com/office/drawing/2014/main" val="10001"/>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a:t>x</a:t>
                      </a:r>
                      <a:r>
                        <a:rPr lang="en-US" altLang="zh-CN" sz="1600" baseline="-25000" dirty="0"/>
                        <a:t>3</a:t>
                      </a:r>
                      <a:endParaRPr lang="zh-CN" altLang="en-US" sz="1600" baseline="-25000" dirty="0"/>
                    </a:p>
                  </a:txBody>
                  <a:tcPr/>
                </a:tc>
                <a:tc>
                  <a:txBody>
                    <a:bodyPr/>
                    <a:lstStyle/>
                    <a:p>
                      <a:pPr algn="ctr"/>
                      <a:r>
                        <a:rPr lang="en-US" altLang="zh-CN" sz="1600" dirty="0"/>
                        <a:t>2</a:t>
                      </a:r>
                      <a:endParaRPr lang="zh-CN" altLang="en-US" sz="1600" dirty="0"/>
                    </a:p>
                  </a:txBody>
                  <a:tcPr/>
                </a:tc>
                <a:extLst>
                  <a:ext uri="{0D108BD9-81ED-4DB2-BD59-A6C34878D82A}">
                    <a16:rowId xmlns="" xmlns:a16="http://schemas.microsoft.com/office/drawing/2014/main" val="10002"/>
                  </a:ext>
                </a:extLst>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600" dirty="0"/>
                        <a:t>x</a:t>
                      </a:r>
                      <a:r>
                        <a:rPr lang="en-US" altLang="zh-CN" sz="1600" baseline="-25000" dirty="0"/>
                        <a:t>4</a:t>
                      </a:r>
                      <a:endParaRPr lang="zh-CN" altLang="en-US" sz="1600" baseline="-25000" dirty="0"/>
                    </a:p>
                  </a:txBody>
                  <a:tcPr/>
                </a:tc>
                <a:tc>
                  <a:txBody>
                    <a:bodyPr/>
                    <a:lstStyle/>
                    <a:p>
                      <a:pPr algn="ctr"/>
                      <a:r>
                        <a:rPr lang="en-US" altLang="zh-CN" sz="1600" dirty="0"/>
                        <a:t>4</a:t>
                      </a:r>
                      <a:endParaRPr lang="zh-CN" altLang="en-US" sz="1600" dirty="0"/>
                    </a:p>
                  </a:txBody>
                  <a:tcPr/>
                </a:tc>
                <a:extLst>
                  <a:ext uri="{0D108BD9-81ED-4DB2-BD59-A6C34878D82A}">
                    <a16:rowId xmlns="" xmlns:a16="http://schemas.microsoft.com/office/drawing/2014/main" val="10003"/>
                  </a:ext>
                </a:extLst>
              </a:tr>
            </a:tbl>
          </a:graphicData>
        </a:graphic>
      </p:graphicFrame>
      <p:grpSp>
        <p:nvGrpSpPr>
          <p:cNvPr id="18" name="组 64"/>
          <p:cNvGrpSpPr/>
          <p:nvPr/>
        </p:nvGrpSpPr>
        <p:grpSpPr>
          <a:xfrm>
            <a:off x="323528" y="4116253"/>
            <a:ext cx="3744260" cy="1810358"/>
            <a:chOff x="467715" y="3175566"/>
            <a:chExt cx="3744260" cy="1810358"/>
          </a:xfrm>
        </p:grpSpPr>
        <p:grpSp>
          <p:nvGrpSpPr>
            <p:cNvPr id="19" name="组 63"/>
            <p:cNvGrpSpPr/>
            <p:nvPr/>
          </p:nvGrpSpPr>
          <p:grpSpPr>
            <a:xfrm>
              <a:off x="467715" y="3212985"/>
              <a:ext cx="1795413" cy="1675659"/>
              <a:chOff x="467715" y="3212985"/>
              <a:chExt cx="1795413" cy="1675659"/>
            </a:xfrm>
          </p:grpSpPr>
          <p:sp>
            <p:nvSpPr>
              <p:cNvPr id="23" name="椭圆 22"/>
              <p:cNvSpPr/>
              <p:nvPr/>
            </p:nvSpPr>
            <p:spPr bwMode="auto">
              <a:xfrm>
                <a:off x="1091785" y="4503565"/>
                <a:ext cx="144010" cy="144010"/>
              </a:xfrm>
              <a:prstGeom prst="ellipse">
                <a:avLst/>
              </a:prstGeom>
              <a:solidFill>
                <a:srgbClr val="FF0000"/>
              </a:solidFill>
              <a:ln w="952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24" name="椭圆 23"/>
              <p:cNvSpPr/>
              <p:nvPr/>
            </p:nvSpPr>
            <p:spPr bwMode="auto">
              <a:xfrm>
                <a:off x="622899" y="3855520"/>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8" name="椭圆 37"/>
              <p:cNvSpPr/>
              <p:nvPr/>
            </p:nvSpPr>
            <p:spPr bwMode="auto">
              <a:xfrm>
                <a:off x="1472304" y="4724505"/>
                <a:ext cx="144010" cy="144010"/>
              </a:xfrm>
              <a:prstGeom prst="ellipse">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39" name="椭圆 38"/>
              <p:cNvSpPr/>
              <p:nvPr/>
            </p:nvSpPr>
            <p:spPr bwMode="auto">
              <a:xfrm>
                <a:off x="1143155" y="3279480"/>
                <a:ext cx="144010" cy="144010"/>
              </a:xfrm>
              <a:prstGeom prst="ellipse">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40" name="椭圆 39"/>
              <p:cNvSpPr/>
              <p:nvPr/>
            </p:nvSpPr>
            <p:spPr bwMode="auto">
              <a:xfrm>
                <a:off x="1616314" y="4143540"/>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cxnSp>
            <p:nvCxnSpPr>
              <p:cNvPr id="41" name="直线连接符 9"/>
              <p:cNvCxnSpPr>
                <a:endCxn id="23" idx="1"/>
              </p:cNvCxnSpPr>
              <p:nvPr/>
            </p:nvCxnSpPr>
            <p:spPr bwMode="auto">
              <a:xfrm>
                <a:off x="766909" y="3999530"/>
                <a:ext cx="345966" cy="525125"/>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42" name="直线连接符 13"/>
              <p:cNvCxnSpPr>
                <a:stCxn id="23" idx="0"/>
                <a:endCxn id="39" idx="4"/>
              </p:cNvCxnSpPr>
              <p:nvPr/>
            </p:nvCxnSpPr>
            <p:spPr bwMode="auto">
              <a:xfrm flipV="1">
                <a:off x="1163790" y="3423490"/>
                <a:ext cx="51370" cy="1080075"/>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43" name="直线连接符 15"/>
              <p:cNvCxnSpPr>
                <a:stCxn id="23" idx="7"/>
                <a:endCxn id="40" idx="2"/>
              </p:cNvCxnSpPr>
              <p:nvPr/>
            </p:nvCxnSpPr>
            <p:spPr bwMode="auto">
              <a:xfrm flipV="1">
                <a:off x="1214705" y="4215545"/>
                <a:ext cx="401609" cy="309110"/>
              </a:xfrm>
              <a:prstGeom prst="line">
                <a:avLst/>
              </a:prstGeom>
              <a:solidFill>
                <a:schemeClr val="accent1"/>
              </a:solidFill>
              <a:ln w="9525" cap="flat" cmpd="sng" algn="ctr">
                <a:solidFill>
                  <a:schemeClr val="tx1"/>
                </a:solidFill>
                <a:prstDash val="dash"/>
                <a:round/>
                <a:headEnd type="none" w="med" len="med"/>
                <a:tailEnd type="none" w="med" len="med"/>
              </a:ln>
              <a:effectLst/>
            </p:spPr>
          </p:cxnSp>
          <p:cxnSp>
            <p:nvCxnSpPr>
              <p:cNvPr id="44" name="直线连接符 17"/>
              <p:cNvCxnSpPr>
                <a:stCxn id="23" idx="5"/>
                <a:endCxn id="38" idx="1"/>
              </p:cNvCxnSpPr>
              <p:nvPr/>
            </p:nvCxnSpPr>
            <p:spPr bwMode="auto">
              <a:xfrm>
                <a:off x="1214705" y="4626485"/>
                <a:ext cx="278689" cy="119110"/>
              </a:xfrm>
              <a:prstGeom prst="line">
                <a:avLst/>
              </a:prstGeom>
              <a:solidFill>
                <a:schemeClr val="accent1"/>
              </a:solidFill>
              <a:ln w="9525" cap="flat" cmpd="sng" algn="ctr">
                <a:solidFill>
                  <a:schemeClr val="tx1"/>
                </a:solidFill>
                <a:prstDash val="dash"/>
                <a:round/>
                <a:headEnd type="none" w="med" len="med"/>
                <a:tailEnd type="none" w="med" len="med"/>
              </a:ln>
              <a:effectLst/>
            </p:spPr>
          </p:cxnSp>
          <p:sp>
            <p:nvSpPr>
              <p:cNvPr id="45" name="文本框 44"/>
              <p:cNvSpPr txBox="1"/>
              <p:nvPr/>
            </p:nvSpPr>
            <p:spPr>
              <a:xfrm>
                <a:off x="919257" y="4519312"/>
                <a:ext cx="223898" cy="369332"/>
              </a:xfrm>
              <a:prstGeom prst="rect">
                <a:avLst/>
              </a:prstGeom>
              <a:noFill/>
            </p:spPr>
            <p:txBody>
              <a:bodyPr wrap="square" rtlCol="0">
                <a:spAutoFit/>
              </a:bodyPr>
              <a:lstStyle/>
              <a:p>
                <a:r>
                  <a:rPr kumimoji="1" lang="en-US" altLang="zh-CN" sz="1800" b="1" dirty="0"/>
                  <a:t>q</a:t>
                </a:r>
                <a:endParaRPr kumimoji="1" lang="zh-CN" altLang="en-US" sz="1800" b="1" dirty="0"/>
              </a:p>
            </p:txBody>
          </p:sp>
          <mc:AlternateContent xmlns:mc="http://schemas.openxmlformats.org/markup-compatibility/2006" xmlns:a14="http://schemas.microsoft.com/office/drawing/2010/main">
            <mc:Choice Requires="a14">
              <p:sp>
                <p:nvSpPr>
                  <p:cNvPr id="46" name="文本框 45"/>
                  <p:cNvSpPr txBox="1"/>
                  <p:nvPr/>
                </p:nvSpPr>
                <p:spPr>
                  <a:xfrm>
                    <a:off x="1415509" y="3870887"/>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3</m:t>
                              </m:r>
                            </m:sub>
                          </m:sSub>
                        </m:oMath>
                      </m:oMathPara>
                    </a14:m>
                    <a:endParaRPr kumimoji="1" lang="zh-CN" altLang="en-US" sz="1800" dirty="0"/>
                  </a:p>
                </p:txBody>
              </p:sp>
            </mc:Choice>
            <mc:Fallback xmlns="">
              <p:sp>
                <p:nvSpPr>
                  <p:cNvPr id="21" name="文本框 20"/>
                  <p:cNvSpPr txBox="1">
                    <a:spLocks noRot="1" noChangeAspect="1" noMove="1" noResize="1" noEditPoints="1" noAdjustHandles="1" noChangeArrowheads="1" noChangeShapeType="1" noTextEdit="1"/>
                  </p:cNvSpPr>
                  <p:nvPr/>
                </p:nvSpPr>
                <p:spPr>
                  <a:xfrm>
                    <a:off x="1415509" y="3870887"/>
                    <a:ext cx="847619" cy="276999"/>
                  </a:xfrm>
                  <a:prstGeom prst="rect">
                    <a:avLst/>
                  </a:prstGeom>
                  <a:blipFill rotWithShape="0">
                    <a:blip r:embed="rId3"/>
                    <a:stretch>
                      <a:fillRect b="-1739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7" name="文本框 46"/>
                  <p:cNvSpPr txBox="1"/>
                  <p:nvPr/>
                </p:nvSpPr>
                <p:spPr>
                  <a:xfrm>
                    <a:off x="1048494" y="3212985"/>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2</m:t>
                              </m:r>
                            </m:sub>
                          </m:sSub>
                        </m:oMath>
                      </m:oMathPara>
                    </a14:m>
                    <a:endParaRPr kumimoji="1" lang="zh-CN" altLang="en-US" sz="1800" dirty="0"/>
                  </a:p>
                </p:txBody>
              </p:sp>
            </mc:Choice>
            <mc:Fallback xmlns="">
              <p:sp>
                <p:nvSpPr>
                  <p:cNvPr id="22" name="文本框 21"/>
                  <p:cNvSpPr txBox="1">
                    <a:spLocks noRot="1" noChangeAspect="1" noMove="1" noResize="1" noEditPoints="1" noAdjustHandles="1" noChangeArrowheads="1" noChangeShapeType="1" noTextEdit="1"/>
                  </p:cNvSpPr>
                  <p:nvPr/>
                </p:nvSpPr>
                <p:spPr>
                  <a:xfrm>
                    <a:off x="1048494" y="3212985"/>
                    <a:ext cx="847619" cy="276999"/>
                  </a:xfrm>
                  <a:prstGeom prst="rect">
                    <a:avLst/>
                  </a:prstGeom>
                  <a:blipFill rotWithShape="0">
                    <a:blip r:embed="rId4"/>
                    <a:stretch>
                      <a:fillRect b="-1739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48" name="文本框 47"/>
                  <p:cNvSpPr txBox="1"/>
                  <p:nvPr/>
                </p:nvSpPr>
                <p:spPr>
                  <a:xfrm>
                    <a:off x="467715" y="3594100"/>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4</m:t>
                              </m:r>
                            </m:sub>
                          </m:sSub>
                        </m:oMath>
                      </m:oMathPara>
                    </a14:m>
                    <a:endParaRPr kumimoji="1" lang="zh-CN" altLang="en-US" sz="1800" dirty="0"/>
                  </a:p>
                </p:txBody>
              </p:sp>
            </mc:Choice>
            <mc:Fallback xmlns="">
              <p:sp>
                <p:nvSpPr>
                  <p:cNvPr id="23" name="文本框 22"/>
                  <p:cNvSpPr txBox="1">
                    <a:spLocks noRot="1" noChangeAspect="1" noMove="1" noResize="1" noEditPoints="1" noAdjustHandles="1" noChangeArrowheads="1" noChangeShapeType="1" noTextEdit="1"/>
                  </p:cNvSpPr>
                  <p:nvPr/>
                </p:nvSpPr>
                <p:spPr>
                  <a:xfrm>
                    <a:off x="467715" y="3594100"/>
                    <a:ext cx="847619" cy="276999"/>
                  </a:xfrm>
                  <a:prstGeom prst="rect">
                    <a:avLst/>
                  </a:prstGeom>
                  <a:blipFill rotWithShape="0">
                    <a:blip r:embed="rId5"/>
                    <a:stretch>
                      <a:fillRect b="-17778"/>
                    </a:stretch>
                  </a:blipFill>
                </p:spPr>
                <p:txBody>
                  <a:bodyPr/>
                  <a:lstStyle/>
                  <a:p>
                    <a:r>
                      <a:rPr lang="zh-CN" altLang="en-US">
                        <a:noFill/>
                      </a:rPr>
                      <a:t> </a:t>
                    </a:r>
                  </a:p>
                </p:txBody>
              </p:sp>
            </mc:Fallback>
          </mc:AlternateContent>
        </p:grpSp>
        <p:sp>
          <p:nvSpPr>
            <p:cNvPr id="20" name="右箭头 19"/>
            <p:cNvSpPr/>
            <p:nvPr/>
          </p:nvSpPr>
          <p:spPr bwMode="auto">
            <a:xfrm>
              <a:off x="2185493" y="4050969"/>
              <a:ext cx="508747" cy="344658"/>
            </a:xfrm>
            <a:prstGeom prs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21" name="文本框 20"/>
            <p:cNvSpPr txBox="1"/>
            <p:nvPr/>
          </p:nvSpPr>
          <p:spPr>
            <a:xfrm>
              <a:off x="2771875" y="3175566"/>
              <a:ext cx="1440100" cy="338554"/>
            </a:xfrm>
            <a:prstGeom prst="rect">
              <a:avLst/>
            </a:prstGeom>
            <a:noFill/>
          </p:spPr>
          <p:txBody>
            <a:bodyPr wrap="square" rtlCol="0">
              <a:spAutoFit/>
            </a:bodyPr>
            <a:lstStyle/>
            <a:p>
              <a:r>
                <a:rPr kumimoji="1" lang="en-US" altLang="zh-CN" sz="1600" dirty="0"/>
                <a:t>Ranking list</a:t>
              </a:r>
              <a:endParaRPr kumimoji="1" lang="zh-CN" altLang="en-US" sz="1600" dirty="0"/>
            </a:p>
          </p:txBody>
        </p:sp>
        <mc:AlternateContent xmlns:mc="http://schemas.openxmlformats.org/markup-compatibility/2006" xmlns:a14="http://schemas.microsoft.com/office/drawing/2010/main">
          <mc:Choice Requires="a14">
            <p:sp>
              <p:nvSpPr>
                <p:cNvPr id="22" name="文本框 21"/>
                <p:cNvSpPr txBox="1"/>
                <p:nvPr/>
              </p:nvSpPr>
              <p:spPr>
                <a:xfrm>
                  <a:off x="1357869" y="4708925"/>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1</m:t>
                            </m:r>
                          </m:sub>
                        </m:sSub>
                      </m:oMath>
                    </m:oMathPara>
                  </a14:m>
                  <a:endParaRPr kumimoji="1" lang="zh-CN" altLang="en-US" sz="1800" dirty="0"/>
                </a:p>
              </p:txBody>
            </p:sp>
          </mc:Choice>
          <mc:Fallback xmlns="">
            <p:sp>
              <p:nvSpPr>
                <p:cNvPr id="41" name="文本框 40"/>
                <p:cNvSpPr txBox="1">
                  <a:spLocks noRot="1" noChangeAspect="1" noMove="1" noResize="1" noEditPoints="1" noAdjustHandles="1" noChangeArrowheads="1" noChangeShapeType="1" noTextEdit="1"/>
                </p:cNvSpPr>
                <p:nvPr/>
              </p:nvSpPr>
              <p:spPr>
                <a:xfrm>
                  <a:off x="1357869" y="4708925"/>
                  <a:ext cx="847619" cy="276999"/>
                </a:xfrm>
                <a:prstGeom prst="rect">
                  <a:avLst/>
                </a:prstGeom>
                <a:blipFill rotWithShape="0">
                  <a:blip r:embed="rId6"/>
                  <a:stretch>
                    <a:fillRect b="-17778"/>
                  </a:stretch>
                </a:blipFill>
              </p:spPr>
              <p:txBody>
                <a:bodyPr/>
                <a:lstStyle/>
                <a:p>
                  <a:r>
                    <a:rPr lang="zh-CN" altLang="en-US">
                      <a:noFill/>
                    </a:rPr>
                    <a:t> </a:t>
                  </a:r>
                </a:p>
              </p:txBody>
            </p:sp>
          </mc:Fallback>
        </mc:AlternateContent>
      </p:grpSp>
      <p:grpSp>
        <p:nvGrpSpPr>
          <p:cNvPr id="49" name="组 62"/>
          <p:cNvGrpSpPr/>
          <p:nvPr/>
        </p:nvGrpSpPr>
        <p:grpSpPr>
          <a:xfrm>
            <a:off x="4915700" y="4007128"/>
            <a:ext cx="3887037" cy="2181301"/>
            <a:chOff x="4910915" y="3035455"/>
            <a:chExt cx="3887037" cy="2181301"/>
          </a:xfrm>
        </p:grpSpPr>
        <p:sp>
          <p:nvSpPr>
            <p:cNvPr id="50" name="文本框 49"/>
            <p:cNvSpPr txBox="1"/>
            <p:nvPr/>
          </p:nvSpPr>
          <p:spPr>
            <a:xfrm>
              <a:off x="7257068" y="4026295"/>
              <a:ext cx="1512105" cy="369332"/>
            </a:xfrm>
            <a:prstGeom prst="rect">
              <a:avLst/>
            </a:prstGeom>
            <a:noFill/>
          </p:spPr>
          <p:txBody>
            <a:bodyPr wrap="square" rtlCol="0">
              <a:spAutoFit/>
            </a:bodyPr>
            <a:lstStyle/>
            <a:p>
              <a:r>
                <a:rPr kumimoji="1" lang="en-US" altLang="zh-CN" sz="1800" dirty="0"/>
                <a:t>1100</a:t>
              </a:r>
              <a:r>
                <a:rPr kumimoji="1" lang="is-IS" altLang="zh-CN" sz="1800" dirty="0"/>
                <a:t>…1</a:t>
              </a:r>
              <a:endParaRPr kumimoji="1" lang="zh-CN" altLang="en-US" sz="1800" dirty="0"/>
            </a:p>
          </p:txBody>
        </p:sp>
        <p:sp>
          <p:nvSpPr>
            <p:cNvPr id="51" name="文本框 50"/>
            <p:cNvSpPr txBox="1"/>
            <p:nvPr/>
          </p:nvSpPr>
          <p:spPr>
            <a:xfrm>
              <a:off x="7257069" y="4263451"/>
              <a:ext cx="1512105" cy="369332"/>
            </a:xfrm>
            <a:prstGeom prst="rect">
              <a:avLst/>
            </a:prstGeom>
            <a:noFill/>
          </p:spPr>
          <p:txBody>
            <a:bodyPr wrap="square" rtlCol="0">
              <a:spAutoFit/>
            </a:bodyPr>
            <a:lstStyle/>
            <a:p>
              <a:r>
                <a:rPr kumimoji="1" lang="en-US" altLang="zh-CN" sz="1800" dirty="0"/>
                <a:t>1110</a:t>
              </a:r>
              <a:r>
                <a:rPr kumimoji="1" lang="is-IS" altLang="zh-CN" sz="1800" dirty="0"/>
                <a:t>…1</a:t>
              </a:r>
              <a:endParaRPr kumimoji="1" lang="zh-CN" altLang="en-US" sz="1800" dirty="0"/>
            </a:p>
          </p:txBody>
        </p:sp>
        <p:sp>
          <p:nvSpPr>
            <p:cNvPr id="52" name="文本框 51"/>
            <p:cNvSpPr txBox="1"/>
            <p:nvPr/>
          </p:nvSpPr>
          <p:spPr>
            <a:xfrm>
              <a:off x="7263935" y="4560929"/>
              <a:ext cx="1512105" cy="369332"/>
            </a:xfrm>
            <a:prstGeom prst="rect">
              <a:avLst/>
            </a:prstGeom>
            <a:noFill/>
          </p:spPr>
          <p:txBody>
            <a:bodyPr wrap="square" rtlCol="0">
              <a:spAutoFit/>
            </a:bodyPr>
            <a:lstStyle/>
            <a:p>
              <a:r>
                <a:rPr kumimoji="1" lang="en-US" altLang="zh-CN" sz="1800" dirty="0"/>
                <a:t>0100</a:t>
              </a:r>
              <a:r>
                <a:rPr kumimoji="1" lang="is-IS" altLang="zh-CN" sz="1800" dirty="0"/>
                <a:t>…1</a:t>
              </a:r>
              <a:endParaRPr kumimoji="1" lang="zh-CN" altLang="en-US" sz="1800" dirty="0"/>
            </a:p>
          </p:txBody>
        </p:sp>
        <p:sp>
          <p:nvSpPr>
            <p:cNvPr id="53" name="文本框 52"/>
            <p:cNvSpPr txBox="1"/>
            <p:nvPr/>
          </p:nvSpPr>
          <p:spPr>
            <a:xfrm>
              <a:off x="7285847" y="4847424"/>
              <a:ext cx="1512105" cy="369332"/>
            </a:xfrm>
            <a:prstGeom prst="rect">
              <a:avLst/>
            </a:prstGeom>
            <a:noFill/>
          </p:spPr>
          <p:txBody>
            <a:bodyPr wrap="square" rtlCol="0">
              <a:spAutoFit/>
            </a:bodyPr>
            <a:lstStyle/>
            <a:p>
              <a:r>
                <a:rPr kumimoji="1" lang="en-US" altLang="zh-CN" sz="1800" dirty="0"/>
                <a:t>1111</a:t>
              </a:r>
              <a:r>
                <a:rPr kumimoji="1" lang="is-IS" altLang="zh-CN" sz="1800" dirty="0"/>
                <a:t>…1</a:t>
              </a:r>
              <a:endParaRPr kumimoji="1" lang="zh-CN" altLang="en-US" sz="1800" dirty="0"/>
            </a:p>
          </p:txBody>
        </p:sp>
        <p:grpSp>
          <p:nvGrpSpPr>
            <p:cNvPr id="54" name="组 61"/>
            <p:cNvGrpSpPr/>
            <p:nvPr/>
          </p:nvGrpSpPr>
          <p:grpSpPr>
            <a:xfrm>
              <a:off x="4910915" y="3035455"/>
              <a:ext cx="3837375" cy="2088968"/>
              <a:chOff x="4910915" y="3035455"/>
              <a:chExt cx="3837375" cy="2088968"/>
            </a:xfrm>
          </p:grpSpPr>
          <mc:AlternateContent xmlns:mc="http://schemas.openxmlformats.org/markup-compatibility/2006" xmlns:a14="http://schemas.microsoft.com/office/drawing/2010/main">
            <mc:Choice Requires="a14">
              <p:sp>
                <p:nvSpPr>
                  <p:cNvPr id="55" name="文本框 54"/>
                  <p:cNvSpPr txBox="1"/>
                  <p:nvPr/>
                </p:nvSpPr>
                <p:spPr>
                  <a:xfrm>
                    <a:off x="6489455" y="4009146"/>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1</m:t>
                              </m:r>
                            </m:sub>
                          </m:sSub>
                        </m:oMath>
                      </m:oMathPara>
                    </a14:m>
                    <a:endParaRPr kumimoji="1" lang="zh-CN" altLang="en-US" sz="1800" dirty="0"/>
                  </a:p>
                </p:txBody>
              </p:sp>
            </mc:Choice>
            <mc:Fallback xmlns="">
              <p:sp>
                <p:nvSpPr>
                  <p:cNvPr id="20" name="文本框 19"/>
                  <p:cNvSpPr txBox="1">
                    <a:spLocks noRot="1" noChangeAspect="1" noMove="1" noResize="1" noEditPoints="1" noAdjustHandles="1" noChangeArrowheads="1" noChangeShapeType="1" noTextEdit="1"/>
                  </p:cNvSpPr>
                  <p:nvPr/>
                </p:nvSpPr>
                <p:spPr>
                  <a:xfrm>
                    <a:off x="6489455" y="4009146"/>
                    <a:ext cx="847619" cy="276999"/>
                  </a:xfrm>
                  <a:prstGeom prst="rect">
                    <a:avLst/>
                  </a:prstGeom>
                  <a:blipFill rotWithShape="0">
                    <a:blip r:embed="rId7"/>
                    <a:stretch>
                      <a:fillRect b="-17778"/>
                    </a:stretch>
                  </a:blipFill>
                </p:spPr>
                <p:txBody>
                  <a:bodyPr/>
                  <a:lstStyle/>
                  <a:p>
                    <a:r>
                      <a:rPr lang="zh-CN" altLang="en-US">
                        <a:noFill/>
                      </a:rPr>
                      <a:t> </a:t>
                    </a:r>
                  </a:p>
                </p:txBody>
              </p:sp>
            </mc:Fallback>
          </mc:AlternateContent>
          <p:sp>
            <p:nvSpPr>
              <p:cNvPr id="56" name="椭圆 55"/>
              <p:cNvSpPr/>
              <p:nvPr/>
            </p:nvSpPr>
            <p:spPr bwMode="auto">
              <a:xfrm>
                <a:off x="7164180" y="3103561"/>
                <a:ext cx="144010" cy="144010"/>
              </a:xfrm>
              <a:prstGeom prst="ellipse">
                <a:avLst/>
              </a:prstGeom>
              <a:solidFill>
                <a:srgbClr val="FF0000"/>
              </a:solidFill>
              <a:ln w="952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7" name="椭圆 56"/>
              <p:cNvSpPr/>
              <p:nvPr/>
            </p:nvSpPr>
            <p:spPr bwMode="auto">
              <a:xfrm>
                <a:off x="7512051" y="3096863"/>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8" name="椭圆 57"/>
              <p:cNvSpPr/>
              <p:nvPr/>
            </p:nvSpPr>
            <p:spPr bwMode="auto">
              <a:xfrm>
                <a:off x="7816851" y="3096863"/>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59" name="椭圆 58"/>
              <p:cNvSpPr/>
              <p:nvPr/>
            </p:nvSpPr>
            <p:spPr bwMode="auto">
              <a:xfrm>
                <a:off x="8089071" y="3095308"/>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60" name="下箭头 59"/>
              <p:cNvSpPr/>
              <p:nvPr/>
            </p:nvSpPr>
            <p:spPr bwMode="auto">
              <a:xfrm>
                <a:off x="7346406" y="3351484"/>
                <a:ext cx="780881" cy="381115"/>
              </a:xfrm>
              <a:prstGeom prst="downArrow">
                <a:avLst/>
              </a:prstGeom>
              <a:solidFill>
                <a:srgbClr val="FF000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61" name="圆角矩形 60"/>
              <p:cNvSpPr/>
              <p:nvPr/>
            </p:nvSpPr>
            <p:spPr bwMode="auto">
              <a:xfrm>
                <a:off x="7092175" y="3035455"/>
                <a:ext cx="1224085" cy="249535"/>
              </a:xfrm>
              <a:prstGeom prst="roundRect">
                <a:avLst/>
              </a:prstGeom>
              <a:noFill/>
              <a:ln w="2857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62" name="文本框 61"/>
              <p:cNvSpPr txBox="1"/>
              <p:nvPr/>
            </p:nvSpPr>
            <p:spPr>
              <a:xfrm>
                <a:off x="6076195" y="3353001"/>
                <a:ext cx="2201582" cy="307777"/>
              </a:xfrm>
              <a:prstGeom prst="rect">
                <a:avLst/>
              </a:prstGeom>
              <a:noFill/>
            </p:spPr>
            <p:txBody>
              <a:bodyPr wrap="square" rtlCol="0">
                <a:spAutoFit/>
              </a:bodyPr>
              <a:lstStyle/>
              <a:p>
                <a:r>
                  <a:rPr kumimoji="1" lang="en-US" altLang="zh-CN" sz="1400" dirty="0"/>
                  <a:t>Hash Function</a:t>
                </a:r>
                <a:endParaRPr kumimoji="1" lang="zh-CN" altLang="en-US" sz="1400" dirty="0"/>
              </a:p>
            </p:txBody>
          </p:sp>
          <p:sp>
            <p:nvSpPr>
              <p:cNvPr id="63" name="文本框 62"/>
              <p:cNvSpPr txBox="1"/>
              <p:nvPr/>
            </p:nvSpPr>
            <p:spPr>
              <a:xfrm>
                <a:off x="7236185" y="3798235"/>
                <a:ext cx="1512105" cy="369332"/>
              </a:xfrm>
              <a:prstGeom prst="rect">
                <a:avLst/>
              </a:prstGeom>
              <a:noFill/>
            </p:spPr>
            <p:txBody>
              <a:bodyPr wrap="square" rtlCol="0">
                <a:spAutoFit/>
              </a:bodyPr>
              <a:lstStyle/>
              <a:p>
                <a:r>
                  <a:rPr kumimoji="1" lang="en-US" altLang="zh-CN" sz="1800" dirty="0"/>
                  <a:t>1100</a:t>
                </a:r>
                <a:r>
                  <a:rPr kumimoji="1" lang="is-IS" altLang="zh-CN" sz="1800" dirty="0"/>
                  <a:t>…1</a:t>
                </a:r>
                <a:endParaRPr kumimoji="1" lang="zh-CN" altLang="en-US" sz="1800" dirty="0"/>
              </a:p>
            </p:txBody>
          </p:sp>
          <p:sp>
            <p:nvSpPr>
              <p:cNvPr id="64" name="椭圆 63"/>
              <p:cNvSpPr/>
              <p:nvPr/>
            </p:nvSpPr>
            <p:spPr bwMode="auto">
              <a:xfrm>
                <a:off x="7090435" y="3897317"/>
                <a:ext cx="144010" cy="144010"/>
              </a:xfrm>
              <a:prstGeom prst="ellipse">
                <a:avLst/>
              </a:prstGeom>
              <a:solidFill>
                <a:srgbClr val="FF0000"/>
              </a:solidFill>
              <a:ln w="9525"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65" name="椭圆 64"/>
              <p:cNvSpPr/>
              <p:nvPr/>
            </p:nvSpPr>
            <p:spPr bwMode="auto">
              <a:xfrm>
                <a:off x="7090435" y="4138956"/>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66" name="椭圆 65"/>
              <p:cNvSpPr/>
              <p:nvPr/>
            </p:nvSpPr>
            <p:spPr bwMode="auto">
              <a:xfrm>
                <a:off x="7087252" y="4387459"/>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67" name="椭圆 66"/>
              <p:cNvSpPr/>
              <p:nvPr/>
            </p:nvSpPr>
            <p:spPr bwMode="auto">
              <a:xfrm>
                <a:off x="7087252" y="4673590"/>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68" name="文本框 67"/>
                  <p:cNvSpPr txBox="1"/>
                  <p:nvPr/>
                </p:nvSpPr>
                <p:spPr>
                  <a:xfrm>
                    <a:off x="6489454" y="4242313"/>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2</m:t>
                              </m:r>
                            </m:sub>
                          </m:sSub>
                        </m:oMath>
                      </m:oMathPara>
                    </a14:m>
                    <a:endParaRPr kumimoji="1" lang="zh-CN" altLang="en-US" sz="1800" dirty="0"/>
                  </a:p>
                </p:txBody>
              </p:sp>
            </mc:Choice>
            <mc:Fallback xmlns="">
              <p:sp>
                <p:nvSpPr>
                  <p:cNvPr id="44" name="文本框 43"/>
                  <p:cNvSpPr txBox="1">
                    <a:spLocks noRot="1" noChangeAspect="1" noMove="1" noResize="1" noEditPoints="1" noAdjustHandles="1" noChangeArrowheads="1" noChangeShapeType="1" noTextEdit="1"/>
                  </p:cNvSpPr>
                  <p:nvPr/>
                </p:nvSpPr>
                <p:spPr>
                  <a:xfrm>
                    <a:off x="6489454" y="4242313"/>
                    <a:ext cx="847619" cy="276999"/>
                  </a:xfrm>
                  <a:prstGeom prst="rect">
                    <a:avLst/>
                  </a:prstGeom>
                  <a:blipFill rotWithShape="0">
                    <a:blip r:embed="rId4"/>
                    <a:stretch>
                      <a:fillRect b="-1739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69" name="文本框 68"/>
                  <p:cNvSpPr txBox="1"/>
                  <p:nvPr/>
                </p:nvSpPr>
                <p:spPr>
                  <a:xfrm>
                    <a:off x="6498787" y="4560929"/>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3</m:t>
                              </m:r>
                            </m:sub>
                          </m:sSub>
                        </m:oMath>
                      </m:oMathPara>
                    </a14:m>
                    <a:endParaRPr kumimoji="1" lang="zh-CN" altLang="en-US" sz="1800" dirty="0"/>
                  </a:p>
                </p:txBody>
              </p:sp>
            </mc:Choice>
            <mc:Fallback xmlns="">
              <p:sp>
                <p:nvSpPr>
                  <p:cNvPr id="45" name="文本框 44"/>
                  <p:cNvSpPr txBox="1">
                    <a:spLocks noRot="1" noChangeAspect="1" noMove="1" noResize="1" noEditPoints="1" noAdjustHandles="1" noChangeArrowheads="1" noChangeShapeType="1" noTextEdit="1"/>
                  </p:cNvSpPr>
                  <p:nvPr/>
                </p:nvSpPr>
                <p:spPr>
                  <a:xfrm>
                    <a:off x="6498787" y="4560929"/>
                    <a:ext cx="847619" cy="276999"/>
                  </a:xfrm>
                  <a:prstGeom prst="rect">
                    <a:avLst/>
                  </a:prstGeom>
                  <a:blipFill rotWithShape="0">
                    <a:blip r:embed="rId8"/>
                    <a:stretch>
                      <a:fillRect b="-17391"/>
                    </a:stretch>
                  </a:blipFill>
                </p:spPr>
                <p:txBody>
                  <a:bodyPr/>
                  <a:lstStyle/>
                  <a:p>
                    <a:r>
                      <a:rPr lang="zh-CN" altLang="en-US">
                        <a:noFill/>
                      </a:rPr>
                      <a:t> </a:t>
                    </a:r>
                  </a:p>
                </p:txBody>
              </p:sp>
            </mc:Fallback>
          </mc:AlternateContent>
          <p:sp>
            <p:nvSpPr>
              <p:cNvPr id="70" name="椭圆 69"/>
              <p:cNvSpPr/>
              <p:nvPr/>
            </p:nvSpPr>
            <p:spPr bwMode="auto">
              <a:xfrm>
                <a:off x="7109164" y="4960085"/>
                <a:ext cx="144010" cy="144010"/>
              </a:xfrm>
              <a:prstGeom prst="ellipse">
                <a:avLst/>
              </a:prstGeom>
              <a:noFill/>
              <a:ln w="2857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71" name="文本框 70"/>
                  <p:cNvSpPr txBox="1"/>
                  <p:nvPr/>
                </p:nvSpPr>
                <p:spPr>
                  <a:xfrm>
                    <a:off x="6520699" y="4847424"/>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4</m:t>
                              </m:r>
                            </m:sub>
                          </m:sSub>
                        </m:oMath>
                      </m:oMathPara>
                    </a14:m>
                    <a:endParaRPr kumimoji="1" lang="zh-CN" altLang="en-US" sz="1800" dirty="0"/>
                  </a:p>
                </p:txBody>
              </p:sp>
            </mc:Choice>
            <mc:Fallback xmlns="">
              <p:sp>
                <p:nvSpPr>
                  <p:cNvPr id="49" name="文本框 48"/>
                  <p:cNvSpPr txBox="1">
                    <a:spLocks noRot="1" noChangeAspect="1" noMove="1" noResize="1" noEditPoints="1" noAdjustHandles="1" noChangeArrowheads="1" noChangeShapeType="1" noTextEdit="1"/>
                  </p:cNvSpPr>
                  <p:nvPr/>
                </p:nvSpPr>
                <p:spPr>
                  <a:xfrm>
                    <a:off x="6520699" y="4847424"/>
                    <a:ext cx="847619" cy="276999"/>
                  </a:xfrm>
                  <a:prstGeom prst="rect">
                    <a:avLst/>
                  </a:prstGeom>
                  <a:blipFill rotWithShape="0">
                    <a:blip r:embed="rId9"/>
                    <a:stretch>
                      <a:fillRect b="-17391"/>
                    </a:stretch>
                  </a:blipFill>
                </p:spPr>
                <p:txBody>
                  <a:bodyPr/>
                  <a:lstStyle/>
                  <a:p>
                    <a:r>
                      <a:rPr lang="zh-CN" altLang="en-US">
                        <a:noFill/>
                      </a:rPr>
                      <a:t> </a:t>
                    </a:r>
                  </a:p>
                </p:txBody>
              </p:sp>
            </mc:Fallback>
          </mc:AlternateContent>
          <p:sp>
            <p:nvSpPr>
              <p:cNvPr id="72" name="右箭头 71"/>
              <p:cNvSpPr/>
              <p:nvPr/>
            </p:nvSpPr>
            <p:spPr bwMode="auto">
              <a:xfrm rot="10800000">
                <a:off x="6008194" y="4230912"/>
                <a:ext cx="508747" cy="344658"/>
              </a:xfrm>
              <a:prstGeom prs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73" name="文本框 72"/>
              <p:cNvSpPr txBox="1"/>
              <p:nvPr/>
            </p:nvSpPr>
            <p:spPr>
              <a:xfrm>
                <a:off x="4910915" y="3103561"/>
                <a:ext cx="1200257" cy="523220"/>
              </a:xfrm>
              <a:prstGeom prst="rect">
                <a:avLst/>
              </a:prstGeom>
              <a:noFill/>
            </p:spPr>
            <p:txBody>
              <a:bodyPr wrap="square" rtlCol="0">
                <a:spAutoFit/>
              </a:bodyPr>
              <a:lstStyle/>
              <a:p>
                <a:r>
                  <a:rPr kumimoji="1" lang="en-US" altLang="zh-CN" sz="1400" dirty="0"/>
                  <a:t>Hamming Ranking List</a:t>
                </a:r>
                <a:endParaRPr kumimoji="1" lang="zh-CN" altLang="en-US" sz="1400" dirty="0"/>
              </a:p>
            </p:txBody>
          </p:sp>
          <p:grpSp>
            <p:nvGrpSpPr>
              <p:cNvPr id="74" name="组 57"/>
              <p:cNvGrpSpPr/>
              <p:nvPr/>
            </p:nvGrpSpPr>
            <p:grpSpPr>
              <a:xfrm>
                <a:off x="5636615" y="3631178"/>
                <a:ext cx="303480" cy="1392424"/>
                <a:chOff x="5201763" y="3631178"/>
                <a:chExt cx="303480" cy="1392424"/>
              </a:xfrm>
            </p:grpSpPr>
            <p:sp>
              <p:nvSpPr>
                <p:cNvPr id="79" name="矩形 78"/>
                <p:cNvSpPr/>
                <p:nvPr/>
              </p:nvSpPr>
              <p:spPr bwMode="auto">
                <a:xfrm>
                  <a:off x="5201763" y="3631178"/>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0" name="矩形 79"/>
                <p:cNvSpPr/>
                <p:nvPr/>
              </p:nvSpPr>
              <p:spPr bwMode="auto">
                <a:xfrm>
                  <a:off x="5209674" y="3999530"/>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1" name="矩形 80"/>
                <p:cNvSpPr/>
                <p:nvPr/>
              </p:nvSpPr>
              <p:spPr bwMode="auto">
                <a:xfrm>
                  <a:off x="5209674" y="4369848"/>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2" name="矩形 81"/>
                <p:cNvSpPr/>
                <p:nvPr/>
              </p:nvSpPr>
              <p:spPr bwMode="auto">
                <a:xfrm>
                  <a:off x="5221807" y="4740166"/>
                  <a:ext cx="283436" cy="283436"/>
                </a:xfrm>
                <a:prstGeom prst="rect">
                  <a:avLst/>
                </a:prstGeom>
                <a:ln>
                  <a:headEnd type="none" w="med" len="med"/>
                  <a:tailEnd type="none" w="med" len="me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dirty="0">
                    <a:ln>
                      <a:noFill/>
                    </a:ln>
                    <a:solidFill>
                      <a:schemeClr val="tx1"/>
                    </a:solidFill>
                    <a:effectLst/>
                    <a:latin typeface="Arial" pitchFamily="34" charset="0"/>
                    <a:ea typeface="宋体" pitchFamily="2" charset="-122"/>
                  </a:endParaRPr>
                </a:p>
              </p:txBody>
            </p:sp>
          </p:grpSp>
          <mc:AlternateContent xmlns:mc="http://schemas.openxmlformats.org/markup-compatibility/2006" xmlns:a14="http://schemas.microsoft.com/office/drawing/2010/main">
            <mc:Choice Requires="a14">
              <p:sp>
                <p:nvSpPr>
                  <p:cNvPr id="75" name="文本框 74"/>
                  <p:cNvSpPr txBox="1"/>
                  <p:nvPr/>
                </p:nvSpPr>
                <p:spPr>
                  <a:xfrm>
                    <a:off x="5025882" y="3609488"/>
                    <a:ext cx="551240"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1</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57" name="文本框 56"/>
                  <p:cNvSpPr txBox="1">
                    <a:spLocks noRot="1" noChangeAspect="1" noMove="1" noResize="1" noEditPoints="1" noAdjustHandles="1" noChangeArrowheads="1" noChangeShapeType="1" noTextEdit="1"/>
                  </p:cNvSpPr>
                  <p:nvPr/>
                </p:nvSpPr>
                <p:spPr>
                  <a:xfrm>
                    <a:off x="5025882" y="3609488"/>
                    <a:ext cx="551240" cy="246221"/>
                  </a:xfrm>
                  <a:prstGeom prst="rect">
                    <a:avLst/>
                  </a:prstGeom>
                  <a:blipFill rotWithShape="0">
                    <a:blip r:embed="rId10"/>
                    <a:stretch>
                      <a:fillRect l="-3297" r="-12088" b="-36585"/>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6" name="文本框 75"/>
                  <p:cNvSpPr txBox="1"/>
                  <p:nvPr/>
                </p:nvSpPr>
                <p:spPr>
                  <a:xfrm>
                    <a:off x="5026284" y="3987256"/>
                    <a:ext cx="55598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2</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59" name="文本框 58"/>
                  <p:cNvSpPr txBox="1">
                    <a:spLocks noRot="1" noChangeAspect="1" noMove="1" noResize="1" noEditPoints="1" noAdjustHandles="1" noChangeArrowheads="1" noChangeShapeType="1" noTextEdit="1"/>
                  </p:cNvSpPr>
                  <p:nvPr/>
                </p:nvSpPr>
                <p:spPr>
                  <a:xfrm>
                    <a:off x="5026284" y="3987256"/>
                    <a:ext cx="555986" cy="246221"/>
                  </a:xfrm>
                  <a:prstGeom prst="rect">
                    <a:avLst/>
                  </a:prstGeom>
                  <a:blipFill rotWithShape="0">
                    <a:blip r:embed="rId11"/>
                    <a:stretch>
                      <a:fillRect l="-4396" r="-13187" b="-36585"/>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7" name="文本框 76"/>
                  <p:cNvSpPr txBox="1"/>
                  <p:nvPr/>
                </p:nvSpPr>
                <p:spPr>
                  <a:xfrm>
                    <a:off x="5019541" y="4372602"/>
                    <a:ext cx="55598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3</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60" name="文本框 59"/>
                  <p:cNvSpPr txBox="1">
                    <a:spLocks noRot="1" noChangeAspect="1" noMove="1" noResize="1" noEditPoints="1" noAdjustHandles="1" noChangeArrowheads="1" noChangeShapeType="1" noTextEdit="1"/>
                  </p:cNvSpPr>
                  <p:nvPr/>
                </p:nvSpPr>
                <p:spPr>
                  <a:xfrm>
                    <a:off x="5019541" y="4372602"/>
                    <a:ext cx="555986" cy="246221"/>
                  </a:xfrm>
                  <a:prstGeom prst="rect">
                    <a:avLst/>
                  </a:prstGeom>
                  <a:blipFill rotWithShape="0">
                    <a:blip r:embed="rId12"/>
                    <a:stretch>
                      <a:fillRect l="-3261" r="-11957" b="-40000"/>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8" name="文本框 77"/>
                  <p:cNvSpPr txBox="1"/>
                  <p:nvPr/>
                </p:nvSpPr>
                <p:spPr>
                  <a:xfrm>
                    <a:off x="5026284" y="4760513"/>
                    <a:ext cx="555986"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zh-CN" altLang="en-US" sz="1600" i="1" smtClean="0">
                              <a:latin typeface="Cambria Math" charset="0"/>
                              <a:ea typeface="Cambria Math" charset="0"/>
                              <a:cs typeface="Cambria Math" charset="0"/>
                            </a:rPr>
                            <m:t>𝜋</m:t>
                          </m:r>
                          <m:r>
                            <a:rPr kumimoji="1" lang="en-US" altLang="zh-CN" sz="1600" b="0" i="1" smtClean="0">
                              <a:latin typeface="Cambria Math" charset="0"/>
                              <a:ea typeface="Cambria Math" charset="0"/>
                              <a:cs typeface="Cambria Math" charset="0"/>
                            </a:rPr>
                            <m:t>(</m:t>
                          </m:r>
                          <m:sSub>
                            <m:sSubPr>
                              <m:ctrlPr>
                                <a:rPr kumimoji="1" lang="en-US" altLang="zh-CN" sz="1600" b="0" i="1" smtClean="0">
                                  <a:latin typeface="Cambria Math" charset="0"/>
                                  <a:ea typeface="Cambria Math" charset="0"/>
                                  <a:cs typeface="Cambria Math" charset="0"/>
                                </a:rPr>
                              </m:ctrlPr>
                            </m:sSubPr>
                            <m:e>
                              <m:r>
                                <a:rPr kumimoji="1" lang="en-US" altLang="zh-CN" sz="1600" b="0" i="1" smtClean="0">
                                  <a:latin typeface="Cambria Math" charset="0"/>
                                  <a:ea typeface="Cambria Math" charset="0"/>
                                  <a:cs typeface="Cambria Math" charset="0"/>
                                </a:rPr>
                                <m:t>𝑥</m:t>
                              </m:r>
                            </m:e>
                            <m:sub>
                              <m:r>
                                <a:rPr kumimoji="1" lang="en-US" altLang="zh-CN" sz="1600" b="0" i="1" smtClean="0">
                                  <a:latin typeface="Cambria Math" charset="0"/>
                                  <a:ea typeface="Cambria Math" charset="0"/>
                                  <a:cs typeface="Cambria Math" charset="0"/>
                                </a:rPr>
                                <m:t>4</m:t>
                              </m:r>
                            </m:sub>
                          </m:sSub>
                          <m:r>
                            <a:rPr kumimoji="1" lang="en-US" altLang="zh-CN" sz="1600" b="0" i="1" smtClean="0">
                              <a:latin typeface="Cambria Math" charset="0"/>
                              <a:ea typeface="Cambria Math" charset="0"/>
                              <a:cs typeface="Cambria Math" charset="0"/>
                            </a:rPr>
                            <m:t>)</m:t>
                          </m:r>
                        </m:oMath>
                      </m:oMathPara>
                    </a14:m>
                    <a:endParaRPr kumimoji="1" lang="zh-CN" altLang="en-US" sz="1600" dirty="0"/>
                  </a:p>
                </p:txBody>
              </p:sp>
            </mc:Choice>
            <mc:Fallback xmlns="">
              <p:sp>
                <p:nvSpPr>
                  <p:cNvPr id="61" name="文本框 60"/>
                  <p:cNvSpPr txBox="1">
                    <a:spLocks noRot="1" noChangeAspect="1" noMove="1" noResize="1" noEditPoints="1" noAdjustHandles="1" noChangeArrowheads="1" noChangeShapeType="1" noTextEdit="1"/>
                  </p:cNvSpPr>
                  <p:nvPr/>
                </p:nvSpPr>
                <p:spPr>
                  <a:xfrm>
                    <a:off x="5026284" y="4760513"/>
                    <a:ext cx="555986" cy="246221"/>
                  </a:xfrm>
                  <a:prstGeom prst="rect">
                    <a:avLst/>
                  </a:prstGeom>
                  <a:blipFill rotWithShape="0">
                    <a:blip r:embed="rId13"/>
                    <a:stretch>
                      <a:fillRect l="-4396" r="-13187" b="-36585"/>
                    </a:stretch>
                  </a:blipFill>
                </p:spPr>
                <p:txBody>
                  <a:bodyPr/>
                  <a:lstStyle/>
                  <a:p>
                    <a:r>
                      <a:rPr lang="zh-CN" altLang="en-US">
                        <a:noFill/>
                      </a:rPr>
                      <a:t> </a:t>
                    </a:r>
                  </a:p>
                </p:txBody>
              </p:sp>
            </mc:Fallback>
          </mc:AlternateContent>
        </p:grpSp>
      </p:grpSp>
      <p:sp>
        <p:nvSpPr>
          <p:cNvPr id="83" name="左右箭头 82"/>
          <p:cNvSpPr/>
          <p:nvPr/>
        </p:nvSpPr>
        <p:spPr bwMode="auto">
          <a:xfrm>
            <a:off x="3823923" y="5119318"/>
            <a:ext cx="1091777" cy="340681"/>
          </a:xfrm>
          <a:prstGeom prst="leftRightArrow">
            <a:avLst/>
          </a:prstGeom>
          <a:noFill/>
          <a:ln w="38100" cap="flat" cmpd="sng" algn="ctr">
            <a:solidFill>
              <a:srgbClr val="FFC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4" name="文本框 83"/>
          <p:cNvSpPr txBox="1"/>
          <p:nvPr/>
        </p:nvSpPr>
        <p:spPr>
          <a:xfrm>
            <a:off x="3822450" y="5490985"/>
            <a:ext cx="1134467" cy="738664"/>
          </a:xfrm>
          <a:prstGeom prst="rect">
            <a:avLst/>
          </a:prstGeom>
          <a:noFill/>
        </p:spPr>
        <p:txBody>
          <a:bodyPr wrap="square" rtlCol="0">
            <a:spAutoFit/>
          </a:bodyPr>
          <a:lstStyle/>
          <a:p>
            <a:pPr algn="ctr"/>
            <a:r>
              <a:rPr kumimoji="1" lang="en-US" altLang="zh-CN" sz="1400" b="1" dirty="0"/>
              <a:t>Minimizing ranking error</a:t>
            </a:r>
            <a:endParaRPr kumimoji="1" lang="zh-CN" altLang="en-US" sz="1400" b="1" dirty="0"/>
          </a:p>
        </p:txBody>
      </p:sp>
    </p:spTree>
    <p:extLst>
      <p:ext uri="{BB962C8B-B14F-4D97-AF65-F5344CB8AC3E}">
        <p14:creationId xmlns:p14="http://schemas.microsoft.com/office/powerpoint/2010/main" val="9450872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endParaRPr lang="en-US" altLang="zh-CN" sz="2300" dirty="0">
                  <a:latin typeface="微软雅黑" pitchFamily="34" charset="-122"/>
                  <a:ea typeface="微软雅黑" pitchFamily="34" charset="-122"/>
                </a:endParaRPr>
              </a:p>
              <a:p>
                <a:pPr lvl="2" eaLnBrk="1" hangingPunct="1">
                  <a:defRPr/>
                </a:pPr>
                <a:r>
                  <a:rPr kumimoji="1" lang="en-US" altLang="zh-CN" dirty="0"/>
                  <a:t>Rank function: </a:t>
                </a:r>
              </a:p>
              <a:p>
                <a:pPr lvl="2" eaLnBrk="1" hangingPunct="1">
                  <a:defRPr/>
                </a:pPr>
                <a:endParaRPr kumimoji="1" lang="en-US" altLang="zh-CN" dirty="0"/>
              </a:p>
              <a:p>
                <a:pPr marL="671512" lvl="2" indent="0" eaLnBrk="1" hangingPunct="1">
                  <a:buNone/>
                  <a:defRPr/>
                </a:pPr>
                <a:endParaRPr kumimoji="1" lang="en-US" altLang="zh-CN" dirty="0"/>
              </a:p>
              <a:p>
                <a:pPr lvl="2" eaLnBrk="1" hangingPunct="1">
                  <a:defRPr/>
                </a:pPr>
                <a:r>
                  <a:rPr kumimoji="1" lang="en-US" altLang="zh-CN" dirty="0"/>
                  <a:t>Search precision at top position of ranking list</a:t>
                </a:r>
              </a:p>
              <a:p>
                <a:pPr lvl="3" eaLnBrk="1" hangingPunct="1">
                  <a:defRPr/>
                </a:pPr>
                <a:r>
                  <a:rPr lang="en-US" altLang="zh-TW" sz="1600" dirty="0">
                    <a:latin typeface="微软雅黑" pitchFamily="34" charset="-122"/>
                    <a:ea typeface="微软雅黑" pitchFamily="34" charset="-122"/>
                  </a:rPr>
                  <a:t>I</a:t>
                </a:r>
                <a:r>
                  <a:rPr lang="en-US" altLang="zh-CN" sz="1600" dirty="0">
                    <a:latin typeface="微软雅黑" pitchFamily="34" charset="-122"/>
                    <a:ea typeface="微软雅黑" pitchFamily="34" charset="-122"/>
                  </a:rPr>
                  <a:t>ndicator function </a:t>
                </a:r>
                <a14:m>
                  <m:oMath xmlns:m="http://schemas.openxmlformats.org/officeDocument/2006/math">
                    <m:r>
                      <a:rPr kumimoji="1" lang="en-US" altLang="zh-CN" sz="1600" i="1">
                        <a:latin typeface="Cambria Math" charset="0"/>
                      </a:rPr>
                      <m:t>𝐼</m:t>
                    </m:r>
                    <m:d>
                      <m:dPr>
                        <m:ctrlPr>
                          <a:rPr kumimoji="1" lang="en-US" altLang="zh-CN" sz="1600" i="1">
                            <a:latin typeface="Cambria Math" charset="0"/>
                          </a:rPr>
                        </m:ctrlPr>
                      </m:dPr>
                      <m:e>
                        <m:r>
                          <a:rPr kumimoji="1" lang="en-US" altLang="zh-CN" sz="1600" i="1">
                            <a:latin typeface="Cambria Math" charset="0"/>
                          </a:rPr>
                          <m:t>∙</m:t>
                        </m:r>
                      </m:e>
                    </m:d>
                  </m:oMath>
                </a14:m>
                <a:r>
                  <a:rPr lang="en-US" altLang="zh-CN" sz="1600" dirty="0">
                    <a:latin typeface="微软雅黑" pitchFamily="34" charset="-122"/>
                    <a:ea typeface="微软雅黑" pitchFamily="34" charset="-122"/>
                  </a:rPr>
                  <a:t>: Hinge loss</a:t>
                </a:r>
                <a:endParaRPr lang="en-US" altLang="zh-TW" sz="16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Choice>
        <mc:Fallback xmlns="">
          <p:sp>
            <p:nvSpPr>
              <p:cNvPr id="37891" name="Rectangle 3"/>
              <p:cNvSpPr>
                <a:spLocks noGrp="1" noRot="1" noChangeAspect="1" noMove="1" noResize="1" noEditPoints="1" noAdjustHandles="1" noChangeArrowheads="1" noChangeShapeType="1" noTextEdit="1"/>
              </p:cNvSpPr>
              <p:nvPr>
                <p:ph type="body" idx="1"/>
              </p:nvPr>
            </p:nvSpPr>
            <p:spPr>
              <a:blipFill>
                <a:blip r:embed="rId3"/>
                <a:stretch>
                  <a:fillRect l="-741" t="-1572"/>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85" name="文本框 84"/>
              <p:cNvSpPr txBox="1"/>
              <p:nvPr/>
            </p:nvSpPr>
            <p:spPr>
              <a:xfrm>
                <a:off x="1889367" y="2663059"/>
                <a:ext cx="5039841" cy="4551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𝑅</m:t>
                      </m:r>
                      <m:d>
                        <m:dPr>
                          <m:ctrlPr>
                            <a:rPr kumimoji="1" lang="en-US" altLang="zh-CN" sz="1600" b="0" i="1" smtClean="0">
                              <a:latin typeface="Cambria Math" charset="0"/>
                            </a:rPr>
                          </m:ctrlPr>
                        </m:dPr>
                        <m:e>
                          <m:sSub>
                            <m:sSubPr>
                              <m:ctrlPr>
                                <a:rPr kumimoji="1" lang="en-US" altLang="zh-CN" sz="1600" b="0" i="1" smtClean="0">
                                  <a:latin typeface="Cambria Math" charset="0"/>
                                </a:rPr>
                              </m:ctrlPr>
                            </m:sSubPr>
                            <m:e>
                              <m:r>
                                <a:rPr kumimoji="1" lang="en-US" altLang="zh-CN" sz="1600" b="0" i="1" smtClean="0">
                                  <a:latin typeface="Cambria Math" charset="0"/>
                                </a:rPr>
                                <m:t>𝑥</m:t>
                              </m:r>
                            </m:e>
                            <m:sub>
                              <m:r>
                                <a:rPr kumimoji="1" lang="en-US" altLang="zh-CN" sz="1600" b="0" i="1" smtClean="0">
                                  <a:latin typeface="Cambria Math" charset="0"/>
                                </a:rPr>
                                <m:t>𝑖</m:t>
                              </m:r>
                            </m:sub>
                          </m:sSub>
                          <m:r>
                            <a:rPr kumimoji="1" lang="en-US" altLang="zh-CN" sz="1600" b="0" i="1" smtClean="0">
                              <a:latin typeface="Cambria Math" charset="0"/>
                            </a:rPr>
                            <m:t>,</m:t>
                          </m:r>
                          <m:sSub>
                            <m:sSubPr>
                              <m:ctrlPr>
                                <a:rPr kumimoji="1" lang="en-US" altLang="zh-CN" sz="1600" b="0" i="1" smtClean="0">
                                  <a:latin typeface="Cambria Math" charset="0"/>
                                </a:rPr>
                              </m:ctrlPr>
                            </m:sSubPr>
                            <m:e>
                              <m:r>
                                <a:rPr kumimoji="1" lang="en-US" altLang="zh-CN" sz="1600" b="0" i="1" smtClean="0">
                                  <a:latin typeface="Cambria Math" charset="0"/>
                                </a:rPr>
                                <m:t>𝑥</m:t>
                              </m:r>
                            </m:e>
                            <m:sub>
                              <m:r>
                                <a:rPr kumimoji="1" lang="en-US" altLang="zh-CN" sz="1600" b="0" i="1" smtClean="0">
                                  <a:latin typeface="Cambria Math" charset="0"/>
                                </a:rPr>
                                <m:t>𝑗</m:t>
                              </m:r>
                            </m:sub>
                          </m:sSub>
                        </m:e>
                      </m:d>
                      <m:r>
                        <a:rPr kumimoji="1" lang="en-US" altLang="zh-CN" sz="1600" b="0" i="1" smtClean="0">
                          <a:latin typeface="Cambria Math" charset="0"/>
                        </a:rPr>
                        <m:t>=</m:t>
                      </m:r>
                      <m:nary>
                        <m:naryPr>
                          <m:chr m:val="∑"/>
                          <m:limLoc m:val="subSup"/>
                          <m:supHide m:val="on"/>
                          <m:ctrlPr>
                            <a:rPr kumimoji="1" lang="en-US" altLang="zh-CN" sz="1600" b="0" i="1" smtClean="0">
                              <a:latin typeface="Cambria Math" charset="0"/>
                            </a:rPr>
                          </m:ctrlPr>
                        </m:naryPr>
                        <m:sub>
                          <m:r>
                            <m:rPr>
                              <m:brk m:alnAt="9"/>
                            </m:rPr>
                            <a:rPr kumimoji="1" lang="en-US" altLang="zh-CN" sz="1600" b="0" i="1" smtClean="0">
                              <a:latin typeface="Cambria Math" charset="0"/>
                            </a:rPr>
                            <m:t>𝑠</m:t>
                          </m:r>
                        </m:sub>
                        <m:sup/>
                        <m:e>
                          <m:r>
                            <a:rPr kumimoji="1" lang="en-US" altLang="zh-CN" sz="1600" b="0" i="1" smtClean="0">
                              <a:latin typeface="Cambria Math" charset="0"/>
                            </a:rPr>
                            <m:t>𝐼</m:t>
                          </m:r>
                          <m:r>
                            <a:rPr kumimoji="1" lang="en-US" altLang="zh-CN" sz="1600" b="0" i="1" smtClean="0">
                              <a:latin typeface="Cambria Math" charset="0"/>
                            </a:rPr>
                            <m:t>(</m:t>
                          </m:r>
                          <m:sSub>
                            <m:sSubPr>
                              <m:ctrlPr>
                                <a:rPr kumimoji="1" lang="en-US" altLang="zh-CN" sz="1600" b="0" i="1" smtClean="0">
                                  <a:latin typeface="Cambria Math" charset="0"/>
                                </a:rPr>
                              </m:ctrlPr>
                            </m:sSubPr>
                            <m:e>
                              <m:d>
                                <m:dPr>
                                  <m:begChr m:val="‖"/>
                                  <m:endChr m:val="‖"/>
                                  <m:ctrlPr>
                                    <a:rPr kumimoji="1" lang="en-US" altLang="zh-CN" sz="1600" b="0" i="1" smtClean="0">
                                      <a:latin typeface="Cambria Math" charset="0"/>
                                    </a:rPr>
                                  </m:ctrlPr>
                                </m:dPr>
                                <m:e>
                                  <m:r>
                                    <a:rPr kumimoji="1" lang="en-US" altLang="zh-CN" sz="1600" i="1">
                                      <a:latin typeface="Cambria Math" charset="0"/>
                                    </a:rPr>
                                    <m:t>h</m:t>
                                  </m:r>
                                  <m:d>
                                    <m:dPr>
                                      <m:ctrlPr>
                                        <a:rPr kumimoji="1" lang="en-US" altLang="zh-CN" sz="1600" i="1">
                                          <a:latin typeface="Cambria Math" charset="0"/>
                                        </a:rPr>
                                      </m:ctrlPr>
                                    </m:dPr>
                                    <m:e>
                                      <m:sSub>
                                        <m:sSubPr>
                                          <m:ctrlPr>
                                            <a:rPr kumimoji="1" lang="en-US" altLang="zh-CN" sz="1600" i="1">
                                              <a:latin typeface="Cambria Math" charset="0"/>
                                            </a:rPr>
                                          </m:ctrlPr>
                                        </m:sSubPr>
                                        <m:e>
                                          <m:r>
                                            <a:rPr kumimoji="1" lang="en-US" altLang="zh-CN" sz="1600" i="1">
                                              <a:latin typeface="Cambria Math" charset="0"/>
                                            </a:rPr>
                                            <m:t>𝑥</m:t>
                                          </m:r>
                                        </m:e>
                                        <m:sub>
                                          <m:r>
                                            <a:rPr kumimoji="1" lang="en-US" altLang="zh-CN" sz="1600" i="1">
                                              <a:latin typeface="Cambria Math" charset="0"/>
                                            </a:rPr>
                                            <m:t>𝑖</m:t>
                                          </m:r>
                                        </m:sub>
                                      </m:sSub>
                                    </m:e>
                                  </m:d>
                                  <m:r>
                                    <a:rPr kumimoji="1" lang="en-US" altLang="zh-CN" sz="1600" b="0" i="1" smtClean="0">
                                      <a:latin typeface="Cambria Math" charset="0"/>
                                    </a:rPr>
                                    <m:t>−</m:t>
                                  </m:r>
                                  <m:r>
                                    <a:rPr kumimoji="1" lang="en-US" altLang="zh-CN" sz="1600" i="1">
                                      <a:latin typeface="Cambria Math" charset="0"/>
                                    </a:rPr>
                                    <m:t>h</m:t>
                                  </m:r>
                                  <m:r>
                                    <a:rPr kumimoji="1" lang="en-US" altLang="zh-CN" sz="1600" i="1">
                                      <a:latin typeface="Cambria Math" charset="0"/>
                                    </a:rPr>
                                    <m:t>(</m:t>
                                  </m:r>
                                  <m:sSub>
                                    <m:sSubPr>
                                      <m:ctrlPr>
                                        <a:rPr kumimoji="1" lang="en-US" altLang="zh-CN" sz="1600" i="1">
                                          <a:latin typeface="Cambria Math" charset="0"/>
                                        </a:rPr>
                                      </m:ctrlPr>
                                    </m:sSubPr>
                                    <m:e>
                                      <m:r>
                                        <a:rPr kumimoji="1" lang="en-US" altLang="zh-CN" sz="1600" i="1">
                                          <a:latin typeface="Cambria Math" charset="0"/>
                                        </a:rPr>
                                        <m:t>𝑥</m:t>
                                      </m:r>
                                    </m:e>
                                    <m:sub>
                                      <m:r>
                                        <a:rPr kumimoji="1" lang="en-US" altLang="zh-CN" sz="1600" b="0" i="1" smtClean="0">
                                          <a:latin typeface="Cambria Math" charset="0"/>
                                        </a:rPr>
                                        <m:t>𝑠</m:t>
                                      </m:r>
                                    </m:sub>
                                  </m:sSub>
                                  <m:r>
                                    <a:rPr kumimoji="1" lang="en-US" altLang="zh-CN" sz="1600" i="1">
                                      <a:latin typeface="Cambria Math" charset="0"/>
                                    </a:rPr>
                                    <m:t>)</m:t>
                                  </m:r>
                                </m:e>
                              </m:d>
                            </m:e>
                            <m:sub>
                              <m:r>
                                <a:rPr kumimoji="1" lang="en-US" altLang="zh-CN" sz="1600" b="0" i="1" smtClean="0">
                                  <a:latin typeface="Cambria Math" charset="0"/>
                                </a:rPr>
                                <m:t>𝐻</m:t>
                              </m:r>
                            </m:sub>
                          </m:sSub>
                          <m:r>
                            <a:rPr kumimoji="1" lang="en-US" altLang="zh-CN" sz="1600" b="0" i="1" smtClean="0">
                              <a:latin typeface="Cambria Math" charset="0"/>
                              <a:ea typeface="Cambria Math" charset="0"/>
                              <a:cs typeface="Cambria Math" charset="0"/>
                            </a:rPr>
                            <m:t>≤</m:t>
                          </m:r>
                          <m:sSub>
                            <m:sSubPr>
                              <m:ctrlPr>
                                <a:rPr kumimoji="1" lang="en-US" altLang="zh-CN" sz="1600" i="1">
                                  <a:latin typeface="Cambria Math" charset="0"/>
                                </a:rPr>
                              </m:ctrlPr>
                            </m:sSubPr>
                            <m:e>
                              <m:d>
                                <m:dPr>
                                  <m:begChr m:val="‖"/>
                                  <m:endChr m:val="‖"/>
                                  <m:ctrlPr>
                                    <a:rPr kumimoji="1" lang="en-US" altLang="zh-CN" sz="1600" i="1">
                                      <a:latin typeface="Cambria Math" charset="0"/>
                                    </a:rPr>
                                  </m:ctrlPr>
                                </m:dPr>
                                <m:e>
                                  <m:r>
                                    <a:rPr kumimoji="1" lang="en-US" altLang="zh-CN" sz="1600" i="1">
                                      <a:latin typeface="Cambria Math" charset="0"/>
                                    </a:rPr>
                                    <m:t>h</m:t>
                                  </m:r>
                                  <m:d>
                                    <m:dPr>
                                      <m:ctrlPr>
                                        <a:rPr kumimoji="1" lang="en-US" altLang="zh-CN" sz="1600" i="1">
                                          <a:latin typeface="Cambria Math" charset="0"/>
                                        </a:rPr>
                                      </m:ctrlPr>
                                    </m:dPr>
                                    <m:e>
                                      <m:sSub>
                                        <m:sSubPr>
                                          <m:ctrlPr>
                                            <a:rPr kumimoji="1" lang="en-US" altLang="zh-CN" sz="1600" i="1">
                                              <a:latin typeface="Cambria Math" charset="0"/>
                                            </a:rPr>
                                          </m:ctrlPr>
                                        </m:sSubPr>
                                        <m:e>
                                          <m:r>
                                            <a:rPr kumimoji="1" lang="en-US" altLang="zh-CN" sz="1600" i="1">
                                              <a:latin typeface="Cambria Math" charset="0"/>
                                            </a:rPr>
                                            <m:t>𝑥</m:t>
                                          </m:r>
                                        </m:e>
                                        <m:sub>
                                          <m:r>
                                            <m:rPr>
                                              <m:sty m:val="p"/>
                                            </m:rPr>
                                            <a:rPr kumimoji="1" lang="en-US" altLang="zh-CN" sz="1600" i="1">
                                              <a:latin typeface="Cambria Math" panose="02040503050406030204" pitchFamily="18" charset="0"/>
                                            </a:rPr>
                                            <m:t>i</m:t>
                                          </m:r>
                                        </m:sub>
                                      </m:sSub>
                                    </m:e>
                                  </m:d>
                                  <m:r>
                                    <a:rPr kumimoji="1" lang="en-US" altLang="zh-CN" sz="1600" i="1">
                                      <a:latin typeface="Cambria Math" charset="0"/>
                                    </a:rPr>
                                    <m:t>−</m:t>
                                  </m:r>
                                  <m:r>
                                    <a:rPr kumimoji="1" lang="en-US" altLang="zh-CN" sz="1600" i="1">
                                      <a:latin typeface="Cambria Math" charset="0"/>
                                    </a:rPr>
                                    <m:t>h</m:t>
                                  </m:r>
                                  <m:r>
                                    <a:rPr kumimoji="1" lang="en-US" altLang="zh-CN" sz="1600" i="1">
                                      <a:latin typeface="Cambria Math" charset="0"/>
                                    </a:rPr>
                                    <m:t>(</m:t>
                                  </m:r>
                                  <m:sSub>
                                    <m:sSubPr>
                                      <m:ctrlPr>
                                        <a:rPr kumimoji="1" lang="en-US" altLang="zh-CN" sz="1600" i="1">
                                          <a:latin typeface="Cambria Math" charset="0"/>
                                        </a:rPr>
                                      </m:ctrlPr>
                                    </m:sSubPr>
                                    <m:e>
                                      <m:r>
                                        <a:rPr kumimoji="1" lang="en-US" altLang="zh-CN" sz="1600" i="1">
                                          <a:latin typeface="Cambria Math" charset="0"/>
                                        </a:rPr>
                                        <m:t>𝑥</m:t>
                                      </m:r>
                                    </m:e>
                                    <m:sub>
                                      <m:r>
                                        <a:rPr kumimoji="1" lang="en-US" altLang="zh-CN" sz="1600" b="0" i="1" smtClean="0">
                                          <a:latin typeface="Cambria Math" panose="02040503050406030204" pitchFamily="18" charset="0"/>
                                        </a:rPr>
                                        <m:t>𝑗</m:t>
                                      </m:r>
                                    </m:sub>
                                  </m:sSub>
                                  <m:r>
                                    <a:rPr kumimoji="1" lang="en-US" altLang="zh-CN" sz="1600" i="1">
                                      <a:latin typeface="Cambria Math" charset="0"/>
                                    </a:rPr>
                                    <m:t>)</m:t>
                                  </m:r>
                                </m:e>
                              </m:d>
                            </m:e>
                            <m:sub>
                              <m:r>
                                <a:rPr kumimoji="1" lang="en-US" altLang="zh-CN" sz="1600" i="1">
                                  <a:latin typeface="Cambria Math" charset="0"/>
                                </a:rPr>
                                <m:t>𝐻</m:t>
                              </m:r>
                            </m:sub>
                          </m:sSub>
                          <m:r>
                            <a:rPr kumimoji="1" lang="en-US" altLang="zh-CN" sz="1600" b="0" i="1" smtClean="0">
                              <a:latin typeface="Cambria Math" charset="0"/>
                            </a:rPr>
                            <m:t>)</m:t>
                          </m:r>
                        </m:e>
                      </m:nary>
                    </m:oMath>
                  </m:oMathPara>
                </a14:m>
                <a:endParaRPr kumimoji="1" lang="zh-CN" altLang="en-US" sz="1600" dirty="0"/>
              </a:p>
            </p:txBody>
          </p:sp>
        </mc:Choice>
        <mc:Fallback xmlns="">
          <p:sp>
            <p:nvSpPr>
              <p:cNvPr id="85" name="文本框 84"/>
              <p:cNvSpPr txBox="1">
                <a:spLocks noRot="1" noChangeAspect="1" noMove="1" noResize="1" noEditPoints="1" noAdjustHandles="1" noChangeArrowheads="1" noChangeShapeType="1" noTextEdit="1"/>
              </p:cNvSpPr>
              <p:nvPr/>
            </p:nvSpPr>
            <p:spPr>
              <a:xfrm>
                <a:off x="1889367" y="2663059"/>
                <a:ext cx="5039841" cy="455125"/>
              </a:xfrm>
              <a:prstGeom prst="rect">
                <a:avLst/>
              </a:prstGeom>
              <a:blipFill>
                <a:blip r:embed="rId4"/>
                <a:stretch>
                  <a:fillRect t="-202667" r="-363" b="-286667"/>
                </a:stretch>
              </a:blipFill>
            </p:spPr>
            <p:txBody>
              <a:bodyPr/>
              <a:lstStyle/>
              <a:p>
                <a:r>
                  <a:rPr lang="zh-CN" altLang="en-US">
                    <a:noFill/>
                  </a:rPr>
                  <a:t> </a:t>
                </a:r>
              </a:p>
            </p:txBody>
          </p:sp>
        </mc:Fallback>
      </mc:AlternateContent>
      <p:cxnSp>
        <p:nvCxnSpPr>
          <p:cNvPr id="86" name="直线连接符 5"/>
          <p:cNvCxnSpPr/>
          <p:nvPr/>
        </p:nvCxnSpPr>
        <p:spPr bwMode="auto">
          <a:xfrm>
            <a:off x="3401472" y="3095089"/>
            <a:ext cx="3384235" cy="0"/>
          </a:xfrm>
          <a:prstGeom prst="line">
            <a:avLst/>
          </a:prstGeom>
          <a:solidFill>
            <a:schemeClr val="accent1"/>
          </a:solidFill>
          <a:ln w="28575" cap="flat" cmpd="sng" algn="ctr">
            <a:solidFill>
              <a:srgbClr val="FF0000"/>
            </a:solidFill>
            <a:prstDash val="dash"/>
            <a:round/>
            <a:headEnd type="none" w="med" len="med"/>
            <a:tailEnd type="none" w="med" len="med"/>
          </a:ln>
          <a:effectLst/>
        </p:spPr>
      </p:cxnSp>
      <p:grpSp>
        <p:nvGrpSpPr>
          <p:cNvPr id="87" name="组 26"/>
          <p:cNvGrpSpPr/>
          <p:nvPr/>
        </p:nvGrpSpPr>
        <p:grpSpPr>
          <a:xfrm>
            <a:off x="7234841" y="2638236"/>
            <a:ext cx="1674696" cy="1589576"/>
            <a:chOff x="7469304" y="1532047"/>
            <a:chExt cx="1674696" cy="1589576"/>
          </a:xfrm>
        </p:grpSpPr>
        <p:sp>
          <p:nvSpPr>
            <p:cNvPr id="88" name="椭圆 87"/>
            <p:cNvSpPr/>
            <p:nvPr/>
          </p:nvSpPr>
          <p:spPr bwMode="auto">
            <a:xfrm>
              <a:off x="8040043" y="1598542"/>
              <a:ext cx="144010" cy="144010"/>
            </a:xfrm>
            <a:prstGeom prst="ellipse">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89" name="椭圆 88"/>
            <p:cNvSpPr/>
            <p:nvPr/>
          </p:nvSpPr>
          <p:spPr bwMode="auto">
            <a:xfrm>
              <a:off x="8450295" y="2643631"/>
              <a:ext cx="144010" cy="144010"/>
            </a:xfrm>
            <a:prstGeom prst="ellipse">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cxnSp>
          <p:nvCxnSpPr>
            <p:cNvPr id="90" name="直线连接符 17"/>
            <p:cNvCxnSpPr/>
            <p:nvPr/>
          </p:nvCxnSpPr>
          <p:spPr bwMode="auto">
            <a:xfrm flipV="1">
              <a:off x="8060678" y="1742552"/>
              <a:ext cx="51370" cy="1080075"/>
            </a:xfrm>
            <a:prstGeom prst="line">
              <a:avLst/>
            </a:prstGeom>
            <a:solidFill>
              <a:schemeClr val="accent1"/>
            </a:solidFill>
            <a:ln w="28575" cap="flat" cmpd="sng" algn="ctr">
              <a:solidFill>
                <a:schemeClr val="tx1"/>
              </a:solidFill>
              <a:prstDash val="dash"/>
              <a:round/>
              <a:headEnd type="none" w="med" len="med"/>
              <a:tailEnd type="none" w="med" len="med"/>
            </a:ln>
            <a:effectLst/>
          </p:spPr>
        </p:cxnSp>
        <p:cxnSp>
          <p:nvCxnSpPr>
            <p:cNvPr id="91" name="直线连接符 18"/>
            <p:cNvCxnSpPr/>
            <p:nvPr/>
          </p:nvCxnSpPr>
          <p:spPr bwMode="auto">
            <a:xfrm flipV="1">
              <a:off x="8146500" y="2732902"/>
              <a:ext cx="299762" cy="154555"/>
            </a:xfrm>
            <a:prstGeom prst="line">
              <a:avLst/>
            </a:prstGeom>
            <a:solidFill>
              <a:schemeClr val="accent1"/>
            </a:solidFill>
            <a:ln w="28575" cap="flat" cmpd="sng" algn="ctr">
              <a:solidFill>
                <a:srgbClr val="FF0000"/>
              </a:solidFill>
              <a:prstDash val="dash"/>
              <a:round/>
              <a:headEnd type="none" w="med" len="med"/>
              <a:tailEnd type="none" w="med" len="med"/>
            </a:ln>
            <a:effectLst/>
          </p:spPr>
        </p:cxnSp>
        <mc:AlternateContent xmlns:mc="http://schemas.openxmlformats.org/markup-compatibility/2006" xmlns:a14="http://schemas.microsoft.com/office/drawing/2010/main">
          <mc:Choice Requires="a14">
            <p:sp>
              <p:nvSpPr>
                <p:cNvPr id="92" name="文本框 91"/>
                <p:cNvSpPr txBox="1"/>
                <p:nvPr/>
              </p:nvSpPr>
              <p:spPr>
                <a:xfrm>
                  <a:off x="8296381" y="2399056"/>
                  <a:ext cx="847619" cy="29931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𝑗</m:t>
                            </m:r>
                          </m:sub>
                        </m:sSub>
                      </m:oMath>
                    </m:oMathPara>
                  </a14:m>
                  <a:endParaRPr kumimoji="1" lang="zh-CN" altLang="en-US" sz="1800" dirty="0"/>
                </a:p>
              </p:txBody>
            </p:sp>
          </mc:Choice>
          <mc:Fallback xmlns="">
            <p:sp>
              <p:nvSpPr>
                <p:cNvPr id="22" name="文本框 21"/>
                <p:cNvSpPr txBox="1">
                  <a:spLocks noRot="1" noChangeAspect="1" noMove="1" noResize="1" noEditPoints="1" noAdjustHandles="1" noChangeArrowheads="1" noChangeShapeType="1" noTextEdit="1"/>
                </p:cNvSpPr>
                <p:nvPr/>
              </p:nvSpPr>
              <p:spPr>
                <a:xfrm>
                  <a:off x="8296381" y="2399056"/>
                  <a:ext cx="847619" cy="299313"/>
                </a:xfrm>
                <a:prstGeom prst="rect">
                  <a:avLst/>
                </a:prstGeom>
                <a:blipFill rotWithShape="0">
                  <a:blip r:embed="rId5"/>
                  <a:stretch>
                    <a:fillRect b="-28571"/>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93" name="文本框 92"/>
                <p:cNvSpPr txBox="1"/>
                <p:nvPr/>
              </p:nvSpPr>
              <p:spPr>
                <a:xfrm>
                  <a:off x="7945382" y="1532047"/>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𝑠</m:t>
                            </m:r>
                          </m:sub>
                        </m:sSub>
                      </m:oMath>
                    </m:oMathPara>
                  </a14:m>
                  <a:endParaRPr kumimoji="1" lang="zh-CN" altLang="en-US" sz="1800" dirty="0"/>
                </a:p>
              </p:txBody>
            </p:sp>
          </mc:Choice>
          <mc:Fallback xmlns="">
            <p:sp>
              <p:nvSpPr>
                <p:cNvPr id="23" name="文本框 22"/>
                <p:cNvSpPr txBox="1">
                  <a:spLocks noRot="1" noChangeAspect="1" noMove="1" noResize="1" noEditPoints="1" noAdjustHandles="1" noChangeArrowheads="1" noChangeShapeType="1" noTextEdit="1"/>
                </p:cNvSpPr>
                <p:nvPr/>
              </p:nvSpPr>
              <p:spPr>
                <a:xfrm>
                  <a:off x="7945382" y="1532047"/>
                  <a:ext cx="847619" cy="276999"/>
                </a:xfrm>
                <a:prstGeom prst="rect">
                  <a:avLst/>
                </a:prstGeom>
                <a:blipFill rotWithShape="0">
                  <a:blip r:embed="rId6"/>
                  <a:stretch>
                    <a:fillRect b="-1304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94" name="文本框 93"/>
                <p:cNvSpPr txBox="1"/>
                <p:nvPr/>
              </p:nvSpPr>
              <p:spPr>
                <a:xfrm>
                  <a:off x="7469304" y="2844624"/>
                  <a:ext cx="847619" cy="276999"/>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800" i="1" smtClean="0">
                                <a:latin typeface="Cambria Math" charset="0"/>
                              </a:rPr>
                            </m:ctrlPr>
                          </m:sSubPr>
                          <m:e>
                            <m:r>
                              <a:rPr kumimoji="1" lang="en-US" altLang="zh-CN" sz="1800" b="0" i="1" smtClean="0">
                                <a:latin typeface="Cambria Math" charset="0"/>
                              </a:rPr>
                              <m:t>𝑥</m:t>
                            </m:r>
                          </m:e>
                          <m:sub>
                            <m:r>
                              <a:rPr kumimoji="1" lang="en-US" altLang="zh-CN" sz="1800" b="0" i="1" smtClean="0">
                                <a:latin typeface="Cambria Math" charset="0"/>
                              </a:rPr>
                              <m:t>𝑖</m:t>
                            </m:r>
                          </m:sub>
                        </m:sSub>
                      </m:oMath>
                    </m:oMathPara>
                  </a14:m>
                  <a:endParaRPr kumimoji="1" lang="zh-CN" altLang="en-US" sz="1800" dirty="0"/>
                </a:p>
              </p:txBody>
            </p:sp>
          </mc:Choice>
          <mc:Fallback xmlns="">
            <p:sp>
              <p:nvSpPr>
                <p:cNvPr id="11" name="文本框 10"/>
                <p:cNvSpPr txBox="1">
                  <a:spLocks noRot="1" noChangeAspect="1" noMove="1" noResize="1" noEditPoints="1" noAdjustHandles="1" noChangeArrowheads="1" noChangeShapeType="1" noTextEdit="1"/>
                </p:cNvSpPr>
                <p:nvPr/>
              </p:nvSpPr>
              <p:spPr>
                <a:xfrm>
                  <a:off x="7469304" y="2844624"/>
                  <a:ext cx="847619" cy="276999"/>
                </a:xfrm>
                <a:prstGeom prst="rect">
                  <a:avLst/>
                </a:prstGeom>
                <a:blipFill rotWithShape="0">
                  <a:blip r:embed="rId7"/>
                  <a:stretch>
                    <a:fillRect b="-22222"/>
                  </a:stretch>
                </a:blipFill>
              </p:spPr>
              <p:txBody>
                <a:bodyPr/>
                <a:lstStyle/>
                <a:p>
                  <a:r>
                    <a:rPr lang="zh-CN" altLang="en-US">
                      <a:noFill/>
                    </a:rPr>
                    <a:t> </a:t>
                  </a:r>
                </a:p>
              </p:txBody>
            </p:sp>
          </mc:Fallback>
        </mc:AlternateContent>
        <p:sp>
          <p:nvSpPr>
            <p:cNvPr id="95" name="椭圆 94"/>
            <p:cNvSpPr/>
            <p:nvPr/>
          </p:nvSpPr>
          <p:spPr bwMode="auto">
            <a:xfrm>
              <a:off x="7990390" y="2823692"/>
              <a:ext cx="144010" cy="144010"/>
            </a:xfrm>
            <a:prstGeom prst="ellipse">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grpSp>
      <p:cxnSp>
        <p:nvCxnSpPr>
          <p:cNvPr id="96" name="直线箭头连接符 28"/>
          <p:cNvCxnSpPr/>
          <p:nvPr/>
        </p:nvCxnSpPr>
        <p:spPr bwMode="auto">
          <a:xfrm>
            <a:off x="5201597" y="3118184"/>
            <a:ext cx="2509322" cy="631636"/>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
        <p:nvSpPr>
          <p:cNvPr id="97" name="文本框 96"/>
          <p:cNvSpPr txBox="1"/>
          <p:nvPr/>
        </p:nvSpPr>
        <p:spPr>
          <a:xfrm>
            <a:off x="7290405" y="2276872"/>
            <a:ext cx="1584110" cy="338554"/>
          </a:xfrm>
          <a:prstGeom prst="rect">
            <a:avLst/>
          </a:prstGeom>
          <a:noFill/>
        </p:spPr>
        <p:txBody>
          <a:bodyPr wrap="square" rtlCol="0">
            <a:spAutoFit/>
          </a:bodyPr>
          <a:lstStyle/>
          <a:p>
            <a:r>
              <a:rPr kumimoji="1" lang="en-US" altLang="zh-CN" sz="1600" dirty="0"/>
              <a:t>Triplet ranking</a:t>
            </a:r>
            <a:endParaRPr kumimoji="1" lang="zh-CN" altLang="en-US" sz="1600" dirty="0"/>
          </a:p>
        </p:txBody>
      </p:sp>
      <p:sp>
        <p:nvSpPr>
          <p:cNvPr id="98" name="文本框 97"/>
          <p:cNvSpPr txBox="1"/>
          <p:nvPr/>
        </p:nvSpPr>
        <p:spPr>
          <a:xfrm>
            <a:off x="1517940" y="4077072"/>
            <a:ext cx="3924272" cy="369332"/>
          </a:xfrm>
          <a:prstGeom prst="rect">
            <a:avLst/>
          </a:prstGeom>
          <a:noFill/>
        </p:spPr>
        <p:txBody>
          <a:bodyPr wrap="square" rtlCol="0">
            <a:spAutoFit/>
          </a:bodyPr>
          <a:lstStyle/>
          <a:p>
            <a:r>
              <a:rPr kumimoji="1" lang="en-US" altLang="zh-CN" b="1" dirty="0">
                <a:solidFill>
                  <a:srgbClr val="FF0000"/>
                </a:solidFill>
              </a:rPr>
              <a:t>A</a:t>
            </a:r>
            <a:r>
              <a:rPr kumimoji="1" lang="en-US" altLang="zh-CN" sz="1800" b="1" dirty="0">
                <a:solidFill>
                  <a:srgbClr val="FF0000"/>
                </a:solidFill>
              </a:rPr>
              <a:t> ranking loss function used here</a:t>
            </a:r>
            <a:endParaRPr kumimoji="1" lang="zh-CN" altLang="en-US" sz="1800" b="1" dirty="0">
              <a:solidFill>
                <a:srgbClr val="FF0000"/>
              </a:solidFill>
            </a:endParaRPr>
          </a:p>
        </p:txBody>
      </p:sp>
      <p:pic>
        <p:nvPicPr>
          <p:cNvPr id="99" name="图片 98"/>
          <p:cNvPicPr>
            <a:picLocks noChangeAspect="1"/>
          </p:cNvPicPr>
          <p:nvPr/>
        </p:nvPicPr>
        <p:blipFill>
          <a:blip r:embed="rId8"/>
          <a:stretch>
            <a:fillRect/>
          </a:stretch>
        </p:blipFill>
        <p:spPr>
          <a:xfrm>
            <a:off x="5442212" y="4363670"/>
            <a:ext cx="3537323" cy="2428508"/>
          </a:xfrm>
          <a:prstGeom prst="rect">
            <a:avLst/>
          </a:prstGeom>
        </p:spPr>
      </p:pic>
      <mc:AlternateContent xmlns:mc="http://schemas.openxmlformats.org/markup-compatibility/2006" xmlns:a14="http://schemas.microsoft.com/office/drawing/2010/main">
        <mc:Choice Requires="a14">
          <p:sp>
            <p:nvSpPr>
              <p:cNvPr id="100" name="文本框 99"/>
              <p:cNvSpPr txBox="1"/>
              <p:nvPr/>
            </p:nvSpPr>
            <p:spPr>
              <a:xfrm>
                <a:off x="1147973" y="4798608"/>
                <a:ext cx="4427109" cy="55271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𝐿</m:t>
                      </m:r>
                      <m:d>
                        <m:dPr>
                          <m:ctrlPr>
                            <a:rPr kumimoji="1" lang="en-US" altLang="zh-CN" b="0" i="1" smtClean="0">
                              <a:latin typeface="Cambria Math" charset="0"/>
                            </a:rPr>
                          </m:ctrlPr>
                        </m:dPr>
                        <m:e>
                          <m:r>
                            <a:rPr kumimoji="1" lang="en-US" altLang="zh-CN" b="0" i="1" smtClean="0">
                              <a:latin typeface="Cambria Math" charset="0"/>
                            </a:rPr>
                            <m:t>𝑅</m:t>
                          </m:r>
                          <m:d>
                            <m:dPr>
                              <m:ctrlPr>
                                <a:rPr kumimoji="1" lang="en-US" altLang="zh-CN" b="0" i="1" smtClean="0">
                                  <a:latin typeface="Cambria Math" charset="0"/>
                                </a:rPr>
                              </m:ctrlPr>
                            </m:dPr>
                            <m:e>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𝑖</m:t>
                                  </m:r>
                                </m:sub>
                              </m:sSub>
                              <m:r>
                                <a:rPr kumimoji="1" lang="en-US" altLang="zh-CN" i="1">
                                  <a:latin typeface="Cambria Math" charset="0"/>
                                </a:rPr>
                                <m:t>,</m:t>
                              </m:r>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𝑗</m:t>
                                  </m:r>
                                </m:sub>
                              </m:sSub>
                            </m:e>
                          </m:d>
                        </m:e>
                      </m:d>
                      <m:r>
                        <a:rPr kumimoji="1" lang="en-US" altLang="zh-CN" b="0" i="1" smtClean="0">
                          <a:latin typeface="Cambria Math" charset="0"/>
                        </a:rPr>
                        <m:t>=</m:t>
                      </m:r>
                      <m:r>
                        <m:rPr>
                          <m:sty m:val="p"/>
                        </m:rPr>
                        <a:rPr kumimoji="1" lang="en-US" altLang="zh-CN" b="0" i="0" smtClean="0">
                          <a:latin typeface="Cambria Math" charset="0"/>
                        </a:rPr>
                        <m:t>log</m:t>
                      </m:r>
                      <m:r>
                        <a:rPr kumimoji="1" lang="en-US" altLang="zh-CN" b="0" i="1" smtClean="0">
                          <a:latin typeface="Cambria Math" charset="0"/>
                        </a:rPr>
                        <m:t>⁡(1+</m:t>
                      </m:r>
                      <m:r>
                        <a:rPr kumimoji="1" lang="en-US" altLang="zh-CN" i="1">
                          <a:latin typeface="Cambria Math" charset="0"/>
                        </a:rPr>
                        <m:t>𝑅</m:t>
                      </m:r>
                      <m:d>
                        <m:dPr>
                          <m:ctrlPr>
                            <a:rPr kumimoji="1" lang="en-US" altLang="zh-CN" i="1">
                              <a:latin typeface="Cambria Math" charset="0"/>
                            </a:rPr>
                          </m:ctrlPr>
                        </m:dPr>
                        <m:e>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𝑖</m:t>
                              </m:r>
                            </m:sub>
                          </m:sSub>
                          <m:r>
                            <a:rPr kumimoji="1" lang="en-US" altLang="zh-CN" i="1">
                              <a:latin typeface="Cambria Math" charset="0"/>
                            </a:rPr>
                            <m:t>,</m:t>
                          </m:r>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𝑗</m:t>
                              </m:r>
                            </m:sub>
                          </m:sSub>
                        </m:e>
                      </m:d>
                      <m:r>
                        <a:rPr kumimoji="1" lang="en-US" altLang="zh-CN" b="0" i="1" smtClean="0">
                          <a:latin typeface="Cambria Math" charset="0"/>
                        </a:rPr>
                        <m:t>)</m:t>
                      </m:r>
                    </m:oMath>
                  </m:oMathPara>
                </a14:m>
                <a:endParaRPr kumimoji="1" lang="zh-CN" altLang="en-US" dirty="0"/>
              </a:p>
            </p:txBody>
          </p:sp>
        </mc:Choice>
        <mc:Fallback xmlns="">
          <p:sp>
            <p:nvSpPr>
              <p:cNvPr id="100" name="文本框 99"/>
              <p:cNvSpPr txBox="1">
                <a:spLocks noRot="1" noChangeAspect="1" noMove="1" noResize="1" noEditPoints="1" noAdjustHandles="1" noChangeArrowheads="1" noChangeShapeType="1" noTextEdit="1"/>
              </p:cNvSpPr>
              <p:nvPr/>
            </p:nvSpPr>
            <p:spPr>
              <a:xfrm>
                <a:off x="1147973" y="4798608"/>
                <a:ext cx="4427109" cy="552715"/>
              </a:xfrm>
              <a:prstGeom prst="rect">
                <a:avLst/>
              </a:prstGeom>
              <a:blipFill rotWithShape="0">
                <a:blip r:embed="rId9"/>
                <a:stretch>
                  <a:fillRect/>
                </a:stretch>
              </a:blipFill>
            </p:spPr>
            <p:txBody>
              <a:bodyPr/>
              <a:lstStyle/>
              <a:p>
                <a:r>
                  <a:rPr lang="zh-CN" altLang="en-US">
                    <a:noFill/>
                  </a:rPr>
                  <a:t> </a:t>
                </a:r>
              </a:p>
            </p:txBody>
          </p:sp>
        </mc:Fallback>
      </mc:AlternateContent>
    </p:spTree>
    <p:extLst>
      <p:ext uri="{BB962C8B-B14F-4D97-AF65-F5344CB8AC3E}">
        <p14:creationId xmlns:p14="http://schemas.microsoft.com/office/powerpoint/2010/main" val="40142195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endParaRPr lang="en-US" altLang="zh-CN" sz="2300" dirty="0">
              <a:latin typeface="微软雅黑" pitchFamily="34" charset="-122"/>
              <a:ea typeface="微软雅黑" pitchFamily="34" charset="-122"/>
            </a:endParaRPr>
          </a:p>
          <a:p>
            <a:pPr lvl="2" eaLnBrk="1" hangingPunct="1">
              <a:defRPr/>
            </a:pPr>
            <a:r>
              <a:rPr kumimoji="1" lang="en-US" altLang="zh-CN" dirty="0"/>
              <a:t>The ranking-based loss function:</a:t>
            </a:r>
          </a:p>
          <a:p>
            <a:pPr lvl="2" eaLnBrk="1" hangingPunct="1">
              <a:defRPr/>
            </a:pPr>
            <a:endParaRPr kumimoji="1" lang="en-US" altLang="zh-CN" dirty="0"/>
          </a:p>
          <a:p>
            <a:pPr marL="671512" lvl="2" indent="0" eaLnBrk="1" hangingPunct="1">
              <a:buNone/>
              <a:defRPr/>
            </a:pPr>
            <a:endParaRPr kumimoji="1" lang="en-US" altLang="zh-CN" dirty="0"/>
          </a:p>
          <a:p>
            <a:pPr lvl="2" eaLnBrk="1" hangingPunct="1">
              <a:defRPr/>
            </a:pPr>
            <a:r>
              <a:rPr kumimoji="1" lang="en-US" altLang="zh-CN" dirty="0"/>
              <a:t>Two relaxations for efficient optimization:</a:t>
            </a:r>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r>
              <a:rPr kumimoji="1" lang="en-US" altLang="zh-CN" dirty="0"/>
              <a:t>The final objective function:</a:t>
            </a:r>
            <a:endParaRPr kumimoji="1" lang="zh-CN" altLang="en-US" dirty="0"/>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20" name="图片 19"/>
          <p:cNvPicPr>
            <a:picLocks noChangeAspect="1"/>
          </p:cNvPicPr>
          <p:nvPr/>
        </p:nvPicPr>
        <p:blipFill>
          <a:blip r:embed="rId3"/>
          <a:stretch>
            <a:fillRect/>
          </a:stretch>
        </p:blipFill>
        <p:spPr>
          <a:xfrm>
            <a:off x="2123728" y="2636912"/>
            <a:ext cx="4486060" cy="618428"/>
          </a:xfrm>
          <a:prstGeom prst="rect">
            <a:avLst/>
          </a:prstGeom>
        </p:spPr>
      </p:pic>
      <mc:AlternateContent xmlns:mc="http://schemas.openxmlformats.org/markup-compatibility/2006" xmlns:a14="http://schemas.microsoft.com/office/drawing/2010/main">
        <mc:Choice Requires="a14">
          <p:sp>
            <p:nvSpPr>
              <p:cNvPr id="21" name="文本框 20"/>
              <p:cNvSpPr txBox="1"/>
              <p:nvPr/>
            </p:nvSpPr>
            <p:spPr>
              <a:xfrm>
                <a:off x="1727767" y="3701693"/>
                <a:ext cx="3960275" cy="400110"/>
              </a:xfrm>
              <a:prstGeom prst="rect">
                <a:avLst/>
              </a:prstGeom>
              <a:noFill/>
            </p:spPr>
            <p:txBody>
              <a:bodyPr wrap="square" rtlCol="0">
                <a:spAutoFit/>
              </a:bodyPr>
              <a:lstStyle/>
              <a:p>
                <a:pPr marL="342900" indent="-342900">
                  <a:buFont typeface="Wingdings" charset="2"/>
                  <a:buChar char="Ø"/>
                </a:pPr>
                <a:r>
                  <a:rPr kumimoji="1" lang="en-US" altLang="zh-CN" sz="2000" dirty="0">
                    <a:solidFill>
                      <a:srgbClr val="FF0000"/>
                    </a:solidFill>
                  </a:rPr>
                  <a:t>Relax Indicator function </a:t>
                </a:r>
                <a14:m>
                  <m:oMath xmlns:m="http://schemas.openxmlformats.org/officeDocument/2006/math">
                    <m:r>
                      <a:rPr kumimoji="1" lang="en-US" altLang="zh-CN" sz="2000" b="0" i="1" smtClean="0">
                        <a:solidFill>
                          <a:srgbClr val="FF0000"/>
                        </a:solidFill>
                        <a:latin typeface="Cambria Math" charset="0"/>
                      </a:rPr>
                      <m:t>𝐼</m:t>
                    </m:r>
                    <m:r>
                      <a:rPr kumimoji="1" lang="en-US" altLang="zh-CN" sz="2000" b="0" i="1" smtClean="0">
                        <a:solidFill>
                          <a:srgbClr val="FF0000"/>
                        </a:solidFill>
                        <a:latin typeface="Cambria Math" charset="0"/>
                      </a:rPr>
                      <m:t>(∙)</m:t>
                    </m:r>
                  </m:oMath>
                </a14:m>
                <a:endParaRPr kumimoji="1" lang="zh-CN" altLang="en-US" sz="2000" dirty="0">
                  <a:solidFill>
                    <a:srgbClr val="FF0000"/>
                  </a:solidFill>
                </a:endParaRPr>
              </a:p>
            </p:txBody>
          </p:sp>
        </mc:Choice>
        <mc:Fallback xmlns="">
          <p:sp>
            <p:nvSpPr>
              <p:cNvPr id="21" name="文本框 20"/>
              <p:cNvSpPr txBox="1">
                <a:spLocks noRot="1" noChangeAspect="1" noMove="1" noResize="1" noEditPoints="1" noAdjustHandles="1" noChangeArrowheads="1" noChangeShapeType="1" noTextEdit="1"/>
              </p:cNvSpPr>
              <p:nvPr/>
            </p:nvSpPr>
            <p:spPr>
              <a:xfrm>
                <a:off x="1727767" y="3701693"/>
                <a:ext cx="3960275" cy="400110"/>
              </a:xfrm>
              <a:prstGeom prst="rect">
                <a:avLst/>
              </a:prstGeom>
              <a:blipFill rotWithShape="0">
                <a:blip r:embed="rId4"/>
                <a:stretch>
                  <a:fillRect l="-1385" t="-6061" b="-27273"/>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22" name="文本框 21"/>
              <p:cNvSpPr txBox="1"/>
              <p:nvPr/>
            </p:nvSpPr>
            <p:spPr>
              <a:xfrm>
                <a:off x="1751824" y="4966590"/>
                <a:ext cx="3960275" cy="400110"/>
              </a:xfrm>
              <a:prstGeom prst="rect">
                <a:avLst/>
              </a:prstGeom>
              <a:noFill/>
            </p:spPr>
            <p:txBody>
              <a:bodyPr wrap="square" rtlCol="0">
                <a:spAutoFit/>
              </a:bodyPr>
              <a:lstStyle/>
              <a:p>
                <a:pPr marL="342900" indent="-342900">
                  <a:buFont typeface="Wingdings" charset="2"/>
                  <a:buChar char="Ø"/>
                </a:pPr>
                <a:r>
                  <a:rPr kumimoji="1" lang="en-US" altLang="zh-CN" sz="2000" dirty="0">
                    <a:solidFill>
                      <a:srgbClr val="FF0000"/>
                    </a:solidFill>
                  </a:rPr>
                  <a:t>Hash function H</a:t>
                </a:r>
                <a14:m>
                  <m:oMath xmlns:m="http://schemas.openxmlformats.org/officeDocument/2006/math">
                    <m:r>
                      <a:rPr kumimoji="1" lang="en-US" altLang="zh-CN" sz="2000" i="1">
                        <a:solidFill>
                          <a:srgbClr val="FF0000"/>
                        </a:solidFill>
                        <a:latin typeface="Cambria Math" charset="0"/>
                      </a:rPr>
                      <m:t>(∙)</m:t>
                    </m:r>
                  </m:oMath>
                </a14:m>
                <a:r>
                  <a:rPr kumimoji="1" lang="en-US" altLang="zh-CN" sz="2000" dirty="0">
                    <a:solidFill>
                      <a:srgbClr val="FF0000"/>
                    </a:solidFill>
                  </a:rPr>
                  <a:t> </a:t>
                </a:r>
                <a:endParaRPr kumimoji="1" lang="zh-CN" altLang="en-US" sz="2000" dirty="0">
                  <a:solidFill>
                    <a:srgbClr val="FF0000"/>
                  </a:solidFill>
                </a:endParaRPr>
              </a:p>
            </p:txBody>
          </p:sp>
        </mc:Choice>
        <mc:Fallback xmlns="">
          <p:sp>
            <p:nvSpPr>
              <p:cNvPr id="22" name="文本框 21"/>
              <p:cNvSpPr txBox="1">
                <a:spLocks noRot="1" noChangeAspect="1" noMove="1" noResize="1" noEditPoints="1" noAdjustHandles="1" noChangeArrowheads="1" noChangeShapeType="1" noTextEdit="1"/>
              </p:cNvSpPr>
              <p:nvPr/>
            </p:nvSpPr>
            <p:spPr>
              <a:xfrm>
                <a:off x="1751824" y="4966590"/>
                <a:ext cx="3960275" cy="400110"/>
              </a:xfrm>
              <a:prstGeom prst="rect">
                <a:avLst/>
              </a:prstGeom>
              <a:blipFill rotWithShape="0">
                <a:blip r:embed="rId5"/>
                <a:stretch>
                  <a:fillRect l="-1385" t="-7692" b="-29231"/>
                </a:stretch>
              </a:blipFill>
            </p:spPr>
            <p:txBody>
              <a:bodyPr/>
              <a:lstStyle/>
              <a:p>
                <a:r>
                  <a:rPr lang="zh-CN" altLang="en-US">
                    <a:noFill/>
                  </a:rPr>
                  <a:t> </a:t>
                </a:r>
              </a:p>
            </p:txBody>
          </p:sp>
        </mc:Fallback>
      </mc:AlternateContent>
      <p:pic>
        <p:nvPicPr>
          <p:cNvPr id="23" name="图片 22"/>
          <p:cNvPicPr>
            <a:picLocks noChangeAspect="1"/>
          </p:cNvPicPr>
          <p:nvPr/>
        </p:nvPicPr>
        <p:blipFill>
          <a:blip r:embed="rId6"/>
          <a:stretch>
            <a:fillRect/>
          </a:stretch>
        </p:blipFill>
        <p:spPr>
          <a:xfrm>
            <a:off x="1723820" y="4049210"/>
            <a:ext cx="4073885" cy="969973"/>
          </a:xfrm>
          <a:prstGeom prst="rect">
            <a:avLst/>
          </a:prstGeom>
        </p:spPr>
      </p:pic>
      <p:pic>
        <p:nvPicPr>
          <p:cNvPr id="24" name="图片 23"/>
          <p:cNvPicPr>
            <a:picLocks noChangeAspect="1"/>
          </p:cNvPicPr>
          <p:nvPr/>
        </p:nvPicPr>
        <p:blipFill>
          <a:blip r:embed="rId7"/>
          <a:stretch>
            <a:fillRect/>
          </a:stretch>
        </p:blipFill>
        <p:spPr>
          <a:xfrm>
            <a:off x="1835696" y="5385351"/>
            <a:ext cx="2428200" cy="460365"/>
          </a:xfrm>
          <a:prstGeom prst="rect">
            <a:avLst/>
          </a:prstGeom>
        </p:spPr>
      </p:pic>
      <p:pic>
        <p:nvPicPr>
          <p:cNvPr id="25" name="图片 24"/>
          <p:cNvPicPr>
            <a:picLocks noChangeAspect="1"/>
          </p:cNvPicPr>
          <p:nvPr/>
        </p:nvPicPr>
        <p:blipFill>
          <a:blip r:embed="rId8"/>
          <a:stretch>
            <a:fillRect/>
          </a:stretch>
        </p:blipFill>
        <p:spPr>
          <a:xfrm>
            <a:off x="4808548" y="5833831"/>
            <a:ext cx="4227948" cy="1021518"/>
          </a:xfrm>
          <a:prstGeom prst="rect">
            <a:avLst/>
          </a:prstGeom>
        </p:spPr>
      </p:pic>
      <p:pic>
        <p:nvPicPr>
          <p:cNvPr id="26" name="图片 25"/>
          <p:cNvPicPr>
            <a:picLocks noChangeAspect="1"/>
          </p:cNvPicPr>
          <p:nvPr/>
        </p:nvPicPr>
        <p:blipFill>
          <a:blip r:embed="rId9"/>
          <a:stretch>
            <a:fillRect/>
          </a:stretch>
        </p:blipFill>
        <p:spPr>
          <a:xfrm>
            <a:off x="5884856" y="3665112"/>
            <a:ext cx="3151640" cy="1852120"/>
          </a:xfrm>
          <a:prstGeom prst="rect">
            <a:avLst/>
          </a:prstGeom>
        </p:spPr>
      </p:pic>
    </p:spTree>
    <p:extLst>
      <p:ext uri="{BB962C8B-B14F-4D97-AF65-F5344CB8AC3E}">
        <p14:creationId xmlns:p14="http://schemas.microsoft.com/office/powerpoint/2010/main" val="30664393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endParaRPr lang="en-US" altLang="zh-CN" sz="2300" dirty="0">
              <a:latin typeface="微软雅黑" pitchFamily="34" charset="-122"/>
              <a:ea typeface="微软雅黑" pitchFamily="34" charset="-122"/>
            </a:endParaRPr>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r>
              <a:rPr kumimoji="1" lang="en-US" altLang="zh-CN" dirty="0"/>
              <a:t>Quantitative Results on Sun and ImageNet100</a:t>
            </a: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5" name="图片 4"/>
          <p:cNvPicPr>
            <a:picLocks noChangeAspect="1"/>
          </p:cNvPicPr>
          <p:nvPr/>
        </p:nvPicPr>
        <p:blipFill>
          <a:blip r:embed="rId3"/>
          <a:stretch>
            <a:fillRect/>
          </a:stretch>
        </p:blipFill>
        <p:spPr>
          <a:xfrm>
            <a:off x="1565540" y="2246554"/>
            <a:ext cx="6035145" cy="1254454"/>
          </a:xfrm>
          <a:prstGeom prst="rect">
            <a:avLst/>
          </a:prstGeom>
        </p:spPr>
      </p:pic>
      <p:pic>
        <p:nvPicPr>
          <p:cNvPr id="6" name="图片 5"/>
          <p:cNvPicPr>
            <a:picLocks noChangeAspect="1"/>
          </p:cNvPicPr>
          <p:nvPr/>
        </p:nvPicPr>
        <p:blipFill>
          <a:blip r:embed="rId4"/>
          <a:stretch>
            <a:fillRect/>
          </a:stretch>
        </p:blipFill>
        <p:spPr>
          <a:xfrm>
            <a:off x="28044" y="4027487"/>
            <a:ext cx="6372125" cy="2143351"/>
          </a:xfrm>
          <a:prstGeom prst="rect">
            <a:avLst/>
          </a:prstGeom>
        </p:spPr>
      </p:pic>
      <p:pic>
        <p:nvPicPr>
          <p:cNvPr id="7" name="图片 6"/>
          <p:cNvPicPr>
            <a:picLocks noChangeAspect="1"/>
          </p:cNvPicPr>
          <p:nvPr/>
        </p:nvPicPr>
        <p:blipFill>
          <a:blip r:embed="rId5"/>
          <a:stretch>
            <a:fillRect/>
          </a:stretch>
        </p:blipFill>
        <p:spPr>
          <a:xfrm>
            <a:off x="2051720" y="4392374"/>
            <a:ext cx="6948165" cy="2363808"/>
          </a:xfrm>
          <a:prstGeom prst="rect">
            <a:avLst/>
          </a:prstGeom>
        </p:spPr>
      </p:pic>
    </p:spTree>
    <p:extLst>
      <p:ext uri="{BB962C8B-B14F-4D97-AF65-F5344CB8AC3E}">
        <p14:creationId xmlns:p14="http://schemas.microsoft.com/office/powerpoint/2010/main" val="3876044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Top Rank Supervised Binary Coding</a:t>
            </a:r>
            <a:r>
              <a:rPr lang="en-US" altLang="zh-CN" sz="1200" dirty="0">
                <a:solidFill>
                  <a:srgbClr val="0080FF"/>
                </a:solidFill>
                <a:latin typeface="微软雅黑" pitchFamily="34" charset="-122"/>
                <a:ea typeface="微软雅黑" pitchFamily="34" charset="-122"/>
              </a:rPr>
              <a:t> (Song et al. ICCV 2015)</a:t>
            </a:r>
            <a:endParaRPr lang="en-US" altLang="zh-CN" sz="2300" dirty="0">
              <a:latin typeface="微软雅黑" pitchFamily="34" charset="-122"/>
              <a:ea typeface="微软雅黑" pitchFamily="34" charset="-122"/>
            </a:endParaRPr>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endParaRPr kumimoji="1" lang="en-US" altLang="zh-CN" dirty="0"/>
          </a:p>
          <a:p>
            <a:pPr lvl="2" eaLnBrk="1" hangingPunct="1">
              <a:defRPr/>
            </a:pPr>
            <a:r>
              <a:rPr kumimoji="1" lang="en-US" altLang="zh-CN" dirty="0"/>
              <a:t>Quantitative Results on </a:t>
            </a:r>
            <a:r>
              <a:rPr kumimoji="1" lang="en-US" altLang="zh-CN" dirty="0" err="1"/>
              <a:t>YouTubeFace</a:t>
            </a: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8" name="图片 7"/>
          <p:cNvPicPr>
            <a:picLocks noChangeAspect="1"/>
          </p:cNvPicPr>
          <p:nvPr/>
        </p:nvPicPr>
        <p:blipFill>
          <a:blip r:embed="rId3"/>
          <a:stretch>
            <a:fillRect/>
          </a:stretch>
        </p:blipFill>
        <p:spPr>
          <a:xfrm>
            <a:off x="1188138" y="3967248"/>
            <a:ext cx="6840246" cy="2333107"/>
          </a:xfrm>
          <a:prstGeom prst="rect">
            <a:avLst/>
          </a:prstGeom>
        </p:spPr>
      </p:pic>
      <p:pic>
        <p:nvPicPr>
          <p:cNvPr id="6" name="图片 5"/>
          <p:cNvPicPr>
            <a:picLocks noChangeAspect="1"/>
          </p:cNvPicPr>
          <p:nvPr/>
        </p:nvPicPr>
        <p:blipFill>
          <a:blip r:embed="rId4"/>
          <a:stretch>
            <a:fillRect/>
          </a:stretch>
        </p:blipFill>
        <p:spPr>
          <a:xfrm>
            <a:off x="1565540" y="2246554"/>
            <a:ext cx="6035145" cy="1254454"/>
          </a:xfrm>
          <a:prstGeom prst="rect">
            <a:avLst/>
          </a:prstGeom>
        </p:spPr>
      </p:pic>
    </p:spTree>
    <p:extLst>
      <p:ext uri="{BB962C8B-B14F-4D97-AF65-F5344CB8AC3E}">
        <p14:creationId xmlns:p14="http://schemas.microsoft.com/office/powerpoint/2010/main" val="3591052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p>
          <a:p>
            <a:pPr lvl="2" eaLnBrk="1" hangingPunct="1">
              <a:defRPr/>
            </a:pPr>
            <a:r>
              <a:rPr kumimoji="1" lang="en-US" altLang="zh-CN" dirty="0"/>
              <a:t>Unsupervised hashing with ranking info.</a:t>
            </a:r>
          </a:p>
          <a:p>
            <a:pPr lvl="3" eaLnBrk="1" hangingPunct="1">
              <a:defRPr/>
            </a:pPr>
            <a:r>
              <a:rPr kumimoji="1" lang="en-US" altLang="zh-CN" dirty="0"/>
              <a:t>Previous work: Pairwise similarity or rank list</a:t>
            </a:r>
          </a:p>
          <a:p>
            <a:pPr lvl="3" eaLnBrk="1" hangingPunct="1">
              <a:defRPr/>
            </a:pPr>
            <a:r>
              <a:rPr kumimoji="1" lang="en-US" altLang="zh-CN" dirty="0"/>
              <a:t>Ordinal info. (</a:t>
            </a:r>
            <a:r>
              <a:rPr kumimoji="1" lang="en-US" altLang="zh-CN" dirty="0">
                <a:solidFill>
                  <a:srgbClr val="0080FF"/>
                </a:solidFill>
              </a:rPr>
              <a:t>relative order</a:t>
            </a:r>
            <a:r>
              <a:rPr kumimoji="1" lang="en-US" altLang="zh-CN" dirty="0"/>
              <a:t>, rather than the Euclidean distance) is indeed more important</a:t>
            </a: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8" name="图片 7"/>
          <p:cNvPicPr>
            <a:picLocks noChangeAspect="1"/>
          </p:cNvPicPr>
          <p:nvPr/>
        </p:nvPicPr>
        <p:blipFill>
          <a:blip r:embed="rId3"/>
          <a:stretch>
            <a:fillRect/>
          </a:stretch>
        </p:blipFill>
        <p:spPr>
          <a:xfrm>
            <a:off x="2627784" y="3501008"/>
            <a:ext cx="4320480" cy="3444589"/>
          </a:xfrm>
          <a:prstGeom prst="rect">
            <a:avLst/>
          </a:prstGeom>
        </p:spPr>
      </p:pic>
    </p:spTree>
    <p:extLst>
      <p:ext uri="{BB962C8B-B14F-4D97-AF65-F5344CB8AC3E}">
        <p14:creationId xmlns:p14="http://schemas.microsoft.com/office/powerpoint/2010/main" val="40076710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en-US" altLang="zh-CN" dirty="0"/>
                  <a:t>Notation</a:t>
                </a:r>
              </a:p>
              <a:p>
                <a:pPr lvl="3" eaLnBrk="1" hangingPunct="1">
                  <a:defRPr/>
                </a:pPr>
                <a:r>
                  <a:rPr kumimoji="1" lang="en-US" altLang="zh-CN" dirty="0"/>
                  <a:t>Data samples </a:t>
                </a:r>
                <a14:m>
                  <m:oMath xmlns:m="http://schemas.openxmlformats.org/officeDocument/2006/math">
                    <m:r>
                      <a:rPr kumimoji="1" lang="en-US" altLang="zh-CN" i="1">
                        <a:latin typeface="Cambria Math" charset="0"/>
                      </a:rPr>
                      <m:t>𝑋</m:t>
                    </m:r>
                    <m:r>
                      <a:rPr kumimoji="1" lang="en-US" altLang="zh-CN" i="1">
                        <a:latin typeface="Cambria Math" charset="0"/>
                      </a:rPr>
                      <m:t>={</m:t>
                    </m:r>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1</m:t>
                        </m:r>
                      </m:sub>
                    </m:sSub>
                    <m:r>
                      <a:rPr kumimoji="1" lang="en-US" altLang="zh-CN" i="1">
                        <a:latin typeface="Cambria Math" charset="0"/>
                      </a:rPr>
                      <m:t>,</m:t>
                    </m:r>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2</m:t>
                        </m:r>
                      </m:sub>
                    </m:sSub>
                    <m:r>
                      <a:rPr kumimoji="1" lang="en-US" altLang="zh-CN" i="1">
                        <a:latin typeface="Cambria Math" charset="0"/>
                      </a:rPr>
                      <m:t>,…,</m:t>
                    </m:r>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𝑛</m:t>
                        </m:r>
                      </m:sub>
                    </m:sSub>
                    <m:r>
                      <a:rPr kumimoji="1" lang="en-US" altLang="zh-CN" i="1">
                        <a:latin typeface="Cambria Math" charset="0"/>
                      </a:rPr>
                      <m:t>}</m:t>
                    </m:r>
                    <m:r>
                      <a:rPr kumimoji="1" lang="en-US" altLang="zh-CN" i="1">
                        <a:latin typeface="Cambria Math" charset="0"/>
                        <a:ea typeface="Cambria Math" charset="0"/>
                        <a:cs typeface="Cambria Math" charset="0"/>
                      </a:rPr>
                      <m:t>∈</m:t>
                    </m:r>
                    <m:sSup>
                      <m:sSupPr>
                        <m:ctrlPr>
                          <a:rPr kumimoji="1" lang="en-US" altLang="zh-CN" i="1">
                            <a:latin typeface="Cambria Math" charset="0"/>
                            <a:ea typeface="Cambria Math" charset="0"/>
                            <a:cs typeface="Cambria Math" charset="0"/>
                          </a:rPr>
                        </m:ctrlPr>
                      </m:sSupPr>
                      <m:e>
                        <m:r>
                          <a:rPr kumimoji="1" lang="en-US" altLang="zh-CN" i="1">
                            <a:latin typeface="Cambria Math" charset="0"/>
                            <a:ea typeface="Cambria Math" charset="0"/>
                            <a:cs typeface="Cambria Math" charset="0"/>
                          </a:rPr>
                          <m:t>𝑅</m:t>
                        </m:r>
                      </m:e>
                      <m:sup>
                        <m:r>
                          <a:rPr kumimoji="1" lang="en-US" altLang="zh-CN" i="1">
                            <a:latin typeface="Cambria Math" charset="0"/>
                            <a:ea typeface="Cambria Math" charset="0"/>
                            <a:cs typeface="Cambria Math" charset="0"/>
                          </a:rPr>
                          <m:t>𝑑</m:t>
                        </m:r>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𝑛</m:t>
                        </m:r>
                      </m:sup>
                    </m:sSup>
                  </m:oMath>
                </a14:m>
                <a:endParaRPr kumimoji="1" lang="en-US" altLang="zh-CN" dirty="0"/>
              </a:p>
              <a:p>
                <a:pPr lvl="3" eaLnBrk="1" hangingPunct="1">
                  <a:defRPr/>
                </a:pPr>
                <a:r>
                  <a:rPr kumimoji="1" lang="en-US" altLang="zh-CN" dirty="0"/>
                  <a:t>Ordinal graph </a:t>
                </a:r>
                <a14:m>
                  <m:oMath xmlns:m="http://schemas.openxmlformats.org/officeDocument/2006/math">
                    <m:r>
                      <a:rPr kumimoji="1" lang="en-US" altLang="zh-CN" i="1">
                        <a:latin typeface="Cambria Math" charset="0"/>
                      </a:rPr>
                      <m:t>𝐺</m:t>
                    </m:r>
                    <m:r>
                      <a:rPr kumimoji="1" lang="en-US" altLang="zh-CN" i="1">
                        <a:latin typeface="Cambria Math" charset="0"/>
                      </a:rPr>
                      <m:t>=</m:t>
                    </m:r>
                    <m:d>
                      <m:dPr>
                        <m:ctrlPr>
                          <a:rPr kumimoji="1" lang="en-US" altLang="zh-CN" i="1">
                            <a:latin typeface="Cambria Math" charset="0"/>
                          </a:rPr>
                        </m:ctrlPr>
                      </m:dPr>
                      <m:e>
                        <m:r>
                          <a:rPr kumimoji="1" lang="en-US" altLang="zh-CN" i="1">
                            <a:latin typeface="Cambria Math" charset="0"/>
                          </a:rPr>
                          <m:t>𝑉</m:t>
                        </m:r>
                        <m:r>
                          <a:rPr kumimoji="1" lang="en-US" altLang="zh-CN" i="1">
                            <a:latin typeface="Cambria Math" charset="0"/>
                          </a:rPr>
                          <m:t>,</m:t>
                        </m:r>
                        <m:r>
                          <a:rPr kumimoji="1" lang="en-US" altLang="zh-CN" i="1">
                            <a:latin typeface="Cambria Math" charset="0"/>
                          </a:rPr>
                          <m:t>𝐸</m:t>
                        </m:r>
                      </m:e>
                    </m:d>
                    <m:r>
                      <a:rPr kumimoji="1" lang="en-US" altLang="zh-CN" i="1">
                        <a:latin typeface="Cambria Math" charset="0"/>
                      </a:rPr>
                      <m:t>=[</m:t>
                    </m:r>
                    <m:sSup>
                      <m:sSupPr>
                        <m:ctrlPr>
                          <a:rPr kumimoji="1" lang="en-US" altLang="zh-CN" i="1">
                            <a:latin typeface="Cambria Math" charset="0"/>
                          </a:rPr>
                        </m:ctrlPr>
                      </m:sSupPr>
                      <m:e>
                        <m:r>
                          <a:rPr kumimoji="1" lang="en-US" altLang="zh-CN" i="1">
                            <a:latin typeface="Cambria Math" charset="0"/>
                          </a:rPr>
                          <m:t>𝑛</m:t>
                        </m:r>
                      </m:e>
                      <m:sup>
                        <m:r>
                          <a:rPr kumimoji="1" lang="en-US" altLang="zh-CN" i="1">
                            <a:latin typeface="Cambria Math" charset="0"/>
                          </a:rPr>
                          <m:t>4</m:t>
                        </m:r>
                      </m:sup>
                    </m:sSup>
                    <m:r>
                      <a:rPr kumimoji="1" lang="en-US" altLang="zh-CN" i="1">
                        <a:latin typeface="Cambria Math" charset="0"/>
                      </a:rPr>
                      <m:t>]</m:t>
                    </m:r>
                  </m:oMath>
                </a14:m>
                <a:endParaRPr kumimoji="1" lang="en-US" altLang="zh-CN" dirty="0"/>
              </a:p>
              <a:p>
                <a:pPr lvl="4" eaLnBrk="1" hangingPunct="1">
                  <a:defRPr/>
                </a:pPr>
                <a:r>
                  <a:rPr kumimoji="1" lang="en-US" altLang="zh-CN" dirty="0"/>
                  <a:t>Each node </a:t>
                </a:r>
                <a14:m>
                  <m:oMath xmlns:m="http://schemas.openxmlformats.org/officeDocument/2006/math">
                    <m:sSub>
                      <m:sSubPr>
                        <m:ctrlPr>
                          <a:rPr kumimoji="1" lang="en-US" altLang="zh-CN" i="1">
                            <a:latin typeface="Cambria Math" charset="0"/>
                          </a:rPr>
                        </m:ctrlPr>
                      </m:sSubPr>
                      <m:e>
                        <m:r>
                          <a:rPr kumimoji="1" lang="en-US" altLang="zh-CN" i="1">
                            <a:latin typeface="Cambria Math" charset="0"/>
                          </a:rPr>
                          <m:t>𝑣</m:t>
                        </m:r>
                      </m:e>
                      <m:sub>
                        <m:r>
                          <a:rPr kumimoji="1" lang="en-US" altLang="zh-CN" i="1">
                            <a:latin typeface="Cambria Math" charset="0"/>
                          </a:rPr>
                          <m:t>𝑖𝑗</m:t>
                        </m:r>
                      </m:sub>
                    </m:sSub>
                    <m:r>
                      <a:rPr kumimoji="1" lang="en-US" altLang="zh-CN" i="1">
                        <a:latin typeface="Cambria Math" charset="0"/>
                        <a:ea typeface="Cambria Math" charset="0"/>
                        <a:cs typeface="Cambria Math" charset="0"/>
                      </a:rPr>
                      <m:t>⊆</m:t>
                    </m:r>
                    <m:r>
                      <a:rPr kumimoji="1" lang="en-US" altLang="zh-CN" i="1">
                        <a:latin typeface="Cambria Math" charset="0"/>
                        <a:ea typeface="Cambria Math" charset="0"/>
                        <a:cs typeface="Cambria Math" charset="0"/>
                      </a:rPr>
                      <m:t>𝑉</m:t>
                    </m:r>
                  </m:oMath>
                </a14:m>
                <a:r>
                  <a:rPr kumimoji="1" lang="en-US" altLang="zh-CN" dirty="0"/>
                  <a:t> represents the dissimilarity degree between the </a:t>
                </a:r>
                <a:r>
                  <a:rPr kumimoji="1" lang="en-US" altLang="zh-CN" i="1" dirty="0" err="1"/>
                  <a:t>i</a:t>
                </a:r>
                <a:r>
                  <a:rPr kumimoji="1" lang="en-US" altLang="zh-CN" dirty="0" err="1"/>
                  <a:t>-th</a:t>
                </a:r>
                <a:r>
                  <a:rPr kumimoji="1" lang="en-US" altLang="zh-CN" dirty="0"/>
                  <a:t> sample and the </a:t>
                </a:r>
                <a:r>
                  <a:rPr kumimoji="1" lang="en-US" altLang="zh-CN" i="1" dirty="0"/>
                  <a:t>j</a:t>
                </a:r>
                <a:r>
                  <a:rPr kumimoji="1" lang="en-US" altLang="zh-CN" dirty="0"/>
                  <a:t>-</a:t>
                </a:r>
                <a:r>
                  <a:rPr kumimoji="1" lang="en-US" altLang="zh-CN" dirty="0" err="1"/>
                  <a:t>th</a:t>
                </a:r>
                <a:r>
                  <a:rPr kumimoji="1" lang="en-US" altLang="zh-CN" dirty="0"/>
                  <a:t> sample</a:t>
                </a:r>
              </a:p>
              <a:p>
                <a:pPr lvl="3" eaLnBrk="1" hangingPunct="1">
                  <a:defRPr/>
                </a:pPr>
                <a:r>
                  <a:rPr kumimoji="1" lang="en-US" altLang="zh-CN" dirty="0"/>
                  <a:t>Hash function </a:t>
                </a:r>
              </a:p>
              <a:p>
                <a:pPr lvl="3" eaLnBrk="1" hangingPunct="1">
                  <a:defRPr/>
                </a:pPr>
                <a:r>
                  <a:rPr kumimoji="1" lang="en-US" altLang="zh-CN" dirty="0"/>
                  <a:t>Ordinal relation</a:t>
                </a:r>
              </a:p>
              <a:p>
                <a:pPr lvl="3" eaLnBrk="1" hangingPunct="1">
                  <a:defRPr/>
                </a:pPr>
                <a:endParaRPr kumimoji="1" lang="en-US" altLang="zh-CN" dirty="0"/>
              </a:p>
              <a:p>
                <a:pPr lvl="2" eaLnBrk="1" hangingPunct="1">
                  <a:defRPr/>
                </a:pPr>
                <a:r>
                  <a:rPr kumimoji="1" lang="en-US" altLang="zh-CN" dirty="0"/>
                  <a:t>Goal</a:t>
                </a:r>
              </a:p>
              <a:p>
                <a:pPr lvl="3" eaLnBrk="1" hangingPunct="1">
                  <a:defRPr/>
                </a:pPr>
                <a:r>
                  <a:rPr kumimoji="1" lang="en-US" altLang="zh-CN" dirty="0"/>
                  <a:t>Find a new binary representation </a:t>
                </a:r>
                <a14:m>
                  <m:oMath xmlns:m="http://schemas.openxmlformats.org/officeDocument/2006/math">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1</m:t>
                        </m:r>
                      </m:sub>
                    </m:sSub>
                    <m:r>
                      <a:rPr kumimoji="1" lang="en-US" altLang="zh-CN" i="1">
                        <a:latin typeface="Cambria Math" charset="0"/>
                      </a:rPr>
                      <m:t>,</m:t>
                    </m:r>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2</m:t>
                        </m:r>
                      </m:sub>
                    </m:sSub>
                    <m:r>
                      <a:rPr kumimoji="1" lang="en-US" altLang="zh-CN" i="1">
                        <a:latin typeface="Cambria Math" charset="0"/>
                      </a:rPr>
                      <m:t>,…,</m:t>
                    </m:r>
                    <m:sSub>
                      <m:sSubPr>
                        <m:ctrlPr>
                          <a:rPr kumimoji="1" lang="en-US" altLang="zh-CN" i="1">
                            <a:latin typeface="Cambria Math" charset="0"/>
                          </a:rPr>
                        </m:ctrlPr>
                      </m:sSubPr>
                      <m:e>
                        <m:r>
                          <a:rPr kumimoji="1" lang="en-US" altLang="zh-CN" i="1">
                            <a:latin typeface="Cambria Math" charset="0"/>
                          </a:rPr>
                          <m:t>𝑥</m:t>
                        </m:r>
                      </m:e>
                      <m:sub>
                        <m:r>
                          <a:rPr kumimoji="1" lang="en-US" altLang="zh-CN" i="1">
                            <a:latin typeface="Cambria Math" charset="0"/>
                          </a:rPr>
                          <m:t>𝑛</m:t>
                        </m:r>
                      </m:sub>
                    </m:sSub>
                    <m:r>
                      <a:rPr kumimoji="1" lang="en-US" altLang="zh-CN" i="1">
                        <a:latin typeface="Cambria Math" charset="0"/>
                        <a:ea typeface="Cambria Math" charset="0"/>
                        <a:cs typeface="Cambria Math" charset="0"/>
                      </a:rPr>
                      <m:t>∈</m:t>
                    </m:r>
                    <m:sSup>
                      <m:sSupPr>
                        <m:ctrlPr>
                          <a:rPr kumimoji="1" lang="en-US" altLang="zh-CN" i="1">
                            <a:latin typeface="Cambria Math" charset="0"/>
                            <a:ea typeface="Cambria Math" charset="0"/>
                            <a:cs typeface="Cambria Math" charset="0"/>
                          </a:rPr>
                        </m:ctrlPr>
                      </m:sSupPr>
                      <m:e>
                        <m:r>
                          <a:rPr kumimoji="1" lang="en-US" altLang="zh-CN" i="1">
                            <a:latin typeface="Cambria Math" charset="0"/>
                            <a:ea typeface="Cambria Math" charset="0"/>
                            <a:cs typeface="Cambria Math" charset="0"/>
                          </a:rPr>
                          <m:t>𝑅</m:t>
                        </m:r>
                      </m:e>
                      <m:sup>
                        <m:r>
                          <a:rPr kumimoji="1" lang="en-US" altLang="zh-CN" i="1">
                            <a:latin typeface="Cambria Math" charset="0"/>
                            <a:ea typeface="Cambria Math" charset="0"/>
                            <a:cs typeface="Cambria Math" charset="0"/>
                          </a:rPr>
                          <m:t>𝑑</m:t>
                        </m:r>
                      </m:sup>
                    </m:sSup>
                  </m:oMath>
                </a14:m>
                <a:r>
                  <a:rPr kumimoji="1" lang="en-US" altLang="zh-CN" dirty="0"/>
                  <a:t> to preserve the ordinal constraints:</a:t>
                </a:r>
              </a:p>
              <a:p>
                <a:pPr lvl="2" eaLnBrk="1" hangingPunct="1">
                  <a:defRPr/>
                </a:pPr>
                <a:endParaRPr kumimoji="1" lang="en-US" altLang="zh-CN" dirty="0">
                  <a:latin typeface="+mn-ea"/>
                </a:endParaRPr>
              </a:p>
              <a:p>
                <a:pPr lvl="2"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Choice>
        <mc:Fallback xmlns="">
          <p:sp>
            <p:nvSpPr>
              <p:cNvPr id="37891" name="Rectangle 3"/>
              <p:cNvSpPr>
                <a:spLocks noGrp="1" noRot="1" noChangeAspect="1" noMove="1" noResize="1" noEditPoints="1" noAdjustHandles="1" noChangeArrowheads="1" noChangeShapeType="1" noTextEdit="1"/>
              </p:cNvSpPr>
              <p:nvPr>
                <p:ph type="body" idx="1"/>
              </p:nvPr>
            </p:nvSpPr>
            <p:spPr>
              <a:xfrm>
                <a:off x="468313" y="1196975"/>
                <a:ext cx="8229600" cy="5661025"/>
              </a:xfrm>
              <a:blipFill>
                <a:blip r:embed="rId3"/>
                <a:stretch>
                  <a:fillRect l="-741" t="-1399" r="-1037"/>
                </a:stretch>
              </a:blipFill>
            </p:spPr>
            <p:txBody>
              <a:bodyPr/>
              <a:lstStyle/>
              <a:p>
                <a:r>
                  <a:rPr lang="zh-CN" altLang="en-US">
                    <a:noFill/>
                  </a:rPr>
                  <a:t> </a:t>
                </a:r>
              </a:p>
            </p:txBody>
          </p:sp>
        </mc:Fallback>
      </mc:AlternateContent>
      <p:pic>
        <p:nvPicPr>
          <p:cNvPr id="5" name="图片 4"/>
          <p:cNvPicPr>
            <a:picLocks noChangeAspect="1"/>
          </p:cNvPicPr>
          <p:nvPr/>
        </p:nvPicPr>
        <p:blipFill>
          <a:blip r:embed="rId4"/>
          <a:stretch>
            <a:fillRect/>
          </a:stretch>
        </p:blipFill>
        <p:spPr>
          <a:xfrm>
            <a:off x="3347864" y="3766990"/>
            <a:ext cx="2711910" cy="382090"/>
          </a:xfrm>
          <a:prstGeom prst="rect">
            <a:avLst/>
          </a:prstGeom>
        </p:spPr>
      </p:pic>
      <p:pic>
        <p:nvPicPr>
          <p:cNvPr id="6" name="图片 5"/>
          <p:cNvPicPr>
            <a:picLocks noChangeAspect="1"/>
          </p:cNvPicPr>
          <p:nvPr/>
        </p:nvPicPr>
        <p:blipFill>
          <a:blip r:embed="rId5"/>
          <a:stretch>
            <a:fillRect/>
          </a:stretch>
        </p:blipFill>
        <p:spPr>
          <a:xfrm>
            <a:off x="6228184" y="2612578"/>
            <a:ext cx="2259935" cy="35743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图片 6"/>
          <p:cNvPicPr>
            <a:picLocks noChangeAspect="1"/>
          </p:cNvPicPr>
          <p:nvPr/>
        </p:nvPicPr>
        <p:blipFill>
          <a:blip r:embed="rId6"/>
          <a:stretch>
            <a:fillRect/>
          </a:stretch>
        </p:blipFill>
        <p:spPr>
          <a:xfrm>
            <a:off x="2336516" y="4434507"/>
            <a:ext cx="4039175" cy="407385"/>
          </a:xfrm>
          <a:prstGeom prst="rect">
            <a:avLst/>
          </a:prstGeom>
        </p:spPr>
      </p:pic>
      <p:pic>
        <p:nvPicPr>
          <p:cNvPr id="9" name="图片 8"/>
          <p:cNvPicPr>
            <a:picLocks noChangeAspect="1"/>
          </p:cNvPicPr>
          <p:nvPr/>
        </p:nvPicPr>
        <p:blipFill>
          <a:blip r:embed="rId7"/>
          <a:stretch>
            <a:fillRect/>
          </a:stretch>
        </p:blipFill>
        <p:spPr>
          <a:xfrm>
            <a:off x="2267744" y="5863978"/>
            <a:ext cx="4176720" cy="301326"/>
          </a:xfrm>
          <a:prstGeom prst="rect">
            <a:avLst/>
          </a:prstGeom>
        </p:spPr>
      </p:pic>
    </p:spTree>
    <p:extLst>
      <p:ext uri="{BB962C8B-B14F-4D97-AF65-F5344CB8AC3E}">
        <p14:creationId xmlns:p14="http://schemas.microsoft.com/office/powerpoint/2010/main" val="27405393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en-US" altLang="zh-CN" dirty="0"/>
                  <a:t>Objective function:</a:t>
                </a:r>
              </a:p>
              <a:p>
                <a:pPr lvl="2" eaLnBrk="1" hangingPunct="1">
                  <a:defRPr/>
                </a:pPr>
                <a:endParaRPr kumimoji="1" lang="en-US" altLang="zh-CN" dirty="0">
                  <a:latin typeface="+mn-ea"/>
                </a:endParaRPr>
              </a:p>
              <a:p>
                <a:pPr lvl="2" eaLnBrk="1" hangingPunct="1">
                  <a:defRPr/>
                </a:pPr>
                <a:endParaRPr kumimoji="1" lang="en-US" altLang="zh-CN" dirty="0">
                  <a:latin typeface="+mn-ea"/>
                </a:endParaRPr>
              </a:p>
              <a:p>
                <a:pPr lvl="2" eaLnBrk="1" hangingPunct="1">
                  <a:defRPr/>
                </a:pPr>
                <a:endParaRPr kumimoji="1" lang="en-US" altLang="zh-CN" dirty="0">
                  <a:latin typeface="+mn-ea"/>
                </a:endParaRPr>
              </a:p>
              <a:p>
                <a:pPr lvl="2" eaLnBrk="1" hangingPunct="1">
                  <a:defRPr/>
                </a:pPr>
                <a:endParaRPr kumimoji="1" lang="en-US" altLang="zh-CN" dirty="0"/>
              </a:p>
              <a:p>
                <a:pPr lvl="2" eaLnBrk="1" hangingPunct="1">
                  <a:defRPr/>
                </a:pPr>
                <a:r>
                  <a:rPr kumimoji="1" lang="en-US" altLang="zh-CN" dirty="0"/>
                  <a:t>Indicator function </a:t>
                </a:r>
                <a14:m>
                  <m:oMath xmlns:m="http://schemas.openxmlformats.org/officeDocument/2006/math">
                    <m:r>
                      <a:rPr kumimoji="1" lang="en-US" altLang="zh-CN" i="1">
                        <a:latin typeface="Cambria Math" charset="0"/>
                      </a:rPr>
                      <m:t>𝐼</m:t>
                    </m:r>
                    <m:d>
                      <m:dPr>
                        <m:ctrlPr>
                          <a:rPr kumimoji="1" lang="en-US" altLang="zh-CN" i="1">
                            <a:latin typeface="Cambria Math" charset="0"/>
                          </a:rPr>
                        </m:ctrlPr>
                      </m:dPr>
                      <m:e>
                        <m:r>
                          <a:rPr kumimoji="1" lang="en-US" altLang="zh-CN" i="1">
                            <a:latin typeface="Cambria Math" charset="0"/>
                          </a:rPr>
                          <m:t>∙</m:t>
                        </m:r>
                      </m:e>
                    </m:d>
                    <m:r>
                      <a:rPr kumimoji="1" lang="en-US" altLang="zh-CN" b="0" i="0">
                        <a:latin typeface="Cambria Math" panose="02040503050406030204" pitchFamily="18" charset="0"/>
                      </a:rPr>
                      <m:t>       </m:t>
                    </m:r>
                  </m:oMath>
                </a14:m>
                <a:r>
                  <a:rPr kumimoji="1" lang="en-US" altLang="zh-CN" dirty="0"/>
                  <a:t> (hinge loss like) maximum function</a:t>
                </a:r>
                <a:endParaRPr kumimoji="1" lang="en-US" altLang="zh-CN" dirty="0">
                  <a:latin typeface="+mn-ea"/>
                </a:endParaRPr>
              </a:p>
              <a:p>
                <a:pPr lvl="2" eaLnBrk="1" hangingPunct="1">
                  <a:defRPr/>
                </a:pPr>
                <a:endParaRPr kumimoji="1" lang="en-US" altLang="zh-CN" dirty="0">
                  <a:latin typeface="+mn-ea"/>
                </a:endParaRPr>
              </a:p>
              <a:p>
                <a:pPr lvl="2"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Choice>
        <mc:Fallback xmlns="">
          <p:sp>
            <p:nvSpPr>
              <p:cNvPr id="37891" name="Rectangle 3"/>
              <p:cNvSpPr>
                <a:spLocks noGrp="1" noRot="1" noChangeAspect="1" noMove="1" noResize="1" noEditPoints="1" noAdjustHandles="1" noChangeArrowheads="1" noChangeShapeType="1" noTextEdit="1"/>
              </p:cNvSpPr>
              <p:nvPr>
                <p:ph type="body" idx="1"/>
              </p:nvPr>
            </p:nvSpPr>
            <p:spPr>
              <a:xfrm>
                <a:off x="468313" y="1196975"/>
                <a:ext cx="8229600" cy="5661025"/>
              </a:xfrm>
              <a:blipFill>
                <a:blip r:embed="rId3"/>
                <a:stretch>
                  <a:fillRect l="-741" t="-1399"/>
                </a:stretch>
              </a:blipFill>
            </p:spPr>
            <p:txBody>
              <a:bodyPr/>
              <a:lstStyle/>
              <a:p>
                <a:r>
                  <a:rPr lang="zh-CN" altLang="en-US">
                    <a:noFill/>
                  </a:rPr>
                  <a:t> </a:t>
                </a:r>
              </a:p>
            </p:txBody>
          </p:sp>
        </mc:Fallback>
      </mc:AlternateContent>
      <p:pic>
        <p:nvPicPr>
          <p:cNvPr id="8" name="图片 7"/>
          <p:cNvPicPr>
            <a:picLocks noChangeAspect="1"/>
          </p:cNvPicPr>
          <p:nvPr/>
        </p:nvPicPr>
        <p:blipFill>
          <a:blip r:embed="rId4"/>
          <a:stretch>
            <a:fillRect/>
          </a:stretch>
        </p:blipFill>
        <p:spPr>
          <a:xfrm>
            <a:off x="2915816" y="2636912"/>
            <a:ext cx="3397710" cy="1158117"/>
          </a:xfrm>
          <a:prstGeom prst="rect">
            <a:avLst/>
          </a:prstGeom>
        </p:spPr>
      </p:pic>
      <p:pic>
        <p:nvPicPr>
          <p:cNvPr id="10" name="图片 9"/>
          <p:cNvPicPr>
            <a:picLocks noChangeAspect="1"/>
          </p:cNvPicPr>
          <p:nvPr/>
        </p:nvPicPr>
        <p:blipFill>
          <a:blip r:embed="rId5"/>
          <a:stretch>
            <a:fillRect/>
          </a:stretch>
        </p:blipFill>
        <p:spPr>
          <a:xfrm>
            <a:off x="2051720" y="4725681"/>
            <a:ext cx="4204965" cy="441826"/>
          </a:xfrm>
          <a:prstGeom prst="rect">
            <a:avLst/>
          </a:prstGeom>
        </p:spPr>
      </p:pic>
      <p:sp>
        <p:nvSpPr>
          <p:cNvPr id="11" name="圆角矩形 10"/>
          <p:cNvSpPr/>
          <p:nvPr/>
        </p:nvSpPr>
        <p:spPr bwMode="auto">
          <a:xfrm>
            <a:off x="3016460" y="4725681"/>
            <a:ext cx="720050" cy="290964"/>
          </a:xfrm>
          <a:prstGeom prst="roundRect">
            <a:avLst/>
          </a:prstGeom>
          <a:noFill/>
          <a:ln w="9525" cap="flat" cmpd="sng" algn="ctr">
            <a:solidFill>
              <a:srgbClr val="FF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12" name="文本框 11"/>
              <p:cNvSpPr txBox="1"/>
              <p:nvPr/>
            </p:nvSpPr>
            <p:spPr>
              <a:xfrm>
                <a:off x="2882432" y="5245245"/>
                <a:ext cx="1472519" cy="5492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sz="1600" b="0" i="1" smtClean="0">
                          <a:latin typeface="Cambria Math" charset="0"/>
                        </a:rPr>
                        <m:t>𝑜</m:t>
                      </m:r>
                      <m:d>
                        <m:dPr>
                          <m:ctrlPr>
                            <a:rPr kumimoji="1" lang="en-US" altLang="zh-CN" sz="1600" b="0" i="1" smtClean="0">
                              <a:latin typeface="Cambria Math" charset="0"/>
                            </a:rPr>
                          </m:ctrlPr>
                        </m:dPr>
                        <m:e>
                          <m:sSub>
                            <m:sSubPr>
                              <m:ctrlPr>
                                <a:rPr kumimoji="1" lang="en-US" altLang="zh-CN" sz="1600" b="0" i="1" smtClean="0">
                                  <a:latin typeface="Cambria Math" charset="0"/>
                                </a:rPr>
                              </m:ctrlPr>
                            </m:sSubPr>
                            <m:e>
                              <m:r>
                                <a:rPr kumimoji="1" lang="en-US" altLang="zh-CN" sz="1600" b="0" i="1" smtClean="0">
                                  <a:latin typeface="Cambria Math" charset="0"/>
                                </a:rPr>
                                <m:t>𝑣</m:t>
                              </m:r>
                            </m:e>
                            <m:sub>
                              <m:r>
                                <a:rPr kumimoji="1" lang="en-US" altLang="zh-CN" sz="1600" b="0" i="1" smtClean="0">
                                  <a:latin typeface="Cambria Math" charset="0"/>
                                </a:rPr>
                                <m:t>𝑖𝑗</m:t>
                              </m:r>
                            </m:sub>
                          </m:sSub>
                          <m:r>
                            <a:rPr kumimoji="1" lang="en-US" altLang="zh-CN" sz="1600" b="0" i="1" smtClean="0">
                              <a:latin typeface="Cambria Math" charset="0"/>
                            </a:rPr>
                            <m:t>,</m:t>
                          </m:r>
                          <m:sSub>
                            <m:sSubPr>
                              <m:ctrlPr>
                                <a:rPr kumimoji="1" lang="en-US" altLang="zh-CN" sz="1600" b="0" i="1" smtClean="0">
                                  <a:latin typeface="Cambria Math" charset="0"/>
                                </a:rPr>
                              </m:ctrlPr>
                            </m:sSubPr>
                            <m:e>
                              <m:r>
                                <a:rPr kumimoji="1" lang="en-US" altLang="zh-CN" sz="1600" b="0" i="1" smtClean="0">
                                  <a:latin typeface="Cambria Math" charset="0"/>
                                </a:rPr>
                                <m:t>𝑣</m:t>
                              </m:r>
                            </m:e>
                            <m:sub>
                              <m:r>
                                <a:rPr kumimoji="1" lang="en-US" altLang="zh-CN" sz="1600" b="0" i="1" smtClean="0">
                                  <a:latin typeface="Cambria Math" charset="0"/>
                                </a:rPr>
                                <m:t>𝑘𝑙</m:t>
                              </m:r>
                            </m:sub>
                          </m:sSub>
                        </m:e>
                      </m:d>
                      <m:r>
                        <a:rPr kumimoji="1" lang="en-US" altLang="zh-CN" sz="1600" b="0" i="1" smtClean="0">
                          <a:latin typeface="Cambria Math" charset="0"/>
                        </a:rPr>
                        <m:t>=</m:t>
                      </m:r>
                      <m:d>
                        <m:dPr>
                          <m:begChr m:val="{"/>
                          <m:endChr m:val=""/>
                          <m:ctrlPr>
                            <a:rPr kumimoji="1" lang="en-US" altLang="zh-CN" sz="1600" b="0" i="1" smtClean="0">
                              <a:latin typeface="Cambria Math" charset="0"/>
                            </a:rPr>
                          </m:ctrlPr>
                        </m:dPr>
                        <m:e>
                          <m:m>
                            <m:mPr>
                              <m:mcs>
                                <m:mc>
                                  <m:mcPr>
                                    <m:count m:val="1"/>
                                    <m:mcJc m:val="center"/>
                                  </m:mcPr>
                                </m:mc>
                              </m:mcs>
                              <m:ctrlPr>
                                <a:rPr kumimoji="1" lang="cs-CZ" altLang="zh-CN" sz="1600" b="0" i="1" smtClean="0">
                                  <a:latin typeface="Cambria Math" charset="0"/>
                                </a:rPr>
                              </m:ctrlPr>
                            </m:mPr>
                            <m:mr>
                              <m:e>
                                <m:r>
                                  <m:rPr>
                                    <m:brk m:alnAt="7"/>
                                  </m:rPr>
                                  <a:rPr kumimoji="1" lang="en-US" altLang="zh-CN" sz="1600" b="0" i="1" smtClean="0">
                                    <a:latin typeface="Cambria Math" charset="0"/>
                                  </a:rPr>
                                  <m:t>1</m:t>
                                </m:r>
                                <m:r>
                                  <a:rPr kumimoji="1" lang="en-US" altLang="zh-CN" sz="1600" b="0" i="1" smtClean="0">
                                    <a:latin typeface="Cambria Math" charset="0"/>
                                  </a:rPr>
                                  <m:t>,</m:t>
                                </m:r>
                              </m:e>
                            </m:mr>
                            <m:mr>
                              <m:e>
                                <m:r>
                                  <a:rPr kumimoji="1" lang="en-US" altLang="zh-CN" sz="1600" b="0" i="1" smtClean="0">
                                    <a:latin typeface="Cambria Math" charset="0"/>
                                  </a:rPr>
                                  <m:t>0,</m:t>
                                </m:r>
                              </m:e>
                            </m:mr>
                          </m:m>
                        </m:e>
                      </m:d>
                    </m:oMath>
                  </m:oMathPara>
                </a14:m>
                <a:endParaRPr kumimoji="1" lang="zh-CN" altLang="en-US" sz="1600" dirty="0"/>
              </a:p>
            </p:txBody>
          </p:sp>
        </mc:Choice>
        <mc:Fallback xmlns="">
          <p:sp>
            <p:nvSpPr>
              <p:cNvPr id="12" name="文本框 11"/>
              <p:cNvSpPr txBox="1">
                <a:spLocks noRot="1" noChangeAspect="1" noMove="1" noResize="1" noEditPoints="1" noAdjustHandles="1" noChangeArrowheads="1" noChangeShapeType="1" noTextEdit="1"/>
              </p:cNvSpPr>
              <p:nvPr/>
            </p:nvSpPr>
            <p:spPr>
              <a:xfrm>
                <a:off x="2882432" y="5245245"/>
                <a:ext cx="1472519" cy="549253"/>
              </a:xfrm>
              <a:prstGeom prst="rect">
                <a:avLst/>
              </a:prstGeom>
              <a:blipFill>
                <a:blip r:embed="rId6"/>
                <a:stretch>
                  <a:fillRect/>
                </a:stretch>
              </a:blipFill>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13" name="文本框 12"/>
              <p:cNvSpPr txBox="1"/>
              <p:nvPr/>
            </p:nvSpPr>
            <p:spPr>
              <a:xfrm>
                <a:off x="4336541" y="5264953"/>
                <a:ext cx="3240225" cy="325089"/>
              </a:xfrm>
              <a:prstGeom prst="rect">
                <a:avLst/>
              </a:prstGeom>
              <a:noFill/>
            </p:spPr>
            <p:txBody>
              <a:bodyPr wrap="square" rtlCol="0">
                <a:spAutoFit/>
              </a:bodyPr>
              <a:lstStyle/>
              <a:p>
                <a:r>
                  <a:rPr kumimoji="1" lang="en-US" altLang="zh-CN" sz="1400" dirty="0"/>
                  <a:t>when a directed edge from </a:t>
                </a:r>
                <a14:m>
                  <m:oMath xmlns:m="http://schemas.openxmlformats.org/officeDocument/2006/math">
                    <m:sSub>
                      <m:sSubPr>
                        <m:ctrlPr>
                          <a:rPr kumimoji="1" lang="en-US" altLang="zh-CN" sz="1400" i="1">
                            <a:latin typeface="Cambria Math" charset="0"/>
                          </a:rPr>
                        </m:ctrlPr>
                      </m:sSubPr>
                      <m:e>
                        <m:r>
                          <a:rPr kumimoji="1" lang="en-US" altLang="zh-CN" sz="1400" i="1">
                            <a:latin typeface="Cambria Math" charset="0"/>
                          </a:rPr>
                          <m:t>𝑣</m:t>
                        </m:r>
                      </m:e>
                      <m:sub>
                        <m:r>
                          <a:rPr kumimoji="1" lang="en-US" altLang="zh-CN" sz="1400" i="1">
                            <a:latin typeface="Cambria Math" charset="0"/>
                          </a:rPr>
                          <m:t>𝑖𝑗</m:t>
                        </m:r>
                      </m:sub>
                    </m:sSub>
                  </m:oMath>
                </a14:m>
                <a:r>
                  <a:rPr kumimoji="1" lang="en-US" altLang="zh-CN" sz="1400" dirty="0"/>
                  <a:t> to </a:t>
                </a:r>
                <a14:m>
                  <m:oMath xmlns:m="http://schemas.openxmlformats.org/officeDocument/2006/math">
                    <m:sSub>
                      <m:sSubPr>
                        <m:ctrlPr>
                          <a:rPr kumimoji="1" lang="en-US" altLang="zh-CN" sz="1400" i="1">
                            <a:latin typeface="Cambria Math" charset="0"/>
                          </a:rPr>
                        </m:ctrlPr>
                      </m:sSubPr>
                      <m:e>
                        <m:r>
                          <a:rPr kumimoji="1" lang="en-US" altLang="zh-CN" sz="1400" i="1">
                            <a:latin typeface="Cambria Math" charset="0"/>
                          </a:rPr>
                          <m:t>𝑣</m:t>
                        </m:r>
                      </m:e>
                      <m:sub>
                        <m:r>
                          <a:rPr kumimoji="1" lang="en-US" altLang="zh-CN" sz="1400" i="1">
                            <a:latin typeface="Cambria Math" charset="0"/>
                          </a:rPr>
                          <m:t>𝑘𝑙</m:t>
                        </m:r>
                      </m:sub>
                    </m:sSub>
                  </m:oMath>
                </a14:m>
                <a:endParaRPr kumimoji="1" lang="zh-CN" altLang="en-US" sz="1400" dirty="0"/>
              </a:p>
            </p:txBody>
          </p:sp>
        </mc:Choice>
        <mc:Fallback xmlns="">
          <p:sp>
            <p:nvSpPr>
              <p:cNvPr id="13" name="文本框 12"/>
              <p:cNvSpPr txBox="1">
                <a:spLocks noRot="1" noChangeAspect="1" noMove="1" noResize="1" noEditPoints="1" noAdjustHandles="1" noChangeArrowheads="1" noChangeShapeType="1" noTextEdit="1"/>
              </p:cNvSpPr>
              <p:nvPr/>
            </p:nvSpPr>
            <p:spPr>
              <a:xfrm>
                <a:off x="4336541" y="5264953"/>
                <a:ext cx="3240225" cy="325089"/>
              </a:xfrm>
              <a:prstGeom prst="rect">
                <a:avLst/>
              </a:prstGeom>
              <a:blipFill>
                <a:blip r:embed="rId7"/>
                <a:stretch>
                  <a:fillRect l="-564" t="-3774" b="-13208"/>
                </a:stretch>
              </a:blipFill>
            </p:spPr>
            <p:txBody>
              <a:bodyPr/>
              <a:lstStyle/>
              <a:p>
                <a:r>
                  <a:rPr lang="zh-CN" altLang="en-US">
                    <a:noFill/>
                  </a:rPr>
                  <a:t> </a:t>
                </a:r>
              </a:p>
            </p:txBody>
          </p:sp>
        </mc:Fallback>
      </mc:AlternateContent>
      <p:sp>
        <p:nvSpPr>
          <p:cNvPr id="14" name="文本框 13"/>
          <p:cNvSpPr txBox="1"/>
          <p:nvPr/>
        </p:nvSpPr>
        <p:spPr>
          <a:xfrm>
            <a:off x="5248615" y="5497487"/>
            <a:ext cx="1008070" cy="307777"/>
          </a:xfrm>
          <a:prstGeom prst="rect">
            <a:avLst/>
          </a:prstGeom>
          <a:noFill/>
        </p:spPr>
        <p:txBody>
          <a:bodyPr wrap="square" rtlCol="0">
            <a:spAutoFit/>
          </a:bodyPr>
          <a:lstStyle/>
          <a:p>
            <a:r>
              <a:rPr kumimoji="1" lang="en-US" altLang="zh-CN" sz="1400"/>
              <a:t>otherwise</a:t>
            </a:r>
            <a:endParaRPr kumimoji="1" lang="zh-CN" altLang="en-US" sz="1400" dirty="0"/>
          </a:p>
        </p:txBody>
      </p:sp>
      <p:cxnSp>
        <p:nvCxnSpPr>
          <p:cNvPr id="15" name="直线箭头连接符 5"/>
          <p:cNvCxnSpPr/>
          <p:nvPr/>
        </p:nvCxnSpPr>
        <p:spPr bwMode="auto">
          <a:xfrm>
            <a:off x="3995936" y="4221088"/>
            <a:ext cx="360025" cy="0"/>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sp>
        <p:nvSpPr>
          <p:cNvPr id="2" name="矩形 1"/>
          <p:cNvSpPr/>
          <p:nvPr/>
        </p:nvSpPr>
        <p:spPr>
          <a:xfrm>
            <a:off x="3491880" y="2546974"/>
            <a:ext cx="504056" cy="144016"/>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875609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mc:AlternateContent xmlns:mc="http://schemas.openxmlformats.org/markup-compatibility/2006" xmlns:a14="http://schemas.microsoft.com/office/drawing/2010/main">
        <mc:Choice Requires="a14">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en-US" altLang="zh-CN" dirty="0"/>
                  <a:t>Hard to train the model due to large number of edges in the ordinal graph (</a:t>
                </a:r>
                <a14:m>
                  <m:oMath xmlns:m="http://schemas.openxmlformats.org/officeDocument/2006/math">
                    <m:d>
                      <m:dPr>
                        <m:begChr m:val="["/>
                        <m:endChr m:val="]"/>
                        <m:ctrlPr>
                          <a:rPr kumimoji="1" lang="en-US" altLang="zh-CN" i="1">
                            <a:latin typeface="Cambria Math" charset="0"/>
                          </a:rPr>
                        </m:ctrlPr>
                      </m:dPr>
                      <m:e>
                        <m:sSup>
                          <m:sSupPr>
                            <m:ctrlPr>
                              <a:rPr kumimoji="1" lang="en-US" altLang="zh-CN" i="1">
                                <a:latin typeface="Cambria Math" charset="0"/>
                              </a:rPr>
                            </m:ctrlPr>
                          </m:sSupPr>
                          <m:e>
                            <m:r>
                              <a:rPr kumimoji="1" lang="en-US" altLang="zh-CN" i="1">
                                <a:latin typeface="Cambria Math" charset="0"/>
                              </a:rPr>
                              <m:t>𝑛</m:t>
                            </m:r>
                          </m:e>
                          <m:sup>
                            <m:r>
                              <a:rPr kumimoji="1" lang="en-US" altLang="zh-CN" i="1">
                                <a:latin typeface="Cambria Math" charset="0"/>
                              </a:rPr>
                              <m:t>4</m:t>
                            </m:r>
                          </m:sup>
                        </m:sSup>
                      </m:e>
                    </m:d>
                    <m:r>
                      <a:rPr kumimoji="1" lang="en-US" altLang="zh-CN" b="0" i="0" smtClean="0">
                        <a:latin typeface="Cambria Math" panose="02040503050406030204" pitchFamily="18" charset="0"/>
                      </a:rPr>
                      <m:t>)</m:t>
                    </m:r>
                  </m:oMath>
                </a14:m>
                <a:endParaRPr lang="en-US" altLang="zh-CN" dirty="0">
                  <a:latin typeface="+mn-ea"/>
                </a:endParaRPr>
              </a:p>
              <a:p>
                <a:pPr lvl="2" eaLnBrk="1" hangingPunct="1">
                  <a:defRPr/>
                </a:pPr>
                <a:r>
                  <a:rPr kumimoji="1" lang="en-US" altLang="zh-CN" dirty="0"/>
                  <a:t>Solution: Landmark based ordinal embedding</a:t>
                </a:r>
              </a:p>
              <a:p>
                <a:pPr lvl="2" eaLnBrk="1" hangingPunct="1">
                  <a:defRPr/>
                </a:pPr>
                <a:endParaRPr kumimoji="1" lang="en-US" altLang="zh-CN" dirty="0">
                  <a:latin typeface="+mn-ea"/>
                </a:endParaRPr>
              </a:p>
              <a:p>
                <a:pPr lvl="2" eaLnBrk="1" hangingPunct="1">
                  <a:defRPr/>
                </a:pPr>
                <a:endParaRPr kumimoji="1" lang="en-US" altLang="zh-CN" dirty="0">
                  <a:latin typeface="+mn-ea"/>
                </a:endParaRPr>
              </a:p>
              <a:p>
                <a:pPr marL="671512" lvl="2" indent="0" eaLnBrk="1" hangingPunct="1">
                  <a:buNone/>
                  <a:defRPr/>
                </a:pPr>
                <a:endParaRPr kumimoji="1" lang="en-US" altLang="zh-CN" dirty="0">
                  <a:latin typeface="+mn-ea"/>
                </a:endParaRPr>
              </a:p>
              <a:p>
                <a:pPr lvl="2" eaLnBrk="1" hangingPunct="1">
                  <a:defRPr/>
                </a:pPr>
                <a:r>
                  <a:rPr kumimoji="1" lang="en-US" altLang="zh-CN" dirty="0"/>
                  <a:t>The landmark based objective function:</a:t>
                </a:r>
                <a:endParaRPr lang="en-US" altLang="zh-CN" dirty="0">
                  <a:latin typeface="+mn-ea"/>
                </a:endParaRPr>
              </a:p>
              <a:p>
                <a:pPr lvl="2"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mc:Choice>
        <mc:Fallback xmlns="">
          <p:sp>
            <p:nvSpPr>
              <p:cNvPr id="37891" name="Rectangle 3"/>
              <p:cNvSpPr>
                <a:spLocks noGrp="1" noRot="1" noChangeAspect="1" noMove="1" noResize="1" noEditPoints="1" noAdjustHandles="1" noChangeArrowheads="1" noChangeShapeType="1" noTextEdit="1"/>
              </p:cNvSpPr>
              <p:nvPr>
                <p:ph type="body" idx="1"/>
              </p:nvPr>
            </p:nvSpPr>
            <p:spPr>
              <a:xfrm>
                <a:off x="468313" y="1196975"/>
                <a:ext cx="8229600" cy="5661025"/>
              </a:xfrm>
              <a:blipFill>
                <a:blip r:embed="rId3"/>
                <a:stretch>
                  <a:fillRect l="-741" t="-1399"/>
                </a:stretch>
              </a:blipFill>
            </p:spPr>
            <p:txBody>
              <a:bodyPr/>
              <a:lstStyle/>
              <a:p>
                <a:r>
                  <a:rPr lang="zh-CN" altLang="en-US">
                    <a:noFill/>
                  </a:rPr>
                  <a:t> </a:t>
                </a:r>
              </a:p>
            </p:txBody>
          </p:sp>
        </mc:Fallback>
      </mc:AlternateContent>
      <p:pic>
        <p:nvPicPr>
          <p:cNvPr id="6" name="图片 5"/>
          <p:cNvPicPr>
            <a:picLocks noChangeAspect="1"/>
          </p:cNvPicPr>
          <p:nvPr/>
        </p:nvPicPr>
        <p:blipFill>
          <a:blip r:embed="rId4"/>
          <a:stretch>
            <a:fillRect/>
          </a:stretch>
        </p:blipFill>
        <p:spPr>
          <a:xfrm>
            <a:off x="1799976" y="3212976"/>
            <a:ext cx="4784625" cy="468282"/>
          </a:xfrm>
          <a:prstGeom prst="rect">
            <a:avLst/>
          </a:prstGeom>
        </p:spPr>
      </p:pic>
      <p:pic>
        <p:nvPicPr>
          <p:cNvPr id="7" name="图片 6"/>
          <p:cNvPicPr>
            <a:picLocks noChangeAspect="1"/>
          </p:cNvPicPr>
          <p:nvPr/>
        </p:nvPicPr>
        <p:blipFill>
          <a:blip r:embed="rId5"/>
          <a:stretch>
            <a:fillRect/>
          </a:stretch>
        </p:blipFill>
        <p:spPr>
          <a:xfrm>
            <a:off x="1619672" y="3681258"/>
            <a:ext cx="5145231" cy="604774"/>
          </a:xfrm>
          <a:prstGeom prst="rect">
            <a:avLst/>
          </a:prstGeom>
        </p:spPr>
      </p:pic>
      <p:sp>
        <p:nvSpPr>
          <p:cNvPr id="9" name="右大括号 8"/>
          <p:cNvSpPr/>
          <p:nvPr/>
        </p:nvSpPr>
        <p:spPr bwMode="auto">
          <a:xfrm>
            <a:off x="6723215" y="2997211"/>
            <a:ext cx="204368" cy="1079862"/>
          </a:xfrm>
          <a:prstGeom prst="rightBrac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mc:AlternateContent xmlns:mc="http://schemas.openxmlformats.org/markup-compatibility/2006" xmlns:a14="http://schemas.microsoft.com/office/drawing/2010/main">
        <mc:Choice Requires="a14">
          <p:sp>
            <p:nvSpPr>
              <p:cNvPr id="10" name="文本框 9"/>
              <p:cNvSpPr txBox="1"/>
              <p:nvPr/>
            </p:nvSpPr>
            <p:spPr>
              <a:xfrm>
                <a:off x="6795223" y="3356992"/>
                <a:ext cx="1017137"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kumimoji="1" lang="en-US" altLang="zh-CN" b="0" i="1" smtClean="0">
                          <a:latin typeface="Cambria Math" charset="0"/>
                        </a:rPr>
                        <m:t>[</m:t>
                      </m:r>
                      <m:r>
                        <a:rPr kumimoji="1" lang="en-US" altLang="zh-CN" b="0" i="1" smtClean="0">
                          <a:latin typeface="Cambria Math" charset="0"/>
                        </a:rPr>
                        <m:t>𝐿</m:t>
                      </m:r>
                      <m:r>
                        <a:rPr kumimoji="1" lang="en-US" altLang="zh-CN" b="0" i="1" smtClean="0">
                          <a:latin typeface="Cambria Math" charset="0"/>
                          <a:ea typeface="Cambria Math" charset="0"/>
                          <a:cs typeface="Cambria Math" charset="0"/>
                        </a:rPr>
                        <m:t>∙</m:t>
                      </m:r>
                      <m:sSup>
                        <m:sSupPr>
                          <m:ctrlPr>
                            <a:rPr kumimoji="1" lang="en-US" altLang="zh-CN" b="0" i="1" smtClean="0">
                              <a:latin typeface="Cambria Math" charset="0"/>
                              <a:ea typeface="Cambria Math" charset="0"/>
                              <a:cs typeface="Cambria Math" charset="0"/>
                            </a:rPr>
                          </m:ctrlPr>
                        </m:sSupPr>
                        <m:e>
                          <m:r>
                            <a:rPr kumimoji="1" lang="en-US" altLang="zh-CN" b="0" i="1" smtClean="0">
                              <a:latin typeface="Cambria Math" charset="0"/>
                              <a:ea typeface="Cambria Math" charset="0"/>
                              <a:cs typeface="Cambria Math" charset="0"/>
                            </a:rPr>
                            <m:t>𝑛</m:t>
                          </m:r>
                        </m:e>
                        <m:sup>
                          <m:r>
                            <a:rPr kumimoji="1" lang="en-US" altLang="zh-CN" b="0" i="1" smtClean="0">
                              <a:latin typeface="Cambria Math" charset="0"/>
                              <a:ea typeface="Cambria Math" charset="0"/>
                              <a:cs typeface="Cambria Math" charset="0"/>
                            </a:rPr>
                            <m:t>2</m:t>
                          </m:r>
                        </m:sup>
                      </m:sSup>
                      <m:r>
                        <a:rPr kumimoji="1" lang="en-US" altLang="zh-CN" b="0" i="1" smtClean="0">
                          <a:latin typeface="Cambria Math" charset="0"/>
                        </a:rPr>
                        <m:t>]</m:t>
                      </m:r>
                    </m:oMath>
                  </m:oMathPara>
                </a14:m>
                <a:endParaRPr kumimoji="1" lang="zh-CN" altLang="en-US" dirty="0"/>
              </a:p>
            </p:txBody>
          </p:sp>
        </mc:Choice>
        <mc:Fallback xmlns="">
          <p:sp>
            <p:nvSpPr>
              <p:cNvPr id="10" name="文本框 9"/>
              <p:cNvSpPr txBox="1">
                <a:spLocks noRot="1" noChangeAspect="1" noMove="1" noResize="1" noEditPoints="1" noAdjustHandles="1" noChangeArrowheads="1" noChangeShapeType="1" noTextEdit="1"/>
              </p:cNvSpPr>
              <p:nvPr/>
            </p:nvSpPr>
            <p:spPr>
              <a:xfrm>
                <a:off x="6795223" y="3356992"/>
                <a:ext cx="1017137" cy="369332"/>
              </a:xfrm>
              <a:prstGeom prst="rect">
                <a:avLst/>
              </a:prstGeom>
              <a:blipFill>
                <a:blip r:embed="rId6"/>
                <a:stretch>
                  <a:fillRect t="-1667" b="-5000"/>
                </a:stretch>
              </a:blipFill>
            </p:spPr>
            <p:txBody>
              <a:bodyPr/>
              <a:lstStyle/>
              <a:p>
                <a:r>
                  <a:rPr lang="zh-CN" altLang="en-US">
                    <a:noFill/>
                  </a:rPr>
                  <a:t> </a:t>
                </a:r>
              </a:p>
            </p:txBody>
          </p:sp>
        </mc:Fallback>
      </mc:AlternateContent>
      <p:cxnSp>
        <p:nvCxnSpPr>
          <p:cNvPr id="11" name="曲线连接符 10"/>
          <p:cNvCxnSpPr/>
          <p:nvPr/>
        </p:nvCxnSpPr>
        <p:spPr bwMode="auto">
          <a:xfrm>
            <a:off x="2843808" y="2564904"/>
            <a:ext cx="4464496" cy="864135"/>
          </a:xfrm>
          <a:prstGeom prst="curvedConnector3">
            <a:avLst>
              <a:gd name="adj1" fmla="val 100106"/>
            </a:avLst>
          </a:prstGeom>
          <a:solidFill>
            <a:schemeClr val="accent1"/>
          </a:solidFill>
          <a:ln w="19050" cap="flat" cmpd="sng" algn="ctr">
            <a:solidFill>
              <a:srgbClr val="FF0000"/>
            </a:solidFill>
            <a:prstDash val="solid"/>
            <a:round/>
            <a:headEnd type="none" w="med" len="med"/>
            <a:tailEnd type="triangle"/>
          </a:ln>
          <a:effectLst/>
        </p:spPr>
      </p:cxnSp>
      <p:pic>
        <p:nvPicPr>
          <p:cNvPr id="15" name="图片 14"/>
          <p:cNvPicPr>
            <a:picLocks noChangeAspect="1"/>
          </p:cNvPicPr>
          <p:nvPr/>
        </p:nvPicPr>
        <p:blipFill>
          <a:blip r:embed="rId7"/>
          <a:stretch>
            <a:fillRect/>
          </a:stretch>
        </p:blipFill>
        <p:spPr>
          <a:xfrm>
            <a:off x="2938319" y="4740891"/>
            <a:ext cx="3826126" cy="2072485"/>
          </a:xfrm>
          <a:prstGeom prst="rect">
            <a:avLst/>
          </a:prstGeom>
        </p:spPr>
      </p:pic>
    </p:spTree>
    <p:extLst>
      <p:ext uri="{BB962C8B-B14F-4D97-AF65-F5344CB8AC3E}">
        <p14:creationId xmlns:p14="http://schemas.microsoft.com/office/powerpoint/2010/main" val="29260842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en-US" altLang="zh-CN" dirty="0"/>
              <a:t>Relaxation:</a:t>
            </a:r>
          </a:p>
          <a:p>
            <a:pPr lvl="3" eaLnBrk="1" hangingPunct="1">
              <a:defRPr/>
            </a:pPr>
            <a:endParaRPr kumimoji="1" lang="en-US" altLang="zh-CN" dirty="0"/>
          </a:p>
          <a:p>
            <a:pPr lvl="3" eaLnBrk="1" hangingPunct="1">
              <a:defRPr/>
            </a:pPr>
            <a:r>
              <a:rPr kumimoji="1" lang="en-US" altLang="zh-CN" dirty="0"/>
              <a:t>Hash function</a:t>
            </a:r>
          </a:p>
          <a:p>
            <a:pPr lvl="3" eaLnBrk="1" hangingPunct="1">
              <a:defRPr/>
            </a:pPr>
            <a:endParaRPr kumimoji="1" lang="en-US" altLang="zh-CN" dirty="0"/>
          </a:p>
          <a:p>
            <a:pPr lvl="3" eaLnBrk="1" hangingPunct="1">
              <a:defRPr/>
            </a:pPr>
            <a:r>
              <a:rPr kumimoji="1" lang="en-US" altLang="zh-CN" dirty="0"/>
              <a:t>Maximum function</a:t>
            </a:r>
          </a:p>
          <a:p>
            <a:pPr lvl="3" eaLnBrk="1" hangingPunct="1">
              <a:defRPr/>
            </a:pPr>
            <a:endParaRPr kumimoji="1" lang="en-US" altLang="zh-CN" dirty="0"/>
          </a:p>
          <a:p>
            <a:pPr lvl="3" eaLnBrk="1" hangingPunct="1">
              <a:defRPr/>
            </a:pPr>
            <a:r>
              <a:rPr kumimoji="1" lang="en-US" altLang="zh-CN" dirty="0"/>
              <a:t>Hamming Distance</a:t>
            </a:r>
          </a:p>
          <a:p>
            <a:pPr marL="671512" lvl="2" indent="0" eaLnBrk="1" hangingPunct="1">
              <a:buNone/>
              <a:defRPr/>
            </a:pPr>
            <a:endParaRPr kumimoji="1" lang="en-US" altLang="zh-CN" dirty="0"/>
          </a:p>
          <a:p>
            <a:pPr lvl="2" eaLnBrk="1" hangingPunct="1">
              <a:defRPr/>
            </a:pPr>
            <a:r>
              <a:rPr kumimoji="1" lang="en-US" altLang="zh-CN" dirty="0"/>
              <a:t>The relaxed objective function</a:t>
            </a:r>
          </a:p>
          <a:p>
            <a:pPr lvl="2"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cxnSp>
        <p:nvCxnSpPr>
          <p:cNvPr id="12" name="直线箭头连接符 5"/>
          <p:cNvCxnSpPr/>
          <p:nvPr/>
        </p:nvCxnSpPr>
        <p:spPr bwMode="auto">
          <a:xfrm>
            <a:off x="3995936" y="3694112"/>
            <a:ext cx="360025" cy="0"/>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mc:AlternateContent xmlns:mc="http://schemas.openxmlformats.org/markup-compatibility/2006" xmlns:a14="http://schemas.microsoft.com/office/drawing/2010/main">
        <mc:Choice Requires="a14">
          <p:sp>
            <p:nvSpPr>
              <p:cNvPr id="13" name="文本框 12"/>
              <p:cNvSpPr txBox="1"/>
              <p:nvPr/>
            </p:nvSpPr>
            <p:spPr>
              <a:xfrm>
                <a:off x="4572000" y="2899829"/>
                <a:ext cx="1878463"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acc>
                        <m:accPr>
                          <m:chr m:val="̅"/>
                          <m:ctrlPr>
                            <a:rPr kumimoji="1" lang="en-US" altLang="zh-CN" sz="1600" b="0" i="1" smtClean="0">
                              <a:latin typeface="Cambria Math" charset="0"/>
                            </a:rPr>
                          </m:ctrlPr>
                        </m:accPr>
                        <m:e>
                          <m:r>
                            <a:rPr kumimoji="1" lang="en-US" altLang="zh-CN" sz="1600" b="0" i="1" smtClean="0">
                              <a:latin typeface="Cambria Math" charset="0"/>
                            </a:rPr>
                            <m:t>𝐻</m:t>
                          </m:r>
                        </m:e>
                      </m:acc>
                      <m:d>
                        <m:dPr>
                          <m:ctrlPr>
                            <a:rPr kumimoji="1" lang="en-US" altLang="zh-CN" sz="1600" b="0" i="1" smtClean="0">
                              <a:latin typeface="Cambria Math" charset="0"/>
                            </a:rPr>
                          </m:ctrlPr>
                        </m:dPr>
                        <m:e>
                          <m:sSub>
                            <m:sSubPr>
                              <m:ctrlPr>
                                <a:rPr kumimoji="1" lang="en-US" altLang="zh-CN" sz="1600" b="0" i="1" smtClean="0">
                                  <a:latin typeface="Cambria Math" charset="0"/>
                                </a:rPr>
                              </m:ctrlPr>
                            </m:sSubPr>
                            <m:e>
                              <m:acc>
                                <m:accPr>
                                  <m:chr m:val="̂"/>
                                  <m:ctrlPr>
                                    <a:rPr kumimoji="1" lang="en-US" altLang="zh-CN" sz="1600" b="0" i="1" smtClean="0">
                                      <a:latin typeface="Cambria Math" charset="0"/>
                                    </a:rPr>
                                  </m:ctrlPr>
                                </m:accPr>
                                <m:e>
                                  <m:r>
                                    <a:rPr kumimoji="1" lang="en-US" altLang="zh-CN" sz="1600" b="0" i="1" smtClean="0">
                                      <a:latin typeface="Cambria Math" charset="0"/>
                                    </a:rPr>
                                    <m:t>𝑥</m:t>
                                  </m:r>
                                </m:e>
                              </m:acc>
                            </m:e>
                            <m:sub>
                              <m:r>
                                <a:rPr kumimoji="1" lang="en-US" altLang="zh-CN" sz="1600" b="0" i="1" smtClean="0">
                                  <a:latin typeface="Cambria Math" charset="0"/>
                                </a:rPr>
                                <m:t>𝑖</m:t>
                              </m:r>
                            </m:sub>
                          </m:sSub>
                        </m:e>
                      </m:d>
                      <m:r>
                        <a:rPr kumimoji="1" lang="en-US" altLang="zh-CN" sz="1600" b="0" i="1" smtClean="0">
                          <a:latin typeface="Cambria Math" charset="0"/>
                        </a:rPr>
                        <m:t>=</m:t>
                      </m:r>
                      <m:r>
                        <m:rPr>
                          <m:sty m:val="p"/>
                        </m:rPr>
                        <a:rPr kumimoji="1" lang="en-US" altLang="zh-CN" sz="1600" b="0" i="0" smtClean="0">
                          <a:latin typeface="Cambria Math" charset="0"/>
                        </a:rPr>
                        <m:t>tanh</m:t>
                      </m:r>
                      <m:r>
                        <a:rPr kumimoji="1" lang="en-US" altLang="zh-CN" sz="1600" b="0" i="1" smtClean="0">
                          <a:latin typeface="Cambria Math" charset="0"/>
                        </a:rPr>
                        <m:t>⁡(</m:t>
                      </m:r>
                      <m:sSup>
                        <m:sSupPr>
                          <m:ctrlPr>
                            <a:rPr kumimoji="1" lang="en-US" altLang="zh-CN" sz="1600" b="0" i="1" smtClean="0">
                              <a:latin typeface="Cambria Math" charset="0"/>
                            </a:rPr>
                          </m:ctrlPr>
                        </m:sSupPr>
                        <m:e>
                          <m:r>
                            <a:rPr kumimoji="1" lang="en-US" altLang="zh-CN" sz="1600" b="0" i="1" smtClean="0">
                              <a:latin typeface="Cambria Math" charset="0"/>
                            </a:rPr>
                            <m:t>𝑊</m:t>
                          </m:r>
                        </m:e>
                        <m:sup>
                          <m:r>
                            <a:rPr kumimoji="1" lang="en-US" altLang="zh-CN" sz="1600" b="0" i="1" smtClean="0">
                              <a:latin typeface="Cambria Math" charset="0"/>
                            </a:rPr>
                            <m:t>𝑇</m:t>
                          </m:r>
                        </m:sup>
                      </m:sSup>
                      <m:sSub>
                        <m:sSubPr>
                          <m:ctrlPr>
                            <a:rPr kumimoji="1" lang="en-US" altLang="zh-CN" sz="1600" i="1">
                              <a:latin typeface="Cambria Math" charset="0"/>
                            </a:rPr>
                          </m:ctrlPr>
                        </m:sSubPr>
                        <m:e>
                          <m:acc>
                            <m:accPr>
                              <m:chr m:val="̂"/>
                              <m:ctrlPr>
                                <a:rPr kumimoji="1" lang="en-US" altLang="zh-CN" sz="1600" i="1">
                                  <a:latin typeface="Cambria Math" charset="0"/>
                                </a:rPr>
                              </m:ctrlPr>
                            </m:accPr>
                            <m:e>
                              <m:r>
                                <a:rPr kumimoji="1" lang="en-US" altLang="zh-CN" sz="1600" i="1">
                                  <a:latin typeface="Cambria Math" charset="0"/>
                                </a:rPr>
                                <m:t>𝑥</m:t>
                              </m:r>
                            </m:e>
                          </m:acc>
                        </m:e>
                        <m:sub>
                          <m:r>
                            <a:rPr kumimoji="1" lang="en-US" altLang="zh-CN" sz="1600" i="1">
                              <a:latin typeface="Cambria Math" charset="0"/>
                            </a:rPr>
                            <m:t>𝑖</m:t>
                          </m:r>
                        </m:sub>
                      </m:sSub>
                      <m:r>
                        <a:rPr kumimoji="1" lang="en-US" altLang="zh-CN" sz="1600" b="0" i="1" smtClean="0">
                          <a:latin typeface="Cambria Math" charset="0"/>
                        </a:rPr>
                        <m:t>)</m:t>
                      </m:r>
                    </m:oMath>
                  </m:oMathPara>
                </a14:m>
                <a:endParaRPr kumimoji="1" lang="zh-CN" altLang="en-US" sz="1600" dirty="0"/>
              </a:p>
            </p:txBody>
          </p:sp>
        </mc:Choice>
        <mc:Fallback xmlns="">
          <p:sp>
            <p:nvSpPr>
              <p:cNvPr id="13" name="文本框 12"/>
              <p:cNvSpPr txBox="1">
                <a:spLocks noRot="1" noChangeAspect="1" noMove="1" noResize="1" noEditPoints="1" noAdjustHandles="1" noChangeArrowheads="1" noChangeShapeType="1" noTextEdit="1"/>
              </p:cNvSpPr>
              <p:nvPr/>
            </p:nvSpPr>
            <p:spPr>
              <a:xfrm>
                <a:off x="4572000" y="2899829"/>
                <a:ext cx="1878463" cy="246221"/>
              </a:xfrm>
              <a:prstGeom prst="rect">
                <a:avLst/>
              </a:prstGeom>
              <a:blipFill>
                <a:blip r:embed="rId3"/>
                <a:stretch>
                  <a:fillRect l="-1623" t="-17500" r="-8117" b="-35000"/>
                </a:stretch>
              </a:blipFill>
            </p:spPr>
            <p:txBody>
              <a:bodyPr/>
              <a:lstStyle/>
              <a:p>
                <a:r>
                  <a:rPr lang="zh-CN" altLang="en-US">
                    <a:noFill/>
                  </a:rPr>
                  <a:t> </a:t>
                </a:r>
              </a:p>
            </p:txBody>
          </p:sp>
        </mc:Fallback>
      </mc:AlternateContent>
      <p:cxnSp>
        <p:nvCxnSpPr>
          <p:cNvPr id="14" name="直线箭头连接符 7"/>
          <p:cNvCxnSpPr/>
          <p:nvPr/>
        </p:nvCxnSpPr>
        <p:spPr bwMode="auto">
          <a:xfrm>
            <a:off x="3995936" y="3038328"/>
            <a:ext cx="360025" cy="0"/>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pic>
        <p:nvPicPr>
          <p:cNvPr id="16" name="图片 15"/>
          <p:cNvPicPr>
            <a:picLocks noChangeAspect="1"/>
          </p:cNvPicPr>
          <p:nvPr/>
        </p:nvPicPr>
        <p:blipFill>
          <a:blip r:embed="rId4"/>
          <a:stretch>
            <a:fillRect/>
          </a:stretch>
        </p:blipFill>
        <p:spPr>
          <a:xfrm>
            <a:off x="4584632" y="4098478"/>
            <a:ext cx="4074890" cy="554658"/>
          </a:xfrm>
          <a:prstGeom prst="rect">
            <a:avLst/>
          </a:prstGeom>
        </p:spPr>
      </p:pic>
      <p:cxnSp>
        <p:nvCxnSpPr>
          <p:cNvPr id="17" name="直线箭头连接符 9"/>
          <p:cNvCxnSpPr/>
          <p:nvPr/>
        </p:nvCxnSpPr>
        <p:spPr bwMode="auto">
          <a:xfrm>
            <a:off x="3995936" y="4374847"/>
            <a:ext cx="360025" cy="0"/>
          </a:xfrm>
          <a:prstGeom prst="straightConnector1">
            <a:avLst/>
          </a:prstGeom>
          <a:solidFill>
            <a:schemeClr val="accent1"/>
          </a:solidFill>
          <a:ln w="9525" cap="flat" cmpd="sng" algn="ctr">
            <a:solidFill>
              <a:srgbClr val="FF0000"/>
            </a:solidFill>
            <a:prstDash val="solid"/>
            <a:round/>
            <a:headEnd type="none" w="med" len="med"/>
            <a:tailEnd type="triangle"/>
          </a:ln>
          <a:effectLst/>
        </p:spPr>
      </p:cxnSp>
      <p:pic>
        <p:nvPicPr>
          <p:cNvPr id="18" name="图片 17"/>
          <p:cNvPicPr>
            <a:picLocks noChangeAspect="1"/>
          </p:cNvPicPr>
          <p:nvPr/>
        </p:nvPicPr>
        <p:blipFill>
          <a:blip r:embed="rId5"/>
          <a:stretch>
            <a:fillRect/>
          </a:stretch>
        </p:blipFill>
        <p:spPr>
          <a:xfrm>
            <a:off x="4529558" y="3420035"/>
            <a:ext cx="3168220" cy="556579"/>
          </a:xfrm>
          <a:prstGeom prst="rect">
            <a:avLst/>
          </a:prstGeom>
        </p:spPr>
      </p:pic>
      <p:pic>
        <p:nvPicPr>
          <p:cNvPr id="19" name="图片 18"/>
          <p:cNvPicPr>
            <a:picLocks noChangeAspect="1"/>
          </p:cNvPicPr>
          <p:nvPr/>
        </p:nvPicPr>
        <p:blipFill>
          <a:blip r:embed="rId6"/>
          <a:stretch>
            <a:fillRect/>
          </a:stretch>
        </p:blipFill>
        <p:spPr>
          <a:xfrm>
            <a:off x="1530053" y="5261389"/>
            <a:ext cx="3891459" cy="1623995"/>
          </a:xfrm>
          <a:prstGeom prst="rect">
            <a:avLst/>
          </a:prstGeom>
        </p:spPr>
      </p:pic>
      <p:sp>
        <p:nvSpPr>
          <p:cNvPr id="2" name="矩形 1"/>
          <p:cNvSpPr/>
          <p:nvPr/>
        </p:nvSpPr>
        <p:spPr>
          <a:xfrm>
            <a:off x="5580112" y="5261389"/>
            <a:ext cx="3168352" cy="615883"/>
          </a:xfrm>
          <a:prstGeom prst="rect">
            <a:avLst/>
          </a:prstGeom>
          <a:solidFill>
            <a:schemeClr val="accent2">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dirty="0">
                <a:solidFill>
                  <a:srgbClr val="FF0000"/>
                </a:solidFill>
              </a:rPr>
              <a:t>Learn by Stochastic Gradient Descent</a:t>
            </a:r>
            <a:endParaRPr kumimoji="1" lang="zh-CN" altLang="en-US" dirty="0">
              <a:solidFill>
                <a:srgbClr val="FF0000"/>
              </a:solidFill>
            </a:endParaRPr>
          </a:p>
        </p:txBody>
      </p:sp>
      <p:sp>
        <p:nvSpPr>
          <p:cNvPr id="3" name="矩形 2"/>
          <p:cNvSpPr/>
          <p:nvPr/>
        </p:nvSpPr>
        <p:spPr>
          <a:xfrm>
            <a:off x="395536" y="6237312"/>
            <a:ext cx="8352928" cy="144016"/>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385288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95536" y="6237312"/>
            <a:ext cx="8352928" cy="144016"/>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en-US" altLang="zh-CN" dirty="0"/>
              <a:t>CIFAR10 and </a:t>
            </a:r>
            <a:r>
              <a:rPr kumimoji="1" lang="en-US" altLang="zh-CN" dirty="0" err="1"/>
              <a:t>LabelMe</a:t>
            </a:r>
            <a:endParaRPr kumimoji="1" lang="en-US" altLang="zh-CN" dirty="0"/>
          </a:p>
          <a:p>
            <a:pPr lvl="3" eaLnBrk="1" hangingPunct="1">
              <a:defRPr/>
            </a:pPr>
            <a:r>
              <a:rPr kumimoji="1" lang="en-US" altLang="zh-CN" dirty="0"/>
              <a:t>512-D GIST feature</a:t>
            </a:r>
          </a:p>
          <a:p>
            <a:pPr lvl="3" eaLnBrk="1" hangingPunct="1">
              <a:defRPr/>
            </a:pPr>
            <a:r>
              <a:rPr kumimoji="1" lang="en-US" altLang="zh-CN" dirty="0"/>
              <a:t>1,000 query and 59,000 training data in CIFAR10</a:t>
            </a:r>
          </a:p>
          <a:p>
            <a:pPr lvl="3" eaLnBrk="1" hangingPunct="1">
              <a:defRPr/>
            </a:pPr>
            <a:r>
              <a:rPr kumimoji="1" lang="en-US" altLang="zh-CN" dirty="0"/>
              <a:t>2,000 query and 20,019 training data in </a:t>
            </a:r>
            <a:r>
              <a:rPr kumimoji="1" lang="en-US" altLang="zh-CN" dirty="0" err="1"/>
              <a:t>LabelMe</a:t>
            </a: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dirty="0"/>
          </a:p>
          <a:p>
            <a:pPr marL="671512" lvl="2" indent="0" eaLnBrk="1" hangingPunct="1">
              <a:buNone/>
              <a:defRPr/>
            </a:pPr>
            <a:endParaRPr kumimoji="1" lang="en-US" altLang="zh-CN" sz="1800" dirty="0"/>
          </a:p>
          <a:p>
            <a:pPr lvl="2" eaLnBrk="1" hangingPunct="1">
              <a:defRPr/>
            </a:pPr>
            <a:r>
              <a:rPr kumimoji="1" lang="en-US" altLang="zh-CN" dirty="0"/>
              <a:t>MIR-QBSH</a:t>
            </a:r>
          </a:p>
          <a:p>
            <a:pPr lvl="3" eaLnBrk="1" hangingPunct="1">
              <a:defRPr/>
            </a:pPr>
            <a:r>
              <a:rPr kumimoji="1" lang="en-US" altLang="zh-CN" dirty="0"/>
              <a:t>48 music midi and 2000 noisy midi</a:t>
            </a:r>
          </a:p>
          <a:p>
            <a:pPr lvl="3" eaLnBrk="1" hangingPunct="1">
              <a:defRPr/>
            </a:pPr>
            <a:r>
              <a:rPr kumimoji="1" lang="en-US" altLang="zh-CN" dirty="0"/>
              <a:t>4431 humming query</a:t>
            </a:r>
          </a:p>
          <a:p>
            <a:pPr lvl="3" eaLnBrk="1" hangingPunct="1">
              <a:defRPr/>
            </a:pPr>
            <a:r>
              <a:rPr kumimoji="1" lang="en-US" altLang="zh-CN" dirty="0">
                <a:solidFill>
                  <a:srgbClr val="FF0000"/>
                </a:solidFill>
              </a:rPr>
              <a:t>MIREX 2015 Top 1</a:t>
            </a:r>
            <a:r>
              <a:rPr kumimoji="1" lang="en-US" altLang="zh-CN" baseline="30000" dirty="0">
                <a:solidFill>
                  <a:srgbClr val="FF0000"/>
                </a:solidFill>
              </a:rPr>
              <a:t>st</a:t>
            </a:r>
            <a:endParaRPr kumimoji="1" lang="en-US" altLang="zh-CN" dirty="0">
              <a:solidFill>
                <a:srgbClr val="FF0000"/>
              </a:solidFill>
            </a:endParaRPr>
          </a:p>
          <a:p>
            <a:pPr lvl="3" eaLnBrk="1" hangingPunct="1">
              <a:defRPr/>
            </a:pPr>
            <a:endParaRPr kumimoji="1" lang="en-US" altLang="zh-CN" dirty="0"/>
          </a:p>
          <a:p>
            <a:pPr lvl="3" eaLnBrk="1" hangingPunct="1">
              <a:defRPr/>
            </a:pPr>
            <a:endParaRPr kumimoji="1" lang="en-US" altLang="zh-CN" dirty="0"/>
          </a:p>
          <a:p>
            <a:pPr lvl="2"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15" name="图片 14"/>
          <p:cNvPicPr>
            <a:picLocks noChangeAspect="1"/>
          </p:cNvPicPr>
          <p:nvPr/>
        </p:nvPicPr>
        <p:blipFill>
          <a:blip r:embed="rId3"/>
          <a:stretch>
            <a:fillRect/>
          </a:stretch>
        </p:blipFill>
        <p:spPr>
          <a:xfrm>
            <a:off x="1633929" y="3523872"/>
            <a:ext cx="5818391" cy="1850127"/>
          </a:xfrm>
          <a:prstGeom prst="rect">
            <a:avLst/>
          </a:prstGeom>
        </p:spPr>
      </p:pic>
      <p:pic>
        <p:nvPicPr>
          <p:cNvPr id="20" name="图片 19"/>
          <p:cNvPicPr>
            <a:picLocks noChangeAspect="1"/>
          </p:cNvPicPr>
          <p:nvPr/>
        </p:nvPicPr>
        <p:blipFill>
          <a:blip r:embed="rId4"/>
          <a:stretch>
            <a:fillRect/>
          </a:stretch>
        </p:blipFill>
        <p:spPr>
          <a:xfrm>
            <a:off x="5922620" y="5304664"/>
            <a:ext cx="3185884" cy="1580720"/>
          </a:xfrm>
          <a:prstGeom prst="rect">
            <a:avLst/>
          </a:prstGeom>
        </p:spPr>
      </p:pic>
    </p:spTree>
    <p:extLst>
      <p:ext uri="{BB962C8B-B14F-4D97-AF65-F5344CB8AC3E}">
        <p14:creationId xmlns:p14="http://schemas.microsoft.com/office/powerpoint/2010/main" val="7708091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95536" y="6237312"/>
            <a:ext cx="8352928" cy="144016"/>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5122"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面向大规模视觉搜索的特征哈希</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a:xfrm>
            <a:off x="468313" y="1196975"/>
            <a:ext cx="8229600" cy="5661025"/>
          </a:xfrm>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1" eaLnBrk="1" hangingPunct="1">
              <a:defRPr/>
            </a:pPr>
            <a:r>
              <a:rPr lang="en-US" altLang="zh-CN" sz="2300" dirty="0">
                <a:solidFill>
                  <a:srgbClr val="0080FF"/>
                </a:solidFill>
                <a:latin typeface="微软雅黑" pitchFamily="34" charset="-122"/>
                <a:ea typeface="微软雅黑" pitchFamily="34" charset="-122"/>
              </a:rPr>
              <a:t>Ordinary Embedding Hashing</a:t>
            </a:r>
            <a:r>
              <a:rPr lang="en-US" altLang="zh-CN" sz="1200" dirty="0">
                <a:solidFill>
                  <a:srgbClr val="0080FF"/>
                </a:solidFill>
                <a:latin typeface="微软雅黑" pitchFamily="34" charset="-122"/>
                <a:ea typeface="微软雅黑" pitchFamily="34" charset="-122"/>
              </a:rPr>
              <a:t> (Liu et al. AAAI 2016)</a:t>
            </a:r>
            <a:endParaRPr lang="en-US" altLang="zh-CN" sz="2300" dirty="0">
              <a:latin typeface="微软雅黑" pitchFamily="34" charset="-122"/>
              <a:ea typeface="微软雅黑" pitchFamily="34" charset="-122"/>
            </a:endParaRPr>
          </a:p>
          <a:p>
            <a:pPr lvl="2" eaLnBrk="1" hangingPunct="1">
              <a:defRPr/>
            </a:pPr>
            <a:r>
              <a:rPr kumimoji="1" lang="zh-CN" altLang="en-US" b="1" dirty="0">
                <a:solidFill>
                  <a:srgbClr val="FF0000"/>
                </a:solidFill>
                <a:latin typeface="微软雅黑" panose="020B0503020204020204" pitchFamily="34" charset="-122"/>
                <a:ea typeface="微软雅黑" panose="020B0503020204020204" pitchFamily="34" charset="-122"/>
              </a:rPr>
              <a:t>落地应用：</a:t>
            </a:r>
            <a:r>
              <a:rPr lang="en-US" altLang="zh-CN" b="1" dirty="0">
                <a:solidFill>
                  <a:srgbClr val="FF0000"/>
                </a:solidFill>
                <a:latin typeface="微软雅黑" pitchFamily="34" charset="-122"/>
                <a:ea typeface="微软雅黑" pitchFamily="34" charset="-122"/>
              </a:rPr>
              <a:t> QQ</a:t>
            </a:r>
            <a:r>
              <a:rPr lang="zh-CN" altLang="en-US" b="1" dirty="0">
                <a:solidFill>
                  <a:srgbClr val="FF0000"/>
                </a:solidFill>
                <a:latin typeface="微软雅黑" pitchFamily="34" charset="-122"/>
                <a:ea typeface="微软雅黑" pitchFamily="34" charset="-122"/>
              </a:rPr>
              <a:t>音乐哼唱搜索</a:t>
            </a:r>
            <a:endParaRPr lang="en-US" altLang="zh-CN" b="1" dirty="0">
              <a:solidFill>
                <a:srgbClr val="FF0000"/>
              </a:solidFill>
              <a:latin typeface="微软雅黑" panose="020B0503020204020204" pitchFamily="34" charset="-122"/>
              <a:ea typeface="微软雅黑" panose="020B0503020204020204" pitchFamily="34" charset="-122"/>
            </a:endParaRPr>
          </a:p>
        </p:txBody>
      </p:sp>
      <p:pic>
        <p:nvPicPr>
          <p:cNvPr id="6" name="图片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7533" y="2622376"/>
            <a:ext cx="43180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26199" y="3501008"/>
            <a:ext cx="3803650" cy="311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p:cNvSpPr/>
          <p:nvPr/>
        </p:nvSpPr>
        <p:spPr>
          <a:xfrm>
            <a:off x="5652120" y="2276872"/>
            <a:ext cx="2736304" cy="720080"/>
          </a:xfrm>
          <a:prstGeom prst="rect">
            <a:avLst/>
          </a:prstGeom>
          <a:solidFill>
            <a:srgbClr val="C00000"/>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altLang="zh-CN" b="1" dirty="0">
                <a:solidFill>
                  <a:schemeClr val="bg1"/>
                </a:solidFill>
              </a:rPr>
              <a:t>2016</a:t>
            </a:r>
            <a:r>
              <a:rPr lang="zh-CN" altLang="en-US" b="1" dirty="0">
                <a:solidFill>
                  <a:schemeClr val="bg1"/>
                </a:solidFill>
              </a:rPr>
              <a:t>年</a:t>
            </a:r>
            <a:r>
              <a:rPr lang="en-US" altLang="zh-CN" b="1" dirty="0">
                <a:solidFill>
                  <a:schemeClr val="bg1"/>
                </a:solidFill>
              </a:rPr>
              <a:t>1</a:t>
            </a:r>
            <a:r>
              <a:rPr lang="zh-CN" altLang="en-US" b="1" dirty="0">
                <a:solidFill>
                  <a:schemeClr val="bg1"/>
                </a:solidFill>
              </a:rPr>
              <a:t>月至今，</a:t>
            </a:r>
            <a:r>
              <a:rPr lang="en-US" altLang="zh-CN" b="1" dirty="0">
                <a:solidFill>
                  <a:schemeClr val="bg1"/>
                </a:solidFill>
              </a:rPr>
              <a:t>1.47</a:t>
            </a:r>
            <a:r>
              <a:rPr lang="zh-CN" altLang="en-US" b="1" dirty="0">
                <a:solidFill>
                  <a:schemeClr val="bg1"/>
                </a:solidFill>
              </a:rPr>
              <a:t>亿用户哼唱使用量</a:t>
            </a:r>
          </a:p>
        </p:txBody>
      </p:sp>
    </p:spTree>
    <p:extLst>
      <p:ext uri="{BB962C8B-B14F-4D97-AF65-F5344CB8AC3E}">
        <p14:creationId xmlns:p14="http://schemas.microsoft.com/office/powerpoint/2010/main" val="3471806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报告提纲</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solidFill>
                  <a:schemeClr val="bg1">
                    <a:lumMod val="75000"/>
                  </a:schemeClr>
                </a:solidFill>
                <a:latin typeface="微软雅黑" pitchFamily="34" charset="-122"/>
                <a:ea typeface="微软雅黑" pitchFamily="34" charset="-122"/>
              </a:rPr>
              <a:t>面向大规模视觉搜索的特征哈希</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相关进展</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工作汇报</a:t>
            </a:r>
            <a:endParaRPr lang="en-US" altLang="zh-CN" sz="2300" dirty="0">
              <a:solidFill>
                <a:schemeClr val="bg1">
                  <a:lumMod val="75000"/>
                </a:schemeClr>
              </a:solidFill>
              <a:latin typeface="微软雅黑" pitchFamily="34" charset="-122"/>
              <a:ea typeface="微软雅黑" pitchFamily="34" charset="-122"/>
            </a:endParaRPr>
          </a:p>
          <a:p>
            <a:pPr eaLnBrk="1" hangingPunct="1">
              <a:defRPr/>
            </a:pPr>
            <a:r>
              <a:rPr lang="zh-CN" altLang="en-US" sz="3200" dirty="0">
                <a:latin typeface="微软雅黑" pitchFamily="34" charset="-122"/>
                <a:ea typeface="微软雅黑" pitchFamily="34" charset="-122"/>
              </a:rPr>
              <a:t>深度神经网络压缩</a:t>
            </a:r>
            <a:endParaRPr lang="en-US" altLang="zh-CN" sz="32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概念介绍</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常用模型</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工作汇报</a:t>
            </a:r>
            <a:endParaRPr lang="zh-CN" altLang="en-US" sz="3200" dirty="0">
              <a:latin typeface="微软雅黑" pitchFamily="34" charset="-122"/>
              <a:ea typeface="微软雅黑" pitchFamily="34" charset="-122"/>
            </a:endParaRPr>
          </a:p>
          <a:p>
            <a:pPr marL="342900" lvl="1" indent="-342900" eaLnBrk="1" hangingPunct="1">
              <a:buClr>
                <a:schemeClr val="accent1"/>
              </a:buClr>
              <a:buSzPct val="65000"/>
              <a:buFont typeface="Wingdings" panose="05000000000000000000" pitchFamily="2" charset="2"/>
              <a:buChar char="n"/>
              <a:defRPr/>
            </a:pPr>
            <a:r>
              <a:rPr lang="zh-CN" altLang="en-US" sz="3200" dirty="0">
                <a:solidFill>
                  <a:schemeClr val="bg1">
                    <a:lumMod val="75000"/>
                  </a:schemeClr>
                </a:solidFill>
                <a:latin typeface="微软雅黑" pitchFamily="34" charset="-122"/>
                <a:ea typeface="微软雅黑" pitchFamily="34" charset="-122"/>
              </a:rPr>
              <a:t>总结与展望</a:t>
            </a:r>
            <a:endParaRPr lang="en-US" altLang="zh-TW" sz="3200" dirty="0">
              <a:solidFill>
                <a:schemeClr val="bg1">
                  <a:lumMod val="75000"/>
                </a:schemeClr>
              </a:solidFill>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extLst>
      <p:ext uri="{BB962C8B-B14F-4D97-AF65-F5344CB8AC3E}">
        <p14:creationId xmlns:p14="http://schemas.microsoft.com/office/powerpoint/2010/main" val="34927507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深度神经网络在视觉中的应用</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8" name="Text Box 6"/>
          <p:cNvSpPr txBox="1">
            <a:spLocks noChangeArrowheads="1"/>
          </p:cNvSpPr>
          <p:nvPr/>
        </p:nvSpPr>
        <p:spPr bwMode="auto">
          <a:xfrm>
            <a:off x="323705" y="1146452"/>
            <a:ext cx="8460270" cy="400110"/>
          </a:xfrm>
          <a:prstGeom prst="rect">
            <a:avLst/>
          </a:prstGeom>
          <a:solidFill>
            <a:srgbClr val="0070C0"/>
          </a:solidFill>
          <a:ln w="9525">
            <a:noFill/>
            <a:miter lim="800000"/>
            <a:headEnd/>
            <a:tailEnd/>
          </a:ln>
        </p:spPr>
        <p:txBody>
          <a:bodyPr wrap="square">
            <a:spAutoFit/>
          </a:bodyPr>
          <a:lstStyle/>
          <a:p>
            <a:pPr algn="ctr"/>
            <a:r>
              <a:rPr lang="en-US" altLang="zh-CN" sz="2000" b="1" dirty="0" err="1">
                <a:solidFill>
                  <a:schemeClr val="bg1"/>
                </a:solidFill>
                <a:latin typeface="+mn-lt"/>
              </a:rPr>
              <a:t>CNNs</a:t>
            </a:r>
            <a:r>
              <a:rPr lang="en-US" altLang="zh-CN" sz="2000" b="1" dirty="0">
                <a:solidFill>
                  <a:schemeClr val="bg1"/>
                </a:solidFill>
                <a:latin typeface="+mn-lt"/>
              </a:rPr>
              <a:t> have achieved successes in various areas of CV</a:t>
            </a:r>
            <a:r>
              <a:rPr lang="zh-CN" altLang="en-US" sz="2000" b="1" dirty="0">
                <a:solidFill>
                  <a:schemeClr val="bg1"/>
                </a:solidFill>
                <a:latin typeface="+mn-lt"/>
              </a:rPr>
              <a:t> </a:t>
            </a:r>
          </a:p>
        </p:txBody>
      </p:sp>
      <p:pic>
        <p:nvPicPr>
          <p:cNvPr id="9" name="Picture 2"/>
          <p:cNvPicPr>
            <a:picLocks noChangeAspect="1" noChangeArrowheads="1"/>
          </p:cNvPicPr>
          <p:nvPr/>
        </p:nvPicPr>
        <p:blipFill>
          <a:blip r:embed="rId3" cstate="print"/>
          <a:srcRect/>
          <a:stretch>
            <a:fillRect/>
          </a:stretch>
        </p:blipFill>
        <p:spPr bwMode="auto">
          <a:xfrm>
            <a:off x="323705" y="1866502"/>
            <a:ext cx="3168220" cy="2588668"/>
          </a:xfrm>
          <a:prstGeom prst="rect">
            <a:avLst/>
          </a:prstGeom>
          <a:noFill/>
          <a:ln w="9525">
            <a:noFill/>
            <a:miter lim="800000"/>
            <a:headEnd/>
            <a:tailEnd/>
          </a:ln>
        </p:spPr>
      </p:pic>
      <p:sp>
        <p:nvSpPr>
          <p:cNvPr id="10" name="TextBox 7"/>
          <p:cNvSpPr txBox="1"/>
          <p:nvPr/>
        </p:nvSpPr>
        <p:spPr>
          <a:xfrm>
            <a:off x="899745" y="4480153"/>
            <a:ext cx="2808195" cy="338554"/>
          </a:xfrm>
          <a:prstGeom prst="rect">
            <a:avLst/>
          </a:prstGeom>
          <a:noFill/>
        </p:spPr>
        <p:txBody>
          <a:bodyPr wrap="square" rtlCol="0">
            <a:spAutoFit/>
          </a:bodyPr>
          <a:lstStyle/>
          <a:p>
            <a:r>
              <a:rPr lang="en-US" altLang="zh-CN" sz="1600" dirty="0"/>
              <a:t>Image classification</a:t>
            </a:r>
            <a:endParaRPr lang="zh-CN" altLang="en-US" sz="1600" dirty="0"/>
          </a:p>
        </p:txBody>
      </p:sp>
      <p:pic>
        <p:nvPicPr>
          <p:cNvPr id="11" name="Picture 3"/>
          <p:cNvPicPr>
            <a:picLocks noChangeAspect="1" noChangeArrowheads="1"/>
          </p:cNvPicPr>
          <p:nvPr/>
        </p:nvPicPr>
        <p:blipFill>
          <a:blip r:embed="rId4" cstate="print"/>
          <a:srcRect/>
          <a:stretch>
            <a:fillRect/>
          </a:stretch>
        </p:blipFill>
        <p:spPr bwMode="auto">
          <a:xfrm>
            <a:off x="3513892" y="1906082"/>
            <a:ext cx="5288004" cy="2120570"/>
          </a:xfrm>
          <a:prstGeom prst="rect">
            <a:avLst/>
          </a:prstGeom>
          <a:noFill/>
          <a:ln w="9525">
            <a:noFill/>
            <a:miter lim="800000"/>
            <a:headEnd/>
            <a:tailEnd/>
          </a:ln>
        </p:spPr>
      </p:pic>
      <p:sp>
        <p:nvSpPr>
          <p:cNvPr id="12" name="TextBox 11"/>
          <p:cNvSpPr txBox="1"/>
          <p:nvPr/>
        </p:nvSpPr>
        <p:spPr>
          <a:xfrm>
            <a:off x="5314017" y="3976118"/>
            <a:ext cx="2808195" cy="338554"/>
          </a:xfrm>
          <a:prstGeom prst="rect">
            <a:avLst/>
          </a:prstGeom>
          <a:noFill/>
        </p:spPr>
        <p:txBody>
          <a:bodyPr wrap="square" rtlCol="0">
            <a:spAutoFit/>
          </a:bodyPr>
          <a:lstStyle/>
          <a:p>
            <a:r>
              <a:rPr lang="en-US" altLang="zh-CN" sz="1600" dirty="0"/>
              <a:t>Image retrieval</a:t>
            </a:r>
            <a:endParaRPr lang="zh-CN" altLang="en-US" sz="1600" dirty="0"/>
          </a:p>
        </p:txBody>
      </p:sp>
      <p:pic>
        <p:nvPicPr>
          <p:cNvPr id="13" name="图片 12"/>
          <p:cNvPicPr>
            <a:picLocks noChangeAspect="1"/>
          </p:cNvPicPr>
          <p:nvPr/>
        </p:nvPicPr>
        <p:blipFill>
          <a:blip r:embed="rId5" cstate="print"/>
          <a:stretch>
            <a:fillRect/>
          </a:stretch>
        </p:blipFill>
        <p:spPr>
          <a:xfrm>
            <a:off x="323705" y="5108245"/>
            <a:ext cx="2294410" cy="1143564"/>
          </a:xfrm>
          <a:prstGeom prst="rect">
            <a:avLst/>
          </a:prstGeom>
        </p:spPr>
      </p:pic>
      <p:sp>
        <p:nvSpPr>
          <p:cNvPr id="14" name="文本框 13"/>
          <p:cNvSpPr txBox="1"/>
          <p:nvPr/>
        </p:nvSpPr>
        <p:spPr>
          <a:xfrm>
            <a:off x="611725" y="6330806"/>
            <a:ext cx="1944135" cy="338554"/>
          </a:xfrm>
          <a:prstGeom prst="rect">
            <a:avLst/>
          </a:prstGeom>
          <a:noFill/>
        </p:spPr>
        <p:txBody>
          <a:bodyPr wrap="square" rtlCol="0">
            <a:spAutoFit/>
          </a:bodyPr>
          <a:lstStyle/>
          <a:p>
            <a:r>
              <a:rPr lang="en-US" altLang="zh-CN" sz="1600" dirty="0"/>
              <a:t>Object detection</a:t>
            </a:r>
            <a:endParaRPr lang="zh-CN" altLang="en-US" sz="1600" dirty="0"/>
          </a:p>
        </p:txBody>
      </p:sp>
      <p:pic>
        <p:nvPicPr>
          <p:cNvPr id="15" name="图片 14"/>
          <p:cNvPicPr>
            <a:picLocks noChangeAspect="1"/>
          </p:cNvPicPr>
          <p:nvPr/>
        </p:nvPicPr>
        <p:blipFill>
          <a:blip r:embed="rId6" cstate="print"/>
          <a:stretch>
            <a:fillRect/>
          </a:stretch>
        </p:blipFill>
        <p:spPr>
          <a:xfrm>
            <a:off x="6173087" y="4411944"/>
            <a:ext cx="2774240" cy="2130686"/>
          </a:xfrm>
          <a:prstGeom prst="rect">
            <a:avLst/>
          </a:prstGeom>
        </p:spPr>
      </p:pic>
      <p:sp>
        <p:nvSpPr>
          <p:cNvPr id="16" name="文本框 15"/>
          <p:cNvSpPr txBox="1"/>
          <p:nvPr/>
        </p:nvSpPr>
        <p:spPr>
          <a:xfrm>
            <a:off x="6804155" y="6474822"/>
            <a:ext cx="1944135" cy="338554"/>
          </a:xfrm>
          <a:prstGeom prst="rect">
            <a:avLst/>
          </a:prstGeom>
          <a:noFill/>
        </p:spPr>
        <p:txBody>
          <a:bodyPr wrap="square" rtlCol="0">
            <a:spAutoFit/>
          </a:bodyPr>
          <a:lstStyle/>
          <a:p>
            <a:r>
              <a:rPr lang="en-US" altLang="zh-CN" sz="1600" dirty="0"/>
              <a:t>Edge detection</a:t>
            </a:r>
            <a:endParaRPr lang="zh-CN" altLang="en-US" sz="1600" dirty="0"/>
          </a:p>
        </p:txBody>
      </p:sp>
      <p:pic>
        <p:nvPicPr>
          <p:cNvPr id="17" name="图片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27865" y="4989888"/>
            <a:ext cx="3475818" cy="1340924"/>
          </a:xfrm>
          <a:prstGeom prst="rect">
            <a:avLst/>
          </a:prstGeom>
        </p:spPr>
      </p:pic>
      <p:sp>
        <p:nvSpPr>
          <p:cNvPr id="18" name="文本框 17"/>
          <p:cNvSpPr txBox="1"/>
          <p:nvPr/>
        </p:nvSpPr>
        <p:spPr>
          <a:xfrm>
            <a:off x="3581772" y="6301749"/>
            <a:ext cx="1944135" cy="338554"/>
          </a:xfrm>
          <a:prstGeom prst="rect">
            <a:avLst/>
          </a:prstGeom>
          <a:noFill/>
        </p:spPr>
        <p:txBody>
          <a:bodyPr wrap="square" rtlCol="0">
            <a:spAutoFit/>
          </a:bodyPr>
          <a:lstStyle/>
          <a:p>
            <a:r>
              <a:rPr lang="en-US" altLang="zh-CN" sz="1600" dirty="0"/>
              <a:t>Object tracking</a:t>
            </a:r>
            <a:endParaRPr lang="zh-CN" altLang="en-US" sz="1600" dirty="0"/>
          </a:p>
        </p:txBody>
      </p:sp>
      <p:sp>
        <p:nvSpPr>
          <p:cNvPr id="19" name="文本框 18"/>
          <p:cNvSpPr txBox="1"/>
          <p:nvPr/>
        </p:nvSpPr>
        <p:spPr>
          <a:xfrm>
            <a:off x="4067965" y="4098657"/>
            <a:ext cx="1368095" cy="707886"/>
          </a:xfrm>
          <a:prstGeom prst="rect">
            <a:avLst/>
          </a:prstGeom>
          <a:noFill/>
        </p:spPr>
        <p:txBody>
          <a:bodyPr wrap="square" rtlCol="0">
            <a:spAutoFit/>
          </a:bodyPr>
          <a:lstStyle/>
          <a:p>
            <a:r>
              <a:rPr lang="en-US" altLang="zh-CN" sz="4000" dirty="0">
                <a:solidFill>
                  <a:srgbClr val="FF0000"/>
                </a:solidFill>
              </a:rPr>
              <a:t>…</a:t>
            </a:r>
            <a:endParaRPr lang="zh-CN" altLang="en-US" sz="4000" dirty="0">
              <a:solidFill>
                <a:srgbClr val="FF0000"/>
              </a:solidFill>
            </a:endParaRPr>
          </a:p>
        </p:txBody>
      </p:sp>
    </p:spTree>
    <p:extLst>
      <p:ext uri="{BB962C8B-B14F-4D97-AF65-F5344CB8AC3E}">
        <p14:creationId xmlns:p14="http://schemas.microsoft.com/office/powerpoint/2010/main" val="982489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深度神经网络在视觉中的应用</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21" name="Text Box 6"/>
          <p:cNvSpPr txBox="1">
            <a:spLocks noChangeArrowheads="1"/>
          </p:cNvSpPr>
          <p:nvPr/>
        </p:nvSpPr>
        <p:spPr bwMode="auto">
          <a:xfrm>
            <a:off x="1" y="1196752"/>
            <a:ext cx="9143999" cy="5478423"/>
          </a:xfrm>
          <a:prstGeom prst="rect">
            <a:avLst/>
          </a:prstGeom>
          <a:solidFill>
            <a:schemeClr val="accent6">
              <a:lumMod val="20000"/>
              <a:lumOff val="80000"/>
            </a:schemeClr>
          </a:solidFill>
          <a:ln w="9525">
            <a:noFill/>
            <a:miter lim="800000"/>
            <a:headEnd/>
            <a:tailEnd/>
          </a:ln>
        </p:spPr>
        <p:txBody>
          <a:bodyPr wrap="square">
            <a:spAutoFit/>
          </a:bodyPr>
          <a:lstStyle/>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ImageNet Classification with Deep Convolutional Neural Networks, </a:t>
            </a:r>
            <a:r>
              <a:rPr lang="en-US" altLang="zh-CN" sz="1400" b="1" dirty="0">
                <a:latin typeface="微软雅黑" panose="020B0503020204020204" pitchFamily="34" charset="-122"/>
                <a:ea typeface="微软雅黑" panose="020B0503020204020204" pitchFamily="34" charset="-122"/>
              </a:rPr>
              <a:t>NIPS</a:t>
            </a:r>
            <a:r>
              <a:rPr lang="en-US" altLang="zh-CN" sz="1400" dirty="0">
                <a:latin typeface="微软雅黑" panose="020B0503020204020204" pitchFamily="34" charset="-122"/>
                <a:ea typeface="微软雅黑" panose="020B0503020204020204" pitchFamily="34" charset="-122"/>
              </a:rPr>
              <a:t> 2012</a:t>
            </a:r>
            <a:endParaRPr lang="zh-CN" altLang="en-US"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Spatial Pyramid Pooling in Deep Convolutional Networks for Visual Recognition, </a:t>
            </a:r>
            <a:r>
              <a:rPr lang="en-US" altLang="zh-CN" sz="1400" b="1" dirty="0">
                <a:latin typeface="微软雅黑" panose="020B0503020204020204" pitchFamily="34" charset="-122"/>
                <a:ea typeface="微软雅黑" panose="020B0503020204020204" pitchFamily="34" charset="-122"/>
              </a:rPr>
              <a:t>ECCV</a:t>
            </a:r>
            <a:r>
              <a:rPr lang="en-US" altLang="zh-CN" sz="1400" dirty="0">
                <a:latin typeface="微软雅黑" panose="020B0503020204020204" pitchFamily="34" charset="-122"/>
                <a:ea typeface="微软雅黑" panose="020B0503020204020204" pitchFamily="34" charset="-122"/>
              </a:rPr>
              <a:t> 2014</a:t>
            </a:r>
            <a:endParaRPr lang="zh-CN" altLang="en-US"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Very Deep Convolutional Network for Large-scale Image Recognition, </a:t>
            </a:r>
            <a:r>
              <a:rPr lang="en-US" altLang="zh-CN" sz="1400" b="1" dirty="0">
                <a:latin typeface="微软雅黑" panose="020B0503020204020204" pitchFamily="34" charset="-122"/>
                <a:ea typeface="微软雅黑" panose="020B0503020204020204" pitchFamily="34" charset="-122"/>
              </a:rPr>
              <a:t>ICLR</a:t>
            </a:r>
            <a:r>
              <a:rPr lang="en-US" altLang="zh-CN" sz="1400" dirty="0">
                <a:latin typeface="微软雅黑" panose="020B0503020204020204" pitchFamily="34" charset="-122"/>
                <a:ea typeface="微软雅黑" panose="020B0503020204020204" pitchFamily="34" charset="-122"/>
              </a:rPr>
              <a:t> 2015</a:t>
            </a: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Going Deeper With Convolutions, </a:t>
            </a:r>
            <a:r>
              <a:rPr lang="en-US" altLang="zh-CN" sz="1400" b="1" dirty="0">
                <a:latin typeface="微软雅黑" panose="020B0503020204020204" pitchFamily="34" charset="-122"/>
                <a:ea typeface="微软雅黑" panose="020B0503020204020204" pitchFamily="34" charset="-122"/>
              </a:rPr>
              <a:t>CVPR</a:t>
            </a:r>
            <a:r>
              <a:rPr lang="en-US" altLang="zh-CN" sz="1400" dirty="0">
                <a:latin typeface="微软雅黑" panose="020B0503020204020204" pitchFamily="34" charset="-122"/>
                <a:ea typeface="微软雅黑" panose="020B0503020204020204" pitchFamily="34" charset="-122"/>
              </a:rPr>
              <a:t> 2015</a:t>
            </a:r>
          </a:p>
          <a:p>
            <a:pPr>
              <a:buClr>
                <a:srgbClr val="3399FF"/>
              </a:buClr>
              <a:buFont typeface="Wingdings" pitchFamily="2" charset="2"/>
              <a:buChar char="ü"/>
            </a:pPr>
            <a:endParaRPr lang="zh-CN" altLang="en-US"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Where to Buy It: Matching Street Clothing Photos in Online Shops, </a:t>
            </a:r>
            <a:r>
              <a:rPr lang="en-US" altLang="zh-CN" sz="1400" b="1" dirty="0">
                <a:latin typeface="微软雅黑" panose="020B0503020204020204" pitchFamily="34" charset="-122"/>
                <a:ea typeface="微软雅黑" panose="020B0503020204020204" pitchFamily="34" charset="-122"/>
              </a:rPr>
              <a:t>ICCV</a:t>
            </a:r>
            <a:r>
              <a:rPr lang="en-US" altLang="zh-CN" sz="1400" dirty="0">
                <a:latin typeface="微软雅黑" panose="020B0503020204020204" pitchFamily="34" charset="-122"/>
                <a:ea typeface="微软雅黑" panose="020B0503020204020204" pitchFamily="34" charset="-122"/>
              </a:rPr>
              <a:t> 2015</a:t>
            </a:r>
            <a:endParaRPr lang="zh-CN" altLang="en-US"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Deep Learning for Content-Based Image Retrieval: A Comprehensive Study, </a:t>
            </a:r>
            <a:r>
              <a:rPr lang="en-US" altLang="zh-CN" sz="1400" b="1" dirty="0">
                <a:latin typeface="微软雅黑" panose="020B0503020204020204" pitchFamily="34" charset="-122"/>
                <a:ea typeface="微软雅黑" panose="020B0503020204020204" pitchFamily="34" charset="-122"/>
              </a:rPr>
              <a:t>ACMMM</a:t>
            </a:r>
            <a:r>
              <a:rPr lang="en-US" altLang="zh-CN" sz="1400" dirty="0">
                <a:latin typeface="微软雅黑" panose="020B0503020204020204" pitchFamily="34" charset="-122"/>
                <a:ea typeface="微软雅黑" panose="020B0503020204020204" pitchFamily="34" charset="-122"/>
              </a:rPr>
              <a:t>, 2014</a:t>
            </a:r>
            <a:endParaRPr lang="zh-CN" altLang="en-US"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endParaRPr lang="en-US" altLang="zh-CN"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err="1">
                <a:latin typeface="微软雅黑" panose="020B0503020204020204" pitchFamily="34" charset="-122"/>
                <a:ea typeface="微软雅黑" panose="020B0503020204020204" pitchFamily="34" charset="-122"/>
              </a:rPr>
              <a:t>DeepContour</a:t>
            </a:r>
            <a:r>
              <a:rPr lang="en-US" altLang="zh-CN" sz="1400" dirty="0">
                <a:latin typeface="微软雅黑" panose="020B0503020204020204" pitchFamily="34" charset="-122"/>
                <a:ea typeface="微软雅黑" panose="020B0503020204020204" pitchFamily="34" charset="-122"/>
              </a:rPr>
              <a:t>: A Deep </a:t>
            </a:r>
            <a:r>
              <a:rPr lang="en-US" altLang="zh-CN" sz="1400" dirty="0" err="1">
                <a:latin typeface="微软雅黑" panose="020B0503020204020204" pitchFamily="34" charset="-122"/>
                <a:ea typeface="微软雅黑" panose="020B0503020204020204" pitchFamily="34" charset="-122"/>
              </a:rPr>
              <a:t>Convolutional</a:t>
            </a:r>
            <a:r>
              <a:rPr lang="en-US" altLang="zh-CN" sz="1400" dirty="0">
                <a:latin typeface="微软雅黑" panose="020B0503020204020204" pitchFamily="34" charset="-122"/>
                <a:ea typeface="微软雅黑" panose="020B0503020204020204" pitchFamily="34" charset="-122"/>
              </a:rPr>
              <a:t> Feature Learned by Positive-Sharing Loss for Contour Detection Draft Version,  </a:t>
            </a:r>
            <a:r>
              <a:rPr lang="en-US" altLang="zh-CN" sz="1400" b="1" dirty="0">
                <a:latin typeface="微软雅黑" panose="020B0503020204020204" pitchFamily="34" charset="-122"/>
                <a:ea typeface="微软雅黑" panose="020B0503020204020204" pitchFamily="34" charset="-122"/>
              </a:rPr>
              <a:t>CVPR</a:t>
            </a:r>
            <a:r>
              <a:rPr lang="en-US" altLang="zh-CN" sz="1400" dirty="0">
                <a:latin typeface="微软雅黑" panose="020B0503020204020204" pitchFamily="34" charset="-122"/>
                <a:ea typeface="微软雅黑" panose="020B0503020204020204" pitchFamily="34" charset="-122"/>
              </a:rPr>
              <a:t> 2015</a:t>
            </a:r>
          </a:p>
          <a:p>
            <a:pPr>
              <a:buClr>
                <a:srgbClr val="3399FF"/>
              </a:buClr>
              <a:buFont typeface="Wingdings" pitchFamily="2" charset="2"/>
              <a:buChar char="ü"/>
            </a:pPr>
            <a:r>
              <a:rPr lang="en-US" altLang="zh-CN" sz="1400" dirty="0" err="1">
                <a:latin typeface="微软雅黑" panose="020B0503020204020204" pitchFamily="34" charset="-122"/>
                <a:ea typeface="微软雅黑" panose="020B0503020204020204" pitchFamily="34" charset="-122"/>
              </a:rPr>
              <a:t>DeepEdge</a:t>
            </a:r>
            <a:r>
              <a:rPr lang="en-US" altLang="zh-CN" sz="1400" dirty="0">
                <a:latin typeface="微软雅黑" panose="020B0503020204020204" pitchFamily="34" charset="-122"/>
                <a:ea typeface="微软雅黑" panose="020B0503020204020204" pitchFamily="34" charset="-122"/>
              </a:rPr>
              <a:t>: A </a:t>
            </a:r>
            <a:r>
              <a:rPr lang="en-US" altLang="zh-CN" sz="1400" dirty="0" err="1">
                <a:latin typeface="微软雅黑" panose="020B0503020204020204" pitchFamily="34" charset="-122"/>
                <a:ea typeface="微软雅黑" panose="020B0503020204020204" pitchFamily="34" charset="-122"/>
              </a:rPr>
              <a:t>Multiscale</a:t>
            </a:r>
            <a:r>
              <a:rPr lang="en-US" altLang="zh-CN" sz="1400" dirty="0">
                <a:latin typeface="微软雅黑" panose="020B0503020204020204" pitchFamily="34" charset="-122"/>
                <a:ea typeface="微软雅黑" panose="020B0503020204020204" pitchFamily="34" charset="-122"/>
              </a:rPr>
              <a:t> Bifurcated Deep Network for Top-down Contour Detection, </a:t>
            </a:r>
            <a:r>
              <a:rPr lang="en-US" altLang="zh-CN" sz="1400" b="1" dirty="0">
                <a:latin typeface="微软雅黑" panose="020B0503020204020204" pitchFamily="34" charset="-122"/>
                <a:ea typeface="微软雅黑" panose="020B0503020204020204" pitchFamily="34" charset="-122"/>
              </a:rPr>
              <a:t>CVPR</a:t>
            </a:r>
            <a:r>
              <a:rPr lang="en-US" altLang="zh-CN" sz="1400" dirty="0">
                <a:latin typeface="微软雅黑" panose="020B0503020204020204" pitchFamily="34" charset="-122"/>
                <a:ea typeface="微软雅黑" panose="020B0503020204020204" pitchFamily="34" charset="-122"/>
              </a:rPr>
              <a:t> 2015</a:t>
            </a: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Holistically-Nested Edge Detection, </a:t>
            </a:r>
            <a:r>
              <a:rPr lang="en-US" altLang="zh-CN" sz="1400" b="1" dirty="0">
                <a:latin typeface="微软雅黑" panose="020B0503020204020204" pitchFamily="34" charset="-122"/>
                <a:ea typeface="微软雅黑" panose="020B0503020204020204" pitchFamily="34" charset="-122"/>
              </a:rPr>
              <a:t>ICCV</a:t>
            </a:r>
            <a:r>
              <a:rPr lang="en-US" altLang="zh-CN" sz="1400" dirty="0">
                <a:latin typeface="微软雅黑" panose="020B0503020204020204" pitchFamily="34" charset="-122"/>
                <a:ea typeface="微软雅黑" panose="020B0503020204020204" pitchFamily="34" charset="-122"/>
              </a:rPr>
              <a:t> 2015</a:t>
            </a:r>
            <a:endParaRPr lang="zh-CN" altLang="en-US"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endParaRPr lang="en-US" altLang="zh-CN"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Rich feature hierarchies for accurate object detection and semantic segmentation, </a:t>
            </a:r>
            <a:r>
              <a:rPr lang="en-US" altLang="zh-CN" sz="1400" b="1" dirty="0">
                <a:latin typeface="微软雅黑" panose="020B0503020204020204" pitchFamily="34" charset="-122"/>
                <a:ea typeface="微软雅黑" panose="020B0503020204020204" pitchFamily="34" charset="-122"/>
              </a:rPr>
              <a:t>CVPR</a:t>
            </a:r>
            <a:r>
              <a:rPr lang="en-US" altLang="zh-CN" sz="1400" dirty="0">
                <a:latin typeface="微软雅黑" panose="020B0503020204020204" pitchFamily="34" charset="-122"/>
                <a:ea typeface="微软雅黑" panose="020B0503020204020204" pitchFamily="34" charset="-122"/>
              </a:rPr>
              <a:t> 2014</a:t>
            </a: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Is Object Localization for Free-Weakly-supervised Learning with </a:t>
            </a:r>
            <a:r>
              <a:rPr lang="en-US" altLang="zh-CN" sz="1400" dirty="0" err="1">
                <a:latin typeface="微软雅黑" panose="020B0503020204020204" pitchFamily="34" charset="-122"/>
                <a:ea typeface="微软雅黑" panose="020B0503020204020204" pitchFamily="34" charset="-122"/>
              </a:rPr>
              <a:t>Convolutional</a:t>
            </a:r>
            <a:r>
              <a:rPr lang="en-US" altLang="zh-CN" sz="1400" dirty="0">
                <a:latin typeface="微软雅黑" panose="020B0503020204020204" pitchFamily="34" charset="-122"/>
                <a:ea typeface="微软雅黑" panose="020B0503020204020204" pitchFamily="34" charset="-122"/>
              </a:rPr>
              <a:t> Neural Networks, </a:t>
            </a:r>
            <a:r>
              <a:rPr lang="en-US" altLang="zh-CN" sz="1400" b="1" dirty="0">
                <a:latin typeface="微软雅黑" panose="020B0503020204020204" pitchFamily="34" charset="-122"/>
                <a:ea typeface="微软雅黑" panose="020B0503020204020204" pitchFamily="34" charset="-122"/>
              </a:rPr>
              <a:t>CVPR</a:t>
            </a:r>
            <a:r>
              <a:rPr lang="en-US" altLang="zh-CN" sz="1400" dirty="0">
                <a:latin typeface="微软雅黑" panose="020B0503020204020204" pitchFamily="34" charset="-122"/>
                <a:ea typeface="微软雅黑" panose="020B0503020204020204" pitchFamily="34" charset="-122"/>
              </a:rPr>
              <a:t> 2015</a:t>
            </a:r>
            <a:endParaRPr lang="zh-CN" altLang="en-US"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Scalable Object Detection using Deep Neural Networks, </a:t>
            </a:r>
            <a:r>
              <a:rPr lang="en-US" altLang="zh-CN" sz="1400" b="1" dirty="0">
                <a:latin typeface="微软雅黑" panose="020B0503020204020204" pitchFamily="34" charset="-122"/>
                <a:ea typeface="微软雅黑" panose="020B0503020204020204" pitchFamily="34" charset="-122"/>
              </a:rPr>
              <a:t>CVPR</a:t>
            </a:r>
            <a:r>
              <a:rPr lang="en-US" altLang="zh-CN" sz="1400" dirty="0">
                <a:latin typeface="微软雅黑" panose="020B0503020204020204" pitchFamily="34" charset="-122"/>
                <a:ea typeface="微软雅黑" panose="020B0503020204020204" pitchFamily="34" charset="-122"/>
              </a:rPr>
              <a:t> 2014</a:t>
            </a:r>
          </a:p>
          <a:p>
            <a:pPr>
              <a:buClr>
                <a:srgbClr val="3399FF"/>
              </a:buClr>
              <a:buFont typeface="Wingdings" pitchFamily="2" charset="2"/>
              <a:buChar char="ü"/>
            </a:pPr>
            <a:endParaRPr lang="en-US" altLang="zh-CN"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Transferring Rich Feature Hierarchies for Robust Visual Tracking, </a:t>
            </a:r>
            <a:r>
              <a:rPr lang="en-US" altLang="zh-CN" sz="1400" b="1" dirty="0" err="1">
                <a:latin typeface="微软雅黑" panose="020B0503020204020204" pitchFamily="34" charset="-122"/>
                <a:ea typeface="微软雅黑" panose="020B0503020204020204" pitchFamily="34" charset="-122"/>
              </a:rPr>
              <a:t>ArXiv</a:t>
            </a:r>
            <a:r>
              <a:rPr lang="en-US" altLang="zh-CN" sz="1400" dirty="0">
                <a:latin typeface="微软雅黑" panose="020B0503020204020204" pitchFamily="34" charset="-122"/>
                <a:ea typeface="微软雅黑" panose="020B0503020204020204" pitchFamily="34" charset="-122"/>
              </a:rPr>
              <a:t> 2015</a:t>
            </a:r>
          </a:p>
          <a:p>
            <a:pPr>
              <a:buClr>
                <a:srgbClr val="3399FF"/>
              </a:buClr>
              <a:buFont typeface="Wingdings" pitchFamily="2" charset="2"/>
              <a:buChar char="ü"/>
            </a:pPr>
            <a:endParaRPr lang="en-US" altLang="zh-CN"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Deep </a:t>
            </a:r>
            <a:r>
              <a:rPr lang="en-US" altLang="zh-CN" sz="1400" dirty="0" err="1">
                <a:latin typeface="微软雅黑" panose="020B0503020204020204" pitchFamily="34" charset="-122"/>
                <a:ea typeface="微软雅黑" panose="020B0503020204020204" pitchFamily="34" charset="-122"/>
              </a:rPr>
              <a:t>Convolutional</a:t>
            </a:r>
            <a:r>
              <a:rPr lang="en-US" altLang="zh-CN" sz="1400" dirty="0">
                <a:latin typeface="微软雅黑" panose="020B0503020204020204" pitchFamily="34" charset="-122"/>
                <a:ea typeface="微软雅黑" panose="020B0503020204020204" pitchFamily="34" charset="-122"/>
              </a:rPr>
              <a:t> Network Cascade for Facial Point Detection, </a:t>
            </a:r>
            <a:r>
              <a:rPr lang="en-US" altLang="zh-CN" sz="1400" b="1" dirty="0">
                <a:latin typeface="微软雅黑" panose="020B0503020204020204" pitchFamily="34" charset="-122"/>
                <a:ea typeface="微软雅黑" panose="020B0503020204020204" pitchFamily="34" charset="-122"/>
              </a:rPr>
              <a:t>CVPR</a:t>
            </a:r>
            <a:r>
              <a:rPr lang="en-US" altLang="zh-CN" sz="1400" dirty="0">
                <a:latin typeface="微软雅黑" panose="020B0503020204020204" pitchFamily="34" charset="-122"/>
                <a:ea typeface="微软雅黑" panose="020B0503020204020204" pitchFamily="34" charset="-122"/>
              </a:rPr>
              <a:t> 2013</a:t>
            </a: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Facial Landmark Detection by Deep Multi-task Learning, </a:t>
            </a:r>
            <a:r>
              <a:rPr lang="en-US" altLang="zh-CN" sz="1400" b="1" dirty="0">
                <a:latin typeface="微软雅黑" panose="020B0503020204020204" pitchFamily="34" charset="-122"/>
                <a:ea typeface="微软雅黑" panose="020B0503020204020204" pitchFamily="34" charset="-122"/>
              </a:rPr>
              <a:t>ECCV</a:t>
            </a:r>
            <a:r>
              <a:rPr lang="en-US" altLang="zh-CN" sz="1400" dirty="0">
                <a:latin typeface="微软雅黑" panose="020B0503020204020204" pitchFamily="34" charset="-122"/>
                <a:ea typeface="微软雅黑" panose="020B0503020204020204" pitchFamily="34" charset="-122"/>
              </a:rPr>
              <a:t> 2014</a:t>
            </a: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Coarse-to-Fine Auto-encoder Networks (CFAN) for Real-time Face Alignment, </a:t>
            </a:r>
            <a:r>
              <a:rPr lang="en-US" altLang="zh-CN" sz="1400" b="1" dirty="0">
                <a:latin typeface="微软雅黑" panose="020B0503020204020204" pitchFamily="34" charset="-122"/>
                <a:ea typeface="微软雅黑" panose="020B0503020204020204" pitchFamily="34" charset="-122"/>
              </a:rPr>
              <a:t>ECCV</a:t>
            </a:r>
            <a:r>
              <a:rPr lang="en-US" altLang="zh-CN" sz="1400" dirty="0">
                <a:latin typeface="微软雅黑" panose="020B0503020204020204" pitchFamily="34" charset="-122"/>
                <a:ea typeface="微软雅黑" panose="020B0503020204020204" pitchFamily="34" charset="-122"/>
              </a:rPr>
              <a:t> 2014</a:t>
            </a:r>
          </a:p>
          <a:p>
            <a:pPr>
              <a:buClr>
                <a:srgbClr val="3399FF"/>
              </a:buClr>
              <a:buFont typeface="Wingdings" pitchFamily="2" charset="2"/>
              <a:buChar char="ü"/>
            </a:pPr>
            <a:endParaRPr lang="en-US" altLang="zh-CN" sz="1400" dirty="0">
              <a:latin typeface="微软雅黑" panose="020B0503020204020204" pitchFamily="34" charset="-122"/>
              <a:ea typeface="微软雅黑" panose="020B0503020204020204" pitchFamily="34" charset="-122"/>
            </a:endParaRPr>
          </a:p>
          <a:p>
            <a:pPr>
              <a:buClr>
                <a:srgbClr val="3399FF"/>
              </a:buClr>
              <a:buFont typeface="Wingdings" pitchFamily="2" charset="2"/>
              <a:buChar char="ü"/>
            </a:pPr>
            <a:r>
              <a:rPr lang="en-US" altLang="zh-CN" sz="1400" dirty="0">
                <a:latin typeface="微软雅黑" panose="020B0503020204020204" pitchFamily="34" charset="-122"/>
                <a:ea typeface="微软雅黑" panose="020B0503020204020204" pitchFamily="34" charset="-122"/>
              </a:rPr>
              <a:t>Modeling Inter- and Intra-Part Deformations for Object Structure Parsing, </a:t>
            </a:r>
            <a:r>
              <a:rPr lang="en-US" altLang="zh-CN" sz="1400" b="1" dirty="0">
                <a:latin typeface="微软雅黑" panose="020B0503020204020204" pitchFamily="34" charset="-122"/>
                <a:ea typeface="微软雅黑" panose="020B0503020204020204" pitchFamily="34" charset="-122"/>
              </a:rPr>
              <a:t>IJCAI</a:t>
            </a:r>
            <a:r>
              <a:rPr lang="en-US" altLang="zh-CN" sz="1400" dirty="0">
                <a:latin typeface="微软雅黑" panose="020B0503020204020204" pitchFamily="34" charset="-122"/>
                <a:ea typeface="微软雅黑" panose="020B0503020204020204" pitchFamily="34" charset="-122"/>
              </a:rPr>
              <a:t> 2015</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568678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常用的深度神经网络</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en-US" altLang="zh-CN" sz="3200" dirty="0">
                <a:latin typeface="微软雅黑" pitchFamily="34" charset="-122"/>
                <a:ea typeface="微软雅黑" pitchFamily="34" charset="-122"/>
              </a:rPr>
              <a:t>2012</a:t>
            </a:r>
            <a:r>
              <a:rPr lang="zh-CN" altLang="en-US" sz="3200" dirty="0">
                <a:latin typeface="微软雅黑" pitchFamily="34" charset="-122"/>
                <a:ea typeface="微软雅黑" pitchFamily="34" charset="-122"/>
              </a:rPr>
              <a:t>年</a:t>
            </a:r>
            <a:r>
              <a:rPr lang="en-US" altLang="zh-CN" sz="3200" dirty="0">
                <a:latin typeface="微软雅黑" pitchFamily="34" charset="-122"/>
                <a:ea typeface="微软雅黑" pitchFamily="34" charset="-122"/>
              </a:rPr>
              <a:t>ILSVRC</a:t>
            </a:r>
            <a:r>
              <a:rPr lang="zh-CN" altLang="en-US" sz="3200" dirty="0">
                <a:latin typeface="微软雅黑" pitchFamily="34" charset="-122"/>
                <a:ea typeface="微软雅黑" pitchFamily="34" charset="-122"/>
              </a:rPr>
              <a:t>冠军</a:t>
            </a:r>
            <a:endParaRPr lang="en-US" altLang="zh-CN" sz="2300" dirty="0">
              <a:latin typeface="微软雅黑" pitchFamily="34" charset="-122"/>
              <a:ea typeface="微软雅黑" pitchFamily="34" charset="-122"/>
            </a:endParaRPr>
          </a:p>
          <a:p>
            <a:pPr lvl="2" eaLnBrk="1" hangingPunct="1">
              <a:defRPr/>
            </a:pPr>
            <a:r>
              <a:rPr lang="en-US" altLang="zh-CN" sz="2300" dirty="0" err="1">
                <a:solidFill>
                  <a:srgbClr val="0080FF"/>
                </a:solidFill>
                <a:latin typeface="微软雅黑" pitchFamily="34" charset="-122"/>
                <a:ea typeface="微软雅黑" pitchFamily="34" charset="-122"/>
              </a:rPr>
              <a:t>AlexNet</a:t>
            </a:r>
            <a:r>
              <a:rPr lang="en-US" altLang="zh-CN" sz="1200" dirty="0">
                <a:solidFill>
                  <a:srgbClr val="0080FF"/>
                </a:solidFill>
                <a:latin typeface="微软雅黑" pitchFamily="34" charset="-122"/>
                <a:ea typeface="微软雅黑" pitchFamily="34" charset="-122"/>
              </a:rPr>
              <a:t> (Alex </a:t>
            </a:r>
            <a:r>
              <a:rPr lang="en-US" altLang="zh-CN" sz="1200" dirty="0" err="1">
                <a:solidFill>
                  <a:srgbClr val="0080FF"/>
                </a:solidFill>
                <a:latin typeface="微软雅黑" pitchFamily="34" charset="-122"/>
                <a:ea typeface="微软雅黑" pitchFamily="34" charset="-122"/>
              </a:rPr>
              <a:t>Krizhevsky</a:t>
            </a:r>
            <a:r>
              <a:rPr lang="en-US" altLang="zh-CN" sz="1200" dirty="0">
                <a:solidFill>
                  <a:srgbClr val="0080FF"/>
                </a:solidFill>
                <a:latin typeface="微软雅黑" pitchFamily="34" charset="-122"/>
                <a:ea typeface="微软雅黑" pitchFamily="34" charset="-122"/>
              </a:rPr>
              <a:t> 2012)</a:t>
            </a:r>
          </a:p>
          <a:p>
            <a:pPr lvl="2" eaLnBrk="1" hangingPunct="1">
              <a:defRPr/>
            </a:pPr>
            <a:endParaRPr lang="en-US" altLang="zh-CN" sz="2300" dirty="0">
              <a:latin typeface="微软雅黑" pitchFamily="34" charset="-122"/>
              <a:ea typeface="微软雅黑" pitchFamily="34" charset="-122"/>
            </a:endParaRPr>
          </a:p>
          <a:p>
            <a:pPr lvl="2" eaLnBrk="1" hangingPunct="1">
              <a:defRPr/>
            </a:pPr>
            <a:endParaRPr lang="en-US" altLang="zh-CN" sz="2300" dirty="0">
              <a:latin typeface="微软雅黑" pitchFamily="34" charset="-122"/>
              <a:ea typeface="微软雅黑" pitchFamily="34" charset="-122"/>
            </a:endParaRPr>
          </a:p>
          <a:p>
            <a:pPr lvl="2" eaLnBrk="1" hangingPunct="1">
              <a:defRPr/>
            </a:pPr>
            <a:endParaRPr lang="en-US" altLang="zh-CN" sz="2300" dirty="0">
              <a:latin typeface="微软雅黑" pitchFamily="34" charset="-122"/>
              <a:ea typeface="微软雅黑" pitchFamily="34" charset="-122"/>
            </a:endParaRPr>
          </a:p>
          <a:p>
            <a:pPr lvl="2" eaLnBrk="1" hangingPunct="1">
              <a:defRPr/>
            </a:pPr>
            <a:endParaRPr lang="en-US" altLang="zh-CN" sz="2300" dirty="0">
              <a:latin typeface="微软雅黑" pitchFamily="34" charset="-122"/>
              <a:ea typeface="微软雅黑" pitchFamily="34" charset="-122"/>
            </a:endParaRPr>
          </a:p>
          <a:p>
            <a:pPr marL="671512" lvl="2" indent="0" eaLnBrk="1" hangingPunct="1">
              <a:buNone/>
              <a:defRPr/>
            </a:pPr>
            <a:endParaRPr lang="en-US" altLang="zh-CN" sz="2300" dirty="0">
              <a:latin typeface="微软雅黑" pitchFamily="34" charset="-122"/>
              <a:ea typeface="微软雅黑" pitchFamily="34" charset="-122"/>
            </a:endParaRPr>
          </a:p>
          <a:p>
            <a:pPr lvl="3" eaLnBrk="1" hangingPunct="1">
              <a:defRPr/>
            </a:pPr>
            <a:r>
              <a:rPr lang="en-US" altLang="zh-CN" sz="2100" dirty="0" err="1">
                <a:latin typeface="微软雅黑" pitchFamily="34" charset="-122"/>
                <a:ea typeface="微软雅黑" pitchFamily="34" charset="-122"/>
              </a:rPr>
              <a:t>ReLu</a:t>
            </a:r>
            <a:r>
              <a:rPr lang="en-US" altLang="zh-CN" sz="2100" dirty="0">
                <a:latin typeface="微软雅黑" pitchFamily="34" charset="-122"/>
                <a:ea typeface="微软雅黑" pitchFamily="34" charset="-122"/>
              </a:rPr>
              <a:t> Nonlinearity</a:t>
            </a:r>
          </a:p>
          <a:p>
            <a:pPr lvl="3" eaLnBrk="1" hangingPunct="1">
              <a:defRPr/>
            </a:pPr>
            <a:r>
              <a:rPr lang="en-US" altLang="zh-CN" sz="2100" dirty="0">
                <a:latin typeface="微软雅黑" pitchFamily="34" charset="-122"/>
                <a:ea typeface="微软雅黑" pitchFamily="34" charset="-122"/>
              </a:rPr>
              <a:t>Local response normalization</a:t>
            </a:r>
          </a:p>
          <a:p>
            <a:pPr lvl="3" eaLnBrk="1" hangingPunct="1">
              <a:defRPr/>
            </a:pPr>
            <a:r>
              <a:rPr lang="en-US" altLang="zh-CN" sz="2100" dirty="0">
                <a:latin typeface="微软雅黑" pitchFamily="34" charset="-122"/>
                <a:ea typeface="微软雅黑" pitchFamily="34" charset="-122"/>
              </a:rPr>
              <a:t>Data augmentation and dropout</a:t>
            </a:r>
          </a:p>
          <a:p>
            <a:pPr lvl="3" eaLnBrk="1" hangingPunct="1">
              <a:defRPr/>
            </a:pPr>
            <a:endParaRPr lang="en-US" altLang="zh-CN" sz="2100" dirty="0">
              <a:latin typeface="微软雅黑" pitchFamily="34" charset="-122"/>
              <a:ea typeface="微软雅黑" pitchFamily="34" charset="-122"/>
            </a:endParaRPr>
          </a:p>
          <a:p>
            <a:pPr marL="671512" lvl="2" indent="0" eaLnBrk="1" hangingPunct="1">
              <a:buNone/>
              <a:defRPr/>
            </a:pPr>
            <a:endParaRPr lang="en-US" altLang="zh-CN" sz="2300" dirty="0">
              <a:latin typeface="微软雅黑" pitchFamily="34" charset="-122"/>
              <a:ea typeface="微软雅黑" pitchFamily="34" charset="-122"/>
            </a:endParaRPr>
          </a:p>
          <a:p>
            <a:pPr lvl="1" eaLnBrk="1" hangingPunct="1">
              <a:defRPr/>
            </a:pPr>
            <a:endParaRPr lang="en-US" altLang="zh-CN" sz="2300" dirty="0">
              <a:latin typeface="微软雅黑" pitchFamily="34" charset="-122"/>
              <a:ea typeface="微软雅黑" pitchFamily="34" charset="-122"/>
            </a:endParaRPr>
          </a:p>
          <a:p>
            <a:pPr eaLnBrk="1" hangingPunct="1">
              <a:defRPr/>
            </a:pPr>
            <a:endParaRPr lang="zh-CN" altLang="en-US" sz="3200"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7" name="图片 6"/>
          <p:cNvPicPr>
            <a:picLocks noChangeAspect="1"/>
          </p:cNvPicPr>
          <p:nvPr/>
        </p:nvPicPr>
        <p:blipFill>
          <a:blip r:embed="rId3" cstate="print"/>
          <a:stretch>
            <a:fillRect/>
          </a:stretch>
        </p:blipFill>
        <p:spPr>
          <a:xfrm>
            <a:off x="1259632" y="2247589"/>
            <a:ext cx="6179642" cy="1973499"/>
          </a:xfrm>
          <a:prstGeom prst="rect">
            <a:avLst/>
          </a:prstGeom>
        </p:spPr>
      </p:pic>
      <p:pic>
        <p:nvPicPr>
          <p:cNvPr id="8" name="Picture 2"/>
          <p:cNvPicPr>
            <a:picLocks noChangeAspect="1" noChangeArrowheads="1"/>
          </p:cNvPicPr>
          <p:nvPr/>
        </p:nvPicPr>
        <p:blipFill>
          <a:blip r:embed="rId4" cstate="print"/>
          <a:srcRect/>
          <a:stretch>
            <a:fillRect/>
          </a:stretch>
        </p:blipFill>
        <p:spPr bwMode="auto">
          <a:xfrm>
            <a:off x="1907986" y="5697052"/>
            <a:ext cx="3096215" cy="952682"/>
          </a:xfrm>
          <a:prstGeom prst="rect">
            <a:avLst/>
          </a:prstGeom>
          <a:noFill/>
          <a:ln w="9525">
            <a:noFill/>
            <a:miter lim="800000"/>
            <a:headEnd/>
            <a:tailEnd/>
          </a:ln>
        </p:spPr>
      </p:pic>
      <p:sp>
        <p:nvSpPr>
          <p:cNvPr id="9" name="右箭头 8"/>
          <p:cNvSpPr/>
          <p:nvPr/>
        </p:nvSpPr>
        <p:spPr bwMode="auto">
          <a:xfrm>
            <a:off x="899916" y="6145699"/>
            <a:ext cx="864060" cy="288020"/>
          </a:xfrm>
          <a:prstGeom prst="righ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0" name="TextBox 6"/>
          <p:cNvSpPr txBox="1"/>
          <p:nvPr/>
        </p:nvSpPr>
        <p:spPr>
          <a:xfrm>
            <a:off x="899637" y="5756039"/>
            <a:ext cx="1080075" cy="461665"/>
          </a:xfrm>
          <a:prstGeom prst="rect">
            <a:avLst/>
          </a:prstGeom>
          <a:noFill/>
        </p:spPr>
        <p:txBody>
          <a:bodyPr wrap="square" rtlCol="0">
            <a:spAutoFit/>
          </a:bodyPr>
          <a:lstStyle/>
          <a:p>
            <a:r>
              <a:rPr lang="en-US" altLang="zh-CN" dirty="0"/>
              <a:t>Result</a:t>
            </a:r>
            <a:endParaRPr lang="zh-CN" altLang="en-US" dirty="0"/>
          </a:p>
        </p:txBody>
      </p:sp>
      <p:pic>
        <p:nvPicPr>
          <p:cNvPr id="11" name="Picture 3"/>
          <p:cNvPicPr>
            <a:picLocks noChangeAspect="1" noChangeArrowheads="1"/>
          </p:cNvPicPr>
          <p:nvPr/>
        </p:nvPicPr>
        <p:blipFill>
          <a:blip r:embed="rId5" cstate="print"/>
          <a:srcRect/>
          <a:stretch>
            <a:fillRect/>
          </a:stretch>
        </p:blipFill>
        <p:spPr bwMode="auto">
          <a:xfrm>
            <a:off x="5076206" y="5641664"/>
            <a:ext cx="3600250" cy="1027696"/>
          </a:xfrm>
          <a:prstGeom prst="rect">
            <a:avLst/>
          </a:prstGeom>
          <a:noFill/>
          <a:ln w="9525">
            <a:noFill/>
            <a:miter lim="800000"/>
            <a:headEnd/>
            <a:tailEnd/>
          </a:ln>
        </p:spPr>
      </p:pic>
    </p:spTree>
    <p:extLst>
      <p:ext uri="{BB962C8B-B14F-4D97-AF65-F5344CB8AC3E}">
        <p14:creationId xmlns:p14="http://schemas.microsoft.com/office/powerpoint/2010/main" val="19045270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常用的深度神经网络</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目标检测中的深度神经网络</a:t>
            </a:r>
            <a:endParaRPr lang="en-US" altLang="zh-CN" sz="2300" dirty="0">
              <a:latin typeface="微软雅黑" pitchFamily="34" charset="-122"/>
              <a:ea typeface="微软雅黑" pitchFamily="34" charset="-122"/>
            </a:endParaRPr>
          </a:p>
          <a:p>
            <a:pPr lvl="2" eaLnBrk="1" hangingPunct="1">
              <a:defRPr/>
            </a:pPr>
            <a:r>
              <a:rPr lang="en-US" altLang="zh-CN" sz="2300" dirty="0" err="1">
                <a:solidFill>
                  <a:srgbClr val="0080FF"/>
                </a:solidFill>
                <a:latin typeface="微软雅黑" pitchFamily="34" charset="-122"/>
                <a:ea typeface="微软雅黑" pitchFamily="34" charset="-122"/>
              </a:rPr>
              <a:t>SPPNet</a:t>
            </a:r>
            <a:endParaRPr lang="en-US" altLang="zh-CN" sz="2300" dirty="0">
              <a:solidFill>
                <a:srgbClr val="0080FF"/>
              </a:solidFill>
              <a:latin typeface="微软雅黑" pitchFamily="34" charset="-122"/>
              <a:ea typeface="微软雅黑" pitchFamily="34" charset="-122"/>
            </a:endParaRPr>
          </a:p>
          <a:p>
            <a:pPr lvl="2" eaLnBrk="1" hangingPunct="1">
              <a:defRPr/>
            </a:pPr>
            <a:endParaRPr lang="en-US" altLang="zh-CN" sz="23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5" name="图片 4"/>
          <p:cNvPicPr>
            <a:picLocks noChangeAspect="1"/>
          </p:cNvPicPr>
          <p:nvPr/>
        </p:nvPicPr>
        <p:blipFill>
          <a:blip r:embed="rId3" cstate="print"/>
          <a:srcRect/>
          <a:stretch>
            <a:fillRect/>
          </a:stretch>
        </p:blipFill>
        <p:spPr bwMode="auto">
          <a:xfrm>
            <a:off x="899592" y="2290496"/>
            <a:ext cx="7560684" cy="3777048"/>
          </a:xfrm>
          <a:prstGeom prst="rect">
            <a:avLst/>
          </a:prstGeom>
          <a:noFill/>
          <a:ln w="9525">
            <a:noFill/>
            <a:miter lim="800000"/>
            <a:headEnd/>
            <a:tailEnd/>
          </a:ln>
        </p:spPr>
      </p:pic>
      <p:sp>
        <p:nvSpPr>
          <p:cNvPr id="2" name="矩形 1"/>
          <p:cNvSpPr/>
          <p:nvPr/>
        </p:nvSpPr>
        <p:spPr>
          <a:xfrm>
            <a:off x="899592" y="5805264"/>
            <a:ext cx="7560684" cy="360040"/>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pic>
        <p:nvPicPr>
          <p:cNvPr id="12" name="图片 1"/>
          <p:cNvPicPr>
            <a:picLocks noChangeAspect="1"/>
          </p:cNvPicPr>
          <p:nvPr/>
        </p:nvPicPr>
        <p:blipFill>
          <a:blip r:embed="rId4" cstate="print"/>
          <a:srcRect/>
          <a:stretch>
            <a:fillRect/>
          </a:stretch>
        </p:blipFill>
        <p:spPr bwMode="auto">
          <a:xfrm>
            <a:off x="5980702" y="5610446"/>
            <a:ext cx="3127802" cy="1738041"/>
          </a:xfrm>
          <a:prstGeom prst="rect">
            <a:avLst/>
          </a:prstGeom>
          <a:noFill/>
          <a:ln w="9525">
            <a:noFill/>
            <a:miter lim="800000"/>
            <a:headEnd/>
            <a:tailEnd/>
          </a:ln>
        </p:spPr>
      </p:pic>
    </p:spTree>
    <p:extLst>
      <p:ext uri="{BB962C8B-B14F-4D97-AF65-F5344CB8AC3E}">
        <p14:creationId xmlns:p14="http://schemas.microsoft.com/office/powerpoint/2010/main" val="31489327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常用的深度神经网络</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更深？</a:t>
            </a:r>
            <a:endParaRPr lang="en-US" altLang="zh-CN" sz="2300" dirty="0">
              <a:latin typeface="微软雅黑" pitchFamily="34" charset="-122"/>
              <a:ea typeface="微软雅黑" pitchFamily="34" charset="-122"/>
            </a:endParaRPr>
          </a:p>
          <a:p>
            <a:pPr lvl="2" eaLnBrk="1" hangingPunct="1">
              <a:defRPr/>
            </a:pPr>
            <a:r>
              <a:rPr lang="en-US" altLang="zh-CN" sz="2300" dirty="0" err="1">
                <a:solidFill>
                  <a:srgbClr val="0080FF"/>
                </a:solidFill>
                <a:latin typeface="微软雅黑" pitchFamily="34" charset="-122"/>
                <a:ea typeface="微软雅黑" pitchFamily="34" charset="-122"/>
              </a:rPr>
              <a:t>VGGNet</a:t>
            </a:r>
            <a:r>
              <a:rPr lang="zh-CN" altLang="en-US" sz="2300" dirty="0">
                <a:solidFill>
                  <a:srgbClr val="0080FF"/>
                </a:solidFill>
                <a:latin typeface="微软雅黑" pitchFamily="34" charset="-122"/>
                <a:ea typeface="微软雅黑" pitchFamily="34" charset="-122"/>
              </a:rPr>
              <a:t>、</a:t>
            </a:r>
            <a:r>
              <a:rPr lang="en-US" altLang="zh-CN" sz="2300" dirty="0">
                <a:solidFill>
                  <a:srgbClr val="0080FF"/>
                </a:solidFill>
                <a:latin typeface="微软雅黑" pitchFamily="34" charset="-122"/>
                <a:ea typeface="微软雅黑" pitchFamily="34" charset="-122"/>
              </a:rPr>
              <a:t>Residual Net</a:t>
            </a:r>
            <a:endParaRPr lang="en-US" altLang="zh-CN" sz="2100" dirty="0">
              <a:solidFill>
                <a:srgbClr val="0080FF"/>
              </a:solidFill>
              <a:latin typeface="微软雅黑" pitchFamily="34" charset="-122"/>
              <a:ea typeface="微软雅黑" pitchFamily="34" charset="-122"/>
            </a:endParaRPr>
          </a:p>
          <a:p>
            <a:pPr lvl="3" eaLnBrk="1" hangingPunct="1">
              <a:defRPr/>
            </a:pPr>
            <a:endParaRPr lang="en-US" altLang="zh-CN" sz="2100" dirty="0">
              <a:latin typeface="微软雅黑" pitchFamily="34" charset="-122"/>
              <a:ea typeface="微软雅黑" pitchFamily="34" charset="-122"/>
            </a:endParaRPr>
          </a:p>
          <a:p>
            <a:pPr lvl="2" eaLnBrk="1" hangingPunct="1">
              <a:defRPr/>
            </a:pPr>
            <a:endParaRPr lang="en-US" altLang="zh-CN" sz="21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6" name="Picture 2"/>
          <p:cNvPicPr>
            <a:picLocks noChangeAspect="1" noChangeArrowheads="1"/>
          </p:cNvPicPr>
          <p:nvPr/>
        </p:nvPicPr>
        <p:blipFill>
          <a:blip r:embed="rId3" cstate="print"/>
          <a:srcRect/>
          <a:stretch>
            <a:fillRect/>
          </a:stretch>
        </p:blipFill>
        <p:spPr bwMode="auto">
          <a:xfrm>
            <a:off x="2555776" y="2204864"/>
            <a:ext cx="4481893" cy="4546848"/>
          </a:xfrm>
          <a:prstGeom prst="rect">
            <a:avLst/>
          </a:prstGeom>
          <a:noFill/>
          <a:ln w="9525">
            <a:noFill/>
            <a:miter lim="800000"/>
            <a:headEnd/>
            <a:tailEnd/>
          </a:ln>
        </p:spPr>
      </p:pic>
      <p:sp>
        <p:nvSpPr>
          <p:cNvPr id="9" name="矩形 8"/>
          <p:cNvSpPr/>
          <p:nvPr/>
        </p:nvSpPr>
        <p:spPr>
          <a:xfrm>
            <a:off x="3779912" y="1113412"/>
            <a:ext cx="7740220" cy="338554"/>
          </a:xfrm>
          <a:prstGeom prst="rect">
            <a:avLst/>
          </a:prstGeom>
        </p:spPr>
        <p:txBody>
          <a:bodyPr wrap="square">
            <a:spAutoFit/>
          </a:bodyPr>
          <a:lstStyle/>
          <a:p>
            <a:r>
              <a:rPr lang="en-US" altLang="zh-CN" sz="1600" dirty="0">
                <a:hlinkClick r:id="rId4"/>
              </a:rPr>
              <a:t>http://www.robots.ox.ac.uk/~vgg/research/very_deep/</a:t>
            </a:r>
            <a:endParaRPr lang="zh-CN" altLang="en-US" sz="1600" dirty="0"/>
          </a:p>
        </p:txBody>
      </p:sp>
      <p:sp>
        <p:nvSpPr>
          <p:cNvPr id="2" name="矩形 1"/>
          <p:cNvSpPr/>
          <p:nvPr/>
        </p:nvSpPr>
        <p:spPr>
          <a:xfrm>
            <a:off x="5508104" y="2348880"/>
            <a:ext cx="1529565" cy="3672408"/>
          </a:xfrm>
          <a:prstGeom prst="rect">
            <a:avLst/>
          </a:prstGeom>
          <a:solidFill>
            <a:schemeClr val="accent6">
              <a:lumMod val="20000"/>
              <a:lumOff val="80000"/>
              <a:alpha val="2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138694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常用的深度神经网络</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模型构造的修正</a:t>
            </a:r>
            <a:endParaRPr lang="en-US" altLang="zh-CN" sz="2300" dirty="0">
              <a:latin typeface="微软雅黑" pitchFamily="34" charset="-122"/>
              <a:ea typeface="微软雅黑" pitchFamily="34" charset="-122"/>
            </a:endParaRPr>
          </a:p>
          <a:p>
            <a:pPr lvl="2" eaLnBrk="1" hangingPunct="1">
              <a:defRPr/>
            </a:pPr>
            <a:r>
              <a:rPr lang="en-US" altLang="zh-CN" sz="2300" dirty="0" err="1">
                <a:solidFill>
                  <a:srgbClr val="0080FF"/>
                </a:solidFill>
                <a:latin typeface="微软雅黑" pitchFamily="34" charset="-122"/>
                <a:ea typeface="微软雅黑" pitchFamily="34" charset="-122"/>
              </a:rPr>
              <a:t>GoogleNet</a:t>
            </a:r>
            <a:endParaRPr lang="en-US" altLang="zh-CN" sz="2300" dirty="0">
              <a:solidFill>
                <a:srgbClr val="0080FF"/>
              </a:solidFill>
              <a:latin typeface="微软雅黑" pitchFamily="34" charset="-122"/>
              <a:ea typeface="微软雅黑" pitchFamily="34" charset="-122"/>
            </a:endParaRPr>
          </a:p>
          <a:p>
            <a:pPr lvl="3" eaLnBrk="1" hangingPunct="1">
              <a:defRPr/>
            </a:pPr>
            <a:r>
              <a:rPr lang="en-US" altLang="zh-CN" sz="1900" dirty="0">
                <a:latin typeface="微软雅黑" pitchFamily="34" charset="-122"/>
                <a:ea typeface="微软雅黑" pitchFamily="34" charset="-122"/>
              </a:rPr>
              <a:t>Increasing the size of CNN (depth and width)</a:t>
            </a:r>
          </a:p>
          <a:p>
            <a:pPr lvl="4" eaLnBrk="1" hangingPunct="1">
              <a:defRPr/>
            </a:pPr>
            <a:r>
              <a:rPr lang="en-US" altLang="zh-CN" sz="1700" dirty="0">
                <a:latin typeface="微软雅黑" pitchFamily="34" charset="-122"/>
                <a:ea typeface="微软雅黑" pitchFamily="34" charset="-122"/>
              </a:rPr>
              <a:t>Overfitting</a:t>
            </a:r>
          </a:p>
          <a:p>
            <a:pPr lvl="4" eaLnBrk="1" hangingPunct="1">
              <a:defRPr/>
            </a:pPr>
            <a:r>
              <a:rPr lang="en-US" altLang="zh-CN" sz="1700" dirty="0">
                <a:latin typeface="微软雅黑" pitchFamily="34" charset="-122"/>
                <a:ea typeface="微软雅黑" pitchFamily="34" charset="-122"/>
              </a:rPr>
              <a:t>Increase use of computational resources</a:t>
            </a:r>
          </a:p>
          <a:p>
            <a:pPr lvl="3" eaLnBrk="1" hangingPunct="1">
              <a:defRPr/>
            </a:pPr>
            <a:r>
              <a:rPr lang="en-US" altLang="zh-CN" sz="1900" dirty="0">
                <a:latin typeface="微软雅黑" pitchFamily="34" charset="-122"/>
                <a:ea typeface="微软雅黑" pitchFamily="34" charset="-122"/>
              </a:rPr>
              <a:t>Inception module</a:t>
            </a:r>
          </a:p>
          <a:p>
            <a:pPr lvl="4" eaLnBrk="1" hangingPunct="1">
              <a:defRPr/>
            </a:pPr>
            <a:r>
              <a:rPr lang="en-US" altLang="zh-CN" sz="1700" dirty="0">
                <a:latin typeface="微软雅黑" pitchFamily="34" charset="-122"/>
                <a:ea typeface="微软雅黑" pitchFamily="34" charset="-122"/>
              </a:rPr>
              <a:t>Sparsely connected architectures (or convolutions)</a:t>
            </a:r>
          </a:p>
          <a:p>
            <a:pPr lvl="3" eaLnBrk="1" hangingPunct="1">
              <a:defRPr/>
            </a:pPr>
            <a:endParaRPr lang="en-US" altLang="zh-CN" sz="2100" dirty="0">
              <a:latin typeface="微软雅黑" pitchFamily="34" charset="-122"/>
              <a:ea typeface="微软雅黑" pitchFamily="34" charset="-122"/>
            </a:endParaRPr>
          </a:p>
          <a:p>
            <a:pPr lvl="2" eaLnBrk="1" hangingPunct="1">
              <a:defRPr/>
            </a:pPr>
            <a:endParaRPr lang="en-US" altLang="zh-CN" sz="21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9" name="Picture 2"/>
          <p:cNvPicPr>
            <a:picLocks noChangeAspect="1" noChangeArrowheads="1"/>
          </p:cNvPicPr>
          <p:nvPr/>
        </p:nvPicPr>
        <p:blipFill>
          <a:blip r:embed="rId3" cstate="print"/>
          <a:srcRect/>
          <a:stretch>
            <a:fillRect/>
          </a:stretch>
        </p:blipFill>
        <p:spPr bwMode="auto">
          <a:xfrm>
            <a:off x="2699870" y="3861048"/>
            <a:ext cx="3981450" cy="2085975"/>
          </a:xfrm>
          <a:prstGeom prst="rect">
            <a:avLst/>
          </a:prstGeom>
          <a:noFill/>
          <a:ln w="9525">
            <a:noFill/>
            <a:miter lim="800000"/>
            <a:headEnd/>
            <a:tailEnd/>
          </a:ln>
        </p:spPr>
      </p:pic>
      <p:sp>
        <p:nvSpPr>
          <p:cNvPr id="11" name="TextBox 4"/>
          <p:cNvSpPr txBox="1"/>
          <p:nvPr/>
        </p:nvSpPr>
        <p:spPr>
          <a:xfrm>
            <a:off x="2699870" y="5949280"/>
            <a:ext cx="4176290" cy="338554"/>
          </a:xfrm>
          <a:prstGeom prst="rect">
            <a:avLst/>
          </a:prstGeom>
          <a:solidFill>
            <a:schemeClr val="accent2">
              <a:lumMod val="20000"/>
              <a:lumOff val="80000"/>
            </a:schemeClr>
          </a:solidFill>
        </p:spPr>
        <p:txBody>
          <a:bodyPr wrap="square" rtlCol="0">
            <a:spAutoFit/>
          </a:bodyPr>
          <a:lstStyle/>
          <a:p>
            <a:r>
              <a:rPr lang="en-US" altLang="zh-CN" sz="1600" dirty="0"/>
              <a:t>Inception module with dimension reductions</a:t>
            </a:r>
            <a:endParaRPr lang="zh-CN" altLang="en-US" sz="1600" dirty="0"/>
          </a:p>
        </p:txBody>
      </p:sp>
    </p:spTree>
    <p:extLst>
      <p:ext uri="{BB962C8B-B14F-4D97-AF65-F5344CB8AC3E}">
        <p14:creationId xmlns:p14="http://schemas.microsoft.com/office/powerpoint/2010/main" val="31425862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1"/>
          </p:nvPr>
        </p:nvSpPr>
        <p:spPr>
          <a:xfrm>
            <a:off x="1726143" y="2628445"/>
            <a:ext cx="5688013" cy="2232025"/>
          </a:xfrm>
        </p:spPr>
        <p:txBody>
          <a:bodyPr/>
          <a:lstStyle/>
          <a:p>
            <a:pPr algn="ctr" eaLnBrk="1" hangingPunct="1">
              <a:buFont typeface="Wingdings" panose="05000000000000000000" pitchFamily="2" charset="2"/>
              <a:buNone/>
            </a:pPr>
            <a:r>
              <a:rPr lang="zh-CN" altLang="en-US" sz="4000" b="1" dirty="0">
                <a:solidFill>
                  <a:srgbClr val="0080FF"/>
                </a:solidFill>
                <a:latin typeface="微软雅黑" panose="020B0503020204020204" pitchFamily="34" charset="-122"/>
                <a:ea typeface="微软雅黑" panose="020B0503020204020204" pitchFamily="34" charset="-122"/>
              </a:rPr>
              <a:t>如何压缩网络模型？</a:t>
            </a:r>
            <a:endParaRPr lang="en-US" altLang="zh-CN" sz="4000" b="1"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801684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400000" y="116771"/>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a:t>
            </a:r>
            <a:r>
              <a:rPr lang="en-US" altLang="zh-CN" sz="2400" dirty="0">
                <a:solidFill>
                  <a:srgbClr val="0080FF"/>
                </a:solidFill>
                <a:latin typeface="微软雅黑" panose="020B0503020204020204" pitchFamily="34" charset="-122"/>
                <a:ea typeface="微软雅黑" panose="020B0503020204020204" pitchFamily="34" charset="-122"/>
              </a:rPr>
              <a:t>Deep Convolutional </a:t>
            </a:r>
            <a:r>
              <a:rPr lang="zh-CN" altLang="zh-CN" sz="2400" dirty="0">
                <a:solidFill>
                  <a:srgbClr val="0080FF"/>
                </a:solidFill>
                <a:latin typeface="微软雅黑" panose="020B0503020204020204" pitchFamily="34" charset="-122"/>
                <a:ea typeface="微软雅黑" panose="020B0503020204020204" pitchFamily="34" charset="-122"/>
              </a:rPr>
              <a:t>Networks </a:t>
            </a:r>
            <a:r>
              <a:rPr lang="en-US" altLang="zh-CN" sz="2400" dirty="0">
                <a:solidFill>
                  <a:srgbClr val="0080FF"/>
                </a:solidFill>
                <a:latin typeface="微软雅黑" panose="020B0503020204020204" pitchFamily="34" charset="-122"/>
                <a:ea typeface="微软雅黑" panose="020B0503020204020204" pitchFamily="34" charset="-122"/>
              </a:rPr>
              <a:t>Using Vector Quantization</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a:t>
            </a:r>
            <a:r>
              <a:rPr lang="en-US" altLang="zh-CN" sz="1500" dirty="0" err="1">
                <a:solidFill>
                  <a:srgbClr val="0080FF"/>
                </a:solidFill>
                <a:latin typeface="微软雅黑" panose="020B0503020204020204" pitchFamily="34" charset="-122"/>
                <a:ea typeface="微软雅黑" panose="020B0503020204020204" pitchFamily="34" charset="-122"/>
              </a:rPr>
              <a:t>Arxiv</a:t>
            </a:r>
            <a:r>
              <a:rPr lang="en-US" altLang="zh-CN" sz="1500" dirty="0">
                <a:solidFill>
                  <a:srgbClr val="0080FF"/>
                </a:solidFill>
                <a:latin typeface="微软雅黑" panose="020B0503020204020204" pitchFamily="34" charset="-122"/>
                <a:ea typeface="微软雅黑" panose="020B0503020204020204" pitchFamily="34" charset="-122"/>
              </a:rPr>
              <a:t> 2014)</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
        <p:nvSpPr>
          <p:cNvPr id="5" name="Rectangle 3"/>
          <p:cNvSpPr txBox="1">
            <a:spLocks noChangeArrowheads="1"/>
          </p:cNvSpPr>
          <p:nvPr/>
        </p:nvSpPr>
        <p:spPr bwMode="auto">
          <a:xfrm>
            <a:off x="611725" y="1068180"/>
            <a:ext cx="80750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Binary Quantization</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Given the parameter </a:t>
            </a:r>
            <a:r>
              <a:rPr lang="en-US" altLang="zh-CN" sz="2000" i="1" dirty="0">
                <a:latin typeface="微软雅黑" pitchFamily="34" charset="-122"/>
                <a:ea typeface="微软雅黑" pitchFamily="34" charset="-122"/>
              </a:rPr>
              <a:t>W</a:t>
            </a:r>
            <a:r>
              <a:rPr lang="en-US" altLang="zh-CN" sz="2000" dirty="0">
                <a:latin typeface="微软雅黑" pitchFamily="34" charset="-122"/>
                <a:ea typeface="微软雅黑" pitchFamily="34" charset="-122"/>
              </a:rPr>
              <a:t>, take the sign of matrix:</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More aggressive than Dropout </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Turn each neuron on if it is positive and off when it is negative</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Compression rate is 32</a:t>
            </a:r>
          </a:p>
        </p:txBody>
      </p:sp>
      <p:pic>
        <p:nvPicPr>
          <p:cNvPr id="1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1962" y="1962005"/>
            <a:ext cx="25146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508792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611725" y="1068180"/>
            <a:ext cx="85322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Scalar Quantization</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Given the parameter                  , transform to its scalar values as                 , perform k-means clustering</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671512" lvl="2" defTabSz="0">
              <a:spcBef>
                <a:spcPct val="20000"/>
              </a:spcBef>
              <a:buClr>
                <a:srgbClr val="0080FF"/>
              </a:buClr>
              <a:buSzPct val="65000"/>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Each value in </a:t>
            </a:r>
            <a:r>
              <a:rPr lang="en-US" altLang="zh-CN" sz="2000" i="1" dirty="0">
                <a:latin typeface="微软雅黑" pitchFamily="34" charset="-122"/>
                <a:ea typeface="微软雅黑" pitchFamily="34" charset="-122"/>
              </a:rPr>
              <a:t>w</a:t>
            </a:r>
            <a:r>
              <a:rPr lang="en-US" altLang="zh-CN" sz="2000" dirty="0">
                <a:latin typeface="微软雅黑" pitchFamily="34" charset="-122"/>
                <a:ea typeface="微软雅黑" pitchFamily="34" charset="-122"/>
              </a:rPr>
              <a:t> is assigned a cluster index</a:t>
            </a:r>
          </a:p>
          <a:p>
            <a:pPr marL="1479550" lvl="3"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Form a codebook</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Look up the values for each       in </a:t>
            </a:r>
            <a:r>
              <a:rPr lang="en-US" altLang="zh-CN" sz="2000" i="1" dirty="0">
                <a:latin typeface="微软雅黑" pitchFamily="34" charset="-122"/>
                <a:ea typeface="微软雅黑" pitchFamily="34" charset="-122"/>
              </a:rPr>
              <a:t>c</a:t>
            </a:r>
            <a:r>
              <a:rPr lang="en-US" altLang="zh-CN" sz="2000" dirty="0">
                <a:latin typeface="微软雅黑" pitchFamily="34" charset="-122"/>
                <a:ea typeface="微软雅黑" pitchFamily="34" charset="-122"/>
              </a:rPr>
              <a:t>, the reconstructed matrix is:</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Compression rate is</a:t>
            </a:r>
          </a:p>
        </p:txBody>
      </p:sp>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3096" y="1589041"/>
            <a:ext cx="1143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808" y="1889937"/>
            <a:ext cx="11430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9402" y="2220094"/>
            <a:ext cx="219075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Object 5"/>
          <p:cNvGraphicFramePr>
            <a:graphicFrameLocks noChangeAspect="1"/>
          </p:cNvGraphicFramePr>
          <p:nvPr>
            <p:extLst>
              <p:ext uri="{D42A27DB-BD31-4B8C-83A1-F6EECF244321}">
                <p14:modId xmlns:p14="http://schemas.microsoft.com/office/powerpoint/2010/main" val="4179652254"/>
              </p:ext>
            </p:extLst>
          </p:nvPr>
        </p:nvGraphicFramePr>
        <p:xfrm>
          <a:off x="5140134" y="3663989"/>
          <a:ext cx="367970" cy="367970"/>
        </p:xfrm>
        <a:graphic>
          <a:graphicData uri="http://schemas.openxmlformats.org/presentationml/2006/ole">
            <mc:AlternateContent xmlns:mc="http://schemas.openxmlformats.org/markup-compatibility/2006">
              <mc:Choice xmlns:v="urn:schemas-microsoft-com:vml" Requires="v">
                <p:oleObj spid="_x0000_s49250" name="Equation" r:id="rId7" imgW="241200" imgH="241200" progId="Equation.DSMT4">
                  <p:embed/>
                </p:oleObj>
              </mc:Choice>
              <mc:Fallback>
                <p:oleObj name="Equation" r:id="rId7" imgW="241200" imgH="241200" progId="Equation.DSMT4">
                  <p:embed/>
                  <p:pic>
                    <p:nvPicPr>
                      <p:cNvPr id="1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40134" y="3663989"/>
                        <a:ext cx="367970" cy="367970"/>
                      </a:xfrm>
                      <a:prstGeom prst="rect">
                        <a:avLst/>
                      </a:prstGeom>
                      <a:noFill/>
                      <a:ln>
                        <a:noFill/>
                      </a:ln>
                      <a:effectLst/>
                    </p:spPr>
                  </p:pic>
                </p:oleObj>
              </mc:Fallback>
            </mc:AlternateContent>
          </a:graphicData>
        </a:graphic>
      </p:graphicFrame>
      <p:pic>
        <p:nvPicPr>
          <p:cNvPr id="11"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47864" y="4321295"/>
            <a:ext cx="34671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Object 7"/>
          <p:cNvGraphicFramePr>
            <a:graphicFrameLocks noChangeAspect="1"/>
          </p:cNvGraphicFramePr>
          <p:nvPr>
            <p:extLst>
              <p:ext uri="{D42A27DB-BD31-4B8C-83A1-F6EECF244321}">
                <p14:modId xmlns:p14="http://schemas.microsoft.com/office/powerpoint/2010/main" val="2811414726"/>
              </p:ext>
            </p:extLst>
          </p:nvPr>
        </p:nvGraphicFramePr>
        <p:xfrm>
          <a:off x="3362126" y="5520085"/>
          <a:ext cx="3571875" cy="357187"/>
        </p:xfrm>
        <a:graphic>
          <a:graphicData uri="http://schemas.openxmlformats.org/presentationml/2006/ole">
            <mc:AlternateContent xmlns:mc="http://schemas.openxmlformats.org/markup-compatibility/2006">
              <mc:Choice xmlns:v="urn:schemas-microsoft-com:vml" Requires="v">
                <p:oleObj spid="_x0000_s49251" name="Equation" r:id="rId10" imgW="2539800" imgH="253800" progId="Equation.DSMT4">
                  <p:embed/>
                </p:oleObj>
              </mc:Choice>
              <mc:Fallback>
                <p:oleObj name="Equation" r:id="rId10" imgW="2539800" imgH="253800" progId="Equation.DSMT4">
                  <p:embed/>
                  <p:pic>
                    <p:nvPicPr>
                      <p:cNvPr id="12"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362126" y="5520085"/>
                        <a:ext cx="3571875" cy="35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 name="Rectangle 2"/>
          <p:cNvSpPr>
            <a:spLocks noGrp="1" noChangeArrowheads="1"/>
          </p:cNvSpPr>
          <p:nvPr>
            <p:ph type="title"/>
          </p:nvPr>
        </p:nvSpPr>
        <p:spPr>
          <a:xfrm>
            <a:off x="400000" y="116771"/>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a:t>
            </a:r>
            <a:r>
              <a:rPr lang="en-US" altLang="zh-CN" sz="2400" dirty="0">
                <a:solidFill>
                  <a:srgbClr val="0080FF"/>
                </a:solidFill>
                <a:latin typeface="微软雅黑" panose="020B0503020204020204" pitchFamily="34" charset="-122"/>
                <a:ea typeface="微软雅黑" panose="020B0503020204020204" pitchFamily="34" charset="-122"/>
              </a:rPr>
              <a:t>Deep Convolutional </a:t>
            </a:r>
            <a:r>
              <a:rPr lang="zh-CN" altLang="zh-CN" sz="2400" dirty="0">
                <a:solidFill>
                  <a:srgbClr val="0080FF"/>
                </a:solidFill>
                <a:latin typeface="微软雅黑" panose="020B0503020204020204" pitchFamily="34" charset="-122"/>
                <a:ea typeface="微软雅黑" panose="020B0503020204020204" pitchFamily="34" charset="-122"/>
              </a:rPr>
              <a:t>Networks </a:t>
            </a:r>
            <a:r>
              <a:rPr lang="en-US" altLang="zh-CN" sz="2400" dirty="0">
                <a:solidFill>
                  <a:srgbClr val="0080FF"/>
                </a:solidFill>
                <a:latin typeface="微软雅黑" panose="020B0503020204020204" pitchFamily="34" charset="-122"/>
                <a:ea typeface="微软雅黑" panose="020B0503020204020204" pitchFamily="34" charset="-122"/>
              </a:rPr>
              <a:t>Using Vector Quantization</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a:t>
            </a:r>
            <a:r>
              <a:rPr lang="en-US" altLang="zh-CN" sz="1500" dirty="0" err="1">
                <a:solidFill>
                  <a:srgbClr val="0080FF"/>
                </a:solidFill>
                <a:latin typeface="微软雅黑" panose="020B0503020204020204" pitchFamily="34" charset="-122"/>
                <a:ea typeface="微软雅黑" panose="020B0503020204020204" pitchFamily="34" charset="-122"/>
              </a:rPr>
              <a:t>Arxiv</a:t>
            </a:r>
            <a:r>
              <a:rPr lang="en-US" altLang="zh-CN" sz="1500" dirty="0">
                <a:solidFill>
                  <a:srgbClr val="0080FF"/>
                </a:solidFill>
                <a:latin typeface="微软雅黑" panose="020B0503020204020204" pitchFamily="34" charset="-122"/>
                <a:ea typeface="微软雅黑" panose="020B0503020204020204" pitchFamily="34" charset="-122"/>
              </a:rPr>
              <a:t> 2014)</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83211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611725" y="1068180"/>
            <a:ext cx="80750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Product Quantization</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Given the parameter </a:t>
            </a:r>
            <a:r>
              <a:rPr lang="en-US" altLang="zh-CN" sz="2000" i="1" dirty="0">
                <a:latin typeface="微软雅黑" pitchFamily="34" charset="-122"/>
                <a:ea typeface="微软雅黑" pitchFamily="34" charset="-122"/>
              </a:rPr>
              <a:t>W</a:t>
            </a:r>
            <a:r>
              <a:rPr lang="en-US" altLang="zh-CN" sz="2000" dirty="0">
                <a:latin typeface="微软雅黑" pitchFamily="34" charset="-122"/>
                <a:ea typeface="微软雅黑" pitchFamily="34" charset="-122"/>
              </a:rPr>
              <a:t>, partition it into submatrices:</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                     , perform k-means clustering to each</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The reconstructed matrix is:</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Compression rate is </a:t>
            </a:r>
          </a:p>
        </p:txBody>
      </p:sp>
      <p:pic>
        <p:nvPicPr>
          <p:cNvPr id="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40" y="1924447"/>
            <a:ext cx="23717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36793" y="2294802"/>
            <a:ext cx="1504950"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Object 5"/>
          <p:cNvGraphicFramePr>
            <a:graphicFrameLocks noChangeAspect="1"/>
          </p:cNvGraphicFramePr>
          <p:nvPr/>
        </p:nvGraphicFramePr>
        <p:xfrm>
          <a:off x="7884230" y="2272879"/>
          <a:ext cx="322263" cy="303212"/>
        </p:xfrm>
        <a:graphic>
          <a:graphicData uri="http://schemas.openxmlformats.org/presentationml/2006/ole">
            <mc:AlternateContent xmlns:mc="http://schemas.openxmlformats.org/markup-compatibility/2006">
              <mc:Choice xmlns:v="urn:schemas-microsoft-com:vml" Requires="v">
                <p:oleObj spid="_x0000_s50274" name="Equation" r:id="rId6" imgW="215640" imgH="203040" progId="Equation.DSMT4">
                  <p:embed/>
                </p:oleObj>
              </mc:Choice>
              <mc:Fallback>
                <p:oleObj name="Equation" r:id="rId6" imgW="215640" imgH="203040" progId="Equation.DSMT4">
                  <p:embed/>
                  <p:pic>
                    <p:nvPicPr>
                      <p:cNvPr id="1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4230" y="2272879"/>
                        <a:ext cx="322263" cy="303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1"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19872" y="2564904"/>
            <a:ext cx="225742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84210" y="3573016"/>
            <a:ext cx="27717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88015" y="3603855"/>
            <a:ext cx="2676525" cy="25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52200" y="3563600"/>
            <a:ext cx="1143000"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下箭头 1"/>
          <p:cNvSpPr/>
          <p:nvPr/>
        </p:nvSpPr>
        <p:spPr bwMode="auto">
          <a:xfrm rot="2335004">
            <a:off x="4463189" y="3134788"/>
            <a:ext cx="223298" cy="442200"/>
          </a:xfrm>
          <a:prstGeom prst="down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5" name="下箭头 14"/>
          <p:cNvSpPr/>
          <p:nvPr/>
        </p:nvSpPr>
        <p:spPr bwMode="auto">
          <a:xfrm rot="17990396">
            <a:off x="5437490" y="3106966"/>
            <a:ext cx="230885" cy="469071"/>
          </a:xfrm>
          <a:prstGeom prst="down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pic>
        <p:nvPicPr>
          <p:cNvPr id="16" name="Picture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29000" y="4509120"/>
            <a:ext cx="3214688"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7" name="Object 12"/>
          <p:cNvGraphicFramePr>
            <a:graphicFrameLocks noChangeAspect="1"/>
          </p:cNvGraphicFramePr>
          <p:nvPr/>
        </p:nvGraphicFramePr>
        <p:xfrm>
          <a:off x="4283980" y="5589150"/>
          <a:ext cx="1971675" cy="285750"/>
        </p:xfrm>
        <a:graphic>
          <a:graphicData uri="http://schemas.openxmlformats.org/presentationml/2006/ole">
            <mc:AlternateContent xmlns:mc="http://schemas.openxmlformats.org/markup-compatibility/2006">
              <mc:Choice xmlns:v="urn:schemas-microsoft-com:vml" Requires="v">
                <p:oleObj spid="_x0000_s50275" name="Equation" r:id="rId13" imgW="1752480" imgH="253800" progId="Equation.DSMT4">
                  <p:embed/>
                </p:oleObj>
              </mc:Choice>
              <mc:Fallback>
                <p:oleObj name="Equation" r:id="rId13" imgW="1752480" imgH="253800" progId="Equation.DSMT4">
                  <p:embed/>
                  <p:pic>
                    <p:nvPicPr>
                      <p:cNvPr id="17" name="Object 1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283980" y="5589150"/>
                        <a:ext cx="1971675" cy="28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 name="Rectangle 2"/>
          <p:cNvSpPr>
            <a:spLocks noGrp="1" noChangeArrowheads="1"/>
          </p:cNvSpPr>
          <p:nvPr>
            <p:ph type="title"/>
          </p:nvPr>
        </p:nvSpPr>
        <p:spPr>
          <a:xfrm>
            <a:off x="400000" y="116771"/>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a:t>
            </a:r>
            <a:r>
              <a:rPr lang="en-US" altLang="zh-CN" sz="2400" dirty="0">
                <a:solidFill>
                  <a:srgbClr val="0080FF"/>
                </a:solidFill>
                <a:latin typeface="微软雅黑" panose="020B0503020204020204" pitchFamily="34" charset="-122"/>
                <a:ea typeface="微软雅黑" panose="020B0503020204020204" pitchFamily="34" charset="-122"/>
              </a:rPr>
              <a:t>Deep Convolutional </a:t>
            </a:r>
            <a:r>
              <a:rPr lang="zh-CN" altLang="zh-CN" sz="2400" dirty="0">
                <a:solidFill>
                  <a:srgbClr val="0080FF"/>
                </a:solidFill>
                <a:latin typeface="微软雅黑" panose="020B0503020204020204" pitchFamily="34" charset="-122"/>
                <a:ea typeface="微软雅黑" panose="020B0503020204020204" pitchFamily="34" charset="-122"/>
              </a:rPr>
              <a:t>Networks </a:t>
            </a:r>
            <a:r>
              <a:rPr lang="en-US" altLang="zh-CN" sz="2400" dirty="0">
                <a:solidFill>
                  <a:srgbClr val="0080FF"/>
                </a:solidFill>
                <a:latin typeface="微软雅黑" panose="020B0503020204020204" pitchFamily="34" charset="-122"/>
                <a:ea typeface="微软雅黑" panose="020B0503020204020204" pitchFamily="34" charset="-122"/>
              </a:rPr>
              <a:t>Using Vector Quantization</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a:t>
            </a:r>
            <a:r>
              <a:rPr lang="en-US" altLang="zh-CN" sz="1500" dirty="0" err="1">
                <a:solidFill>
                  <a:srgbClr val="0080FF"/>
                </a:solidFill>
                <a:latin typeface="微软雅黑" panose="020B0503020204020204" pitchFamily="34" charset="-122"/>
                <a:ea typeface="微软雅黑" panose="020B0503020204020204" pitchFamily="34" charset="-122"/>
              </a:rPr>
              <a:t>Arxiv</a:t>
            </a:r>
            <a:r>
              <a:rPr lang="en-US" altLang="zh-CN" sz="1500" dirty="0">
                <a:solidFill>
                  <a:srgbClr val="0080FF"/>
                </a:solidFill>
                <a:latin typeface="微软雅黑" panose="020B0503020204020204" pitchFamily="34" charset="-122"/>
                <a:ea typeface="微软雅黑" panose="020B0503020204020204" pitchFamily="34" charset="-122"/>
              </a:rPr>
              <a:t> 2014)</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228118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611725" y="1068180"/>
            <a:ext cx="8424771"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Residual Quantization</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Given the parameter                 , transform to its scalar values as                , and quantize into </a:t>
            </a:r>
            <a:r>
              <a:rPr lang="en-US" altLang="zh-CN" sz="2000" i="1" dirty="0">
                <a:latin typeface="微软雅黑" pitchFamily="34" charset="-122"/>
                <a:ea typeface="微软雅黑" pitchFamily="34" charset="-122"/>
              </a:rPr>
              <a:t>k</a:t>
            </a:r>
            <a:r>
              <a:rPr lang="en-US" altLang="zh-CN" sz="2000" dirty="0">
                <a:latin typeface="微软雅黑" pitchFamily="34" charset="-122"/>
                <a:ea typeface="微软雅黑" pitchFamily="34" charset="-122"/>
              </a:rPr>
              <a:t> different vectors:</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Compute the residual      between    and   , and recursively quantize the residual vector     into </a:t>
            </a:r>
            <a:r>
              <a:rPr lang="en-US" altLang="zh-CN" sz="2000" i="1" dirty="0">
                <a:latin typeface="微软雅黑" pitchFamily="34" charset="-122"/>
                <a:ea typeface="微软雅黑" pitchFamily="34" charset="-122"/>
              </a:rPr>
              <a:t>k</a:t>
            </a:r>
            <a:r>
              <a:rPr lang="en-US" altLang="zh-CN" sz="2000" dirty="0">
                <a:latin typeface="微软雅黑" pitchFamily="34" charset="-122"/>
                <a:ea typeface="微软雅黑" pitchFamily="34" charset="-122"/>
              </a:rPr>
              <a:t> different words </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The reconstructed vector is :</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Compression rate is</a:t>
            </a:r>
          </a:p>
        </p:txBody>
      </p:sp>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3096" y="1592652"/>
            <a:ext cx="11430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2936" y="1888435"/>
            <a:ext cx="11430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7904" y="2420888"/>
            <a:ext cx="2295525"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49316" y="3349749"/>
            <a:ext cx="266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 name="Object 5"/>
          <p:cNvGraphicFramePr>
            <a:graphicFrameLocks noChangeAspect="1"/>
          </p:cNvGraphicFramePr>
          <p:nvPr>
            <p:extLst>
              <p:ext uri="{D42A27DB-BD31-4B8C-83A1-F6EECF244321}">
                <p14:modId xmlns:p14="http://schemas.microsoft.com/office/powerpoint/2010/main" val="1129353184"/>
              </p:ext>
            </p:extLst>
          </p:nvPr>
        </p:nvGraphicFramePr>
        <p:xfrm>
          <a:off x="5868144" y="3347848"/>
          <a:ext cx="238125" cy="285750"/>
        </p:xfrm>
        <a:graphic>
          <a:graphicData uri="http://schemas.openxmlformats.org/presentationml/2006/ole">
            <mc:AlternateContent xmlns:mc="http://schemas.openxmlformats.org/markup-compatibility/2006">
              <mc:Choice xmlns:v="urn:schemas-microsoft-com:vml" Requires="v">
                <p:oleObj spid="_x0000_s51392" name="Equation" r:id="rId8" imgW="190440" imgH="228600" progId="Equation.DSMT4">
                  <p:embed/>
                </p:oleObj>
              </mc:Choice>
              <mc:Fallback>
                <p:oleObj name="Equation" r:id="rId8" imgW="190440" imgH="228600" progId="Equation.DSMT4">
                  <p:embed/>
                  <p:pic>
                    <p:nvPicPr>
                      <p:cNvPr id="15"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868144" y="3347848"/>
                        <a:ext cx="238125" cy="28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 name="Object 6"/>
          <p:cNvGraphicFramePr>
            <a:graphicFrameLocks noChangeAspect="1"/>
          </p:cNvGraphicFramePr>
          <p:nvPr>
            <p:extLst>
              <p:ext uri="{D42A27DB-BD31-4B8C-83A1-F6EECF244321}">
                <p14:modId xmlns:p14="http://schemas.microsoft.com/office/powerpoint/2010/main" val="3109745206"/>
              </p:ext>
            </p:extLst>
          </p:nvPr>
        </p:nvGraphicFramePr>
        <p:xfrm>
          <a:off x="6606512" y="3284984"/>
          <a:ext cx="225425" cy="346075"/>
        </p:xfrm>
        <a:graphic>
          <a:graphicData uri="http://schemas.openxmlformats.org/presentationml/2006/ole">
            <mc:AlternateContent xmlns:mc="http://schemas.openxmlformats.org/markup-compatibility/2006">
              <mc:Choice xmlns:v="urn:schemas-microsoft-com:vml" Requires="v">
                <p:oleObj spid="_x0000_s51393" name="Equation" r:id="rId10" imgW="164880" imgH="253800" progId="Equation.DSMT4">
                  <p:embed/>
                </p:oleObj>
              </mc:Choice>
              <mc:Fallback>
                <p:oleObj name="Equation" r:id="rId10" imgW="164880" imgH="253800" progId="Equation.DSMT4">
                  <p:embed/>
                  <p:pic>
                    <p:nvPicPr>
                      <p:cNvPr id="16" name="Object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606512" y="3284984"/>
                        <a:ext cx="225425" cy="34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7"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48040" y="3637781"/>
            <a:ext cx="26670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8" name="Object 8"/>
          <p:cNvGraphicFramePr>
            <a:graphicFrameLocks noChangeAspect="1"/>
          </p:cNvGraphicFramePr>
          <p:nvPr>
            <p:extLst>
              <p:ext uri="{D42A27DB-BD31-4B8C-83A1-F6EECF244321}">
                <p14:modId xmlns:p14="http://schemas.microsoft.com/office/powerpoint/2010/main" val="2877133352"/>
              </p:ext>
            </p:extLst>
          </p:nvPr>
        </p:nvGraphicFramePr>
        <p:xfrm>
          <a:off x="8136991" y="3612380"/>
          <a:ext cx="225425" cy="346075"/>
        </p:xfrm>
        <a:graphic>
          <a:graphicData uri="http://schemas.openxmlformats.org/presentationml/2006/ole">
            <mc:AlternateContent xmlns:mc="http://schemas.openxmlformats.org/markup-compatibility/2006">
              <mc:Choice xmlns:v="urn:schemas-microsoft-com:vml" Requires="v">
                <p:oleObj spid="_x0000_s51394" name="Equation" r:id="rId12" imgW="164880" imgH="253800" progId="Equation.DSMT4">
                  <p:embed/>
                </p:oleObj>
              </mc:Choice>
              <mc:Fallback>
                <p:oleObj name="Equation" r:id="rId12" imgW="164880" imgH="253800" progId="Equation.DSMT4">
                  <p:embed/>
                  <p:pic>
                    <p:nvPicPr>
                      <p:cNvPr id="18" name="Object 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136991" y="3612380"/>
                        <a:ext cx="225425" cy="34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9" name="Picture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749912" y="4756426"/>
            <a:ext cx="2228850"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0" name="Object 10"/>
          <p:cNvGraphicFramePr>
            <a:graphicFrameLocks noChangeAspect="1"/>
          </p:cNvGraphicFramePr>
          <p:nvPr>
            <p:extLst>
              <p:ext uri="{D42A27DB-BD31-4B8C-83A1-F6EECF244321}">
                <p14:modId xmlns:p14="http://schemas.microsoft.com/office/powerpoint/2010/main" val="660418454"/>
              </p:ext>
            </p:extLst>
          </p:nvPr>
        </p:nvGraphicFramePr>
        <p:xfrm>
          <a:off x="4261655" y="5448077"/>
          <a:ext cx="1822450" cy="357187"/>
        </p:xfrm>
        <a:graphic>
          <a:graphicData uri="http://schemas.openxmlformats.org/presentationml/2006/ole">
            <mc:AlternateContent xmlns:mc="http://schemas.openxmlformats.org/markup-compatibility/2006">
              <mc:Choice xmlns:v="urn:schemas-microsoft-com:vml" Requires="v">
                <p:oleObj spid="_x0000_s51395" name="Equation" r:id="rId15" imgW="1295280" imgH="253800" progId="Equation.DSMT4">
                  <p:embed/>
                </p:oleObj>
              </mc:Choice>
              <mc:Fallback>
                <p:oleObj name="Equation" r:id="rId15" imgW="1295280" imgH="253800" progId="Equation.DSMT4">
                  <p:embed/>
                  <p:pic>
                    <p:nvPicPr>
                      <p:cNvPr id="20" name="Object 10"/>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261655" y="5448077"/>
                        <a:ext cx="1822450" cy="35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2" name="Rectangle 2"/>
          <p:cNvSpPr>
            <a:spLocks noGrp="1" noChangeArrowheads="1"/>
          </p:cNvSpPr>
          <p:nvPr>
            <p:ph type="title"/>
          </p:nvPr>
        </p:nvSpPr>
        <p:spPr>
          <a:xfrm>
            <a:off x="400000" y="116771"/>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a:t>
            </a:r>
            <a:r>
              <a:rPr lang="en-US" altLang="zh-CN" sz="2400" dirty="0">
                <a:solidFill>
                  <a:srgbClr val="0080FF"/>
                </a:solidFill>
                <a:latin typeface="微软雅黑" panose="020B0503020204020204" pitchFamily="34" charset="-122"/>
                <a:ea typeface="微软雅黑" panose="020B0503020204020204" pitchFamily="34" charset="-122"/>
              </a:rPr>
              <a:t>Deep Convolutional </a:t>
            </a:r>
            <a:r>
              <a:rPr lang="zh-CN" altLang="zh-CN" sz="2400" dirty="0">
                <a:solidFill>
                  <a:srgbClr val="0080FF"/>
                </a:solidFill>
                <a:latin typeface="微软雅黑" panose="020B0503020204020204" pitchFamily="34" charset="-122"/>
                <a:ea typeface="微软雅黑" panose="020B0503020204020204" pitchFamily="34" charset="-122"/>
              </a:rPr>
              <a:t>Networks </a:t>
            </a:r>
            <a:r>
              <a:rPr lang="en-US" altLang="zh-CN" sz="2400" dirty="0">
                <a:solidFill>
                  <a:srgbClr val="0080FF"/>
                </a:solidFill>
                <a:latin typeface="微软雅黑" panose="020B0503020204020204" pitchFamily="34" charset="-122"/>
                <a:ea typeface="微软雅黑" panose="020B0503020204020204" pitchFamily="34" charset="-122"/>
              </a:rPr>
              <a:t>Using Vector Quantization</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a:t>
            </a:r>
            <a:r>
              <a:rPr lang="en-US" altLang="zh-CN" sz="1500" dirty="0" err="1">
                <a:solidFill>
                  <a:srgbClr val="0080FF"/>
                </a:solidFill>
                <a:latin typeface="微软雅黑" panose="020B0503020204020204" pitchFamily="34" charset="-122"/>
                <a:ea typeface="微软雅黑" panose="020B0503020204020204" pitchFamily="34" charset="-122"/>
              </a:rPr>
              <a:t>Arxiv</a:t>
            </a:r>
            <a:r>
              <a:rPr lang="en-US" altLang="zh-CN" sz="1500" dirty="0">
                <a:solidFill>
                  <a:srgbClr val="0080FF"/>
                </a:solidFill>
                <a:latin typeface="微软雅黑" panose="020B0503020204020204" pitchFamily="34" charset="-122"/>
                <a:ea typeface="微软雅黑" panose="020B0503020204020204" pitchFamily="34" charset="-122"/>
              </a:rPr>
              <a:t> 2014)</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48302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Results</a:t>
            </a:r>
          </a:p>
          <a:p>
            <a:pPr lvl="0" defTabSz="0">
              <a:spcBef>
                <a:spcPct val="20000"/>
              </a:spcBef>
              <a:buClr>
                <a:srgbClr val="0066FF"/>
              </a:buClr>
            </a:pPr>
            <a:r>
              <a:rPr lang="en-US" altLang="zh-CN" sz="2400" dirty="0"/>
              <a:t> </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790" y="1556870"/>
            <a:ext cx="5904410" cy="4968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Grp="1" noChangeArrowheads="1"/>
          </p:cNvSpPr>
          <p:nvPr>
            <p:ph type="title"/>
          </p:nvPr>
        </p:nvSpPr>
        <p:spPr>
          <a:xfrm>
            <a:off x="400000" y="116771"/>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a:t>
            </a:r>
            <a:r>
              <a:rPr lang="en-US" altLang="zh-CN" sz="2400" dirty="0">
                <a:solidFill>
                  <a:srgbClr val="0080FF"/>
                </a:solidFill>
                <a:latin typeface="微软雅黑" panose="020B0503020204020204" pitchFamily="34" charset="-122"/>
                <a:ea typeface="微软雅黑" panose="020B0503020204020204" pitchFamily="34" charset="-122"/>
              </a:rPr>
              <a:t>Deep Convolutional </a:t>
            </a:r>
            <a:r>
              <a:rPr lang="zh-CN" altLang="zh-CN" sz="2400" dirty="0">
                <a:solidFill>
                  <a:srgbClr val="0080FF"/>
                </a:solidFill>
                <a:latin typeface="微软雅黑" panose="020B0503020204020204" pitchFamily="34" charset="-122"/>
                <a:ea typeface="微软雅黑" panose="020B0503020204020204" pitchFamily="34" charset="-122"/>
              </a:rPr>
              <a:t>Networks </a:t>
            </a:r>
            <a:r>
              <a:rPr lang="en-US" altLang="zh-CN" sz="2400" dirty="0">
                <a:solidFill>
                  <a:srgbClr val="0080FF"/>
                </a:solidFill>
                <a:latin typeface="微软雅黑" panose="020B0503020204020204" pitchFamily="34" charset="-122"/>
                <a:ea typeface="微软雅黑" panose="020B0503020204020204" pitchFamily="34" charset="-122"/>
              </a:rPr>
              <a:t>Using Vector Quantization</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a:t>
            </a:r>
            <a:r>
              <a:rPr lang="en-US" altLang="zh-CN" sz="1500" dirty="0" err="1">
                <a:solidFill>
                  <a:srgbClr val="0080FF"/>
                </a:solidFill>
                <a:latin typeface="微软雅黑" panose="020B0503020204020204" pitchFamily="34" charset="-122"/>
                <a:ea typeface="微软雅黑" panose="020B0503020204020204" pitchFamily="34" charset="-122"/>
              </a:rPr>
              <a:t>Arxiv</a:t>
            </a:r>
            <a:r>
              <a:rPr lang="en-US" altLang="zh-CN" sz="1500" dirty="0">
                <a:solidFill>
                  <a:srgbClr val="0080FF"/>
                </a:solidFill>
                <a:latin typeface="微软雅黑" panose="020B0503020204020204" pitchFamily="34" charset="-122"/>
                <a:ea typeface="微软雅黑" panose="020B0503020204020204" pitchFamily="34" charset="-122"/>
              </a:rPr>
              <a:t> 2014)</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83356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Results</a:t>
            </a:r>
          </a:p>
          <a:p>
            <a:pPr lvl="0" defTabSz="0">
              <a:spcBef>
                <a:spcPct val="20000"/>
              </a:spcBef>
              <a:buClr>
                <a:srgbClr val="0066FF"/>
              </a:buClr>
            </a:pPr>
            <a:r>
              <a:rPr lang="en-US" altLang="zh-CN" sz="2400" dirty="0"/>
              <a:t> </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2760" y="1643063"/>
            <a:ext cx="7883525"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直接箭头连接符 6"/>
          <p:cNvCxnSpPr>
            <a:cxnSpLocks noChangeShapeType="1"/>
          </p:cNvCxnSpPr>
          <p:nvPr/>
        </p:nvCxnSpPr>
        <p:spPr bwMode="auto">
          <a:xfrm rot="16200000" flipH="1">
            <a:off x="675285" y="2071688"/>
            <a:ext cx="714375" cy="714375"/>
          </a:xfrm>
          <a:prstGeom prst="straightConnector1">
            <a:avLst/>
          </a:prstGeom>
          <a:noFill/>
          <a:ln w="9525" algn="ctr">
            <a:solidFill>
              <a:srgbClr val="FF0000"/>
            </a:solidFill>
            <a:round/>
            <a:headEnd/>
            <a:tailEnd type="arrow" w="med" len="med"/>
          </a:ln>
        </p:spPr>
      </p:cxnSp>
      <p:sp>
        <p:nvSpPr>
          <p:cNvPr id="10" name="TextBox 7"/>
          <p:cNvSpPr txBox="1">
            <a:spLocks noChangeArrowheads="1"/>
          </p:cNvSpPr>
          <p:nvPr/>
        </p:nvSpPr>
        <p:spPr bwMode="auto">
          <a:xfrm>
            <a:off x="246660" y="1701800"/>
            <a:ext cx="714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1800" dirty="0"/>
              <a:t>t=2,3</a:t>
            </a:r>
            <a:endParaRPr lang="zh-CN" altLang="en-US" sz="1800" dirty="0"/>
          </a:p>
        </p:txBody>
      </p:sp>
      <p:sp>
        <p:nvSpPr>
          <p:cNvPr id="11" name="Rectangle 2"/>
          <p:cNvSpPr>
            <a:spLocks noGrp="1" noChangeArrowheads="1"/>
          </p:cNvSpPr>
          <p:nvPr>
            <p:ph type="title"/>
          </p:nvPr>
        </p:nvSpPr>
        <p:spPr>
          <a:xfrm>
            <a:off x="400000" y="116771"/>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a:t>
            </a:r>
            <a:r>
              <a:rPr lang="en-US" altLang="zh-CN" sz="2400" dirty="0">
                <a:solidFill>
                  <a:srgbClr val="0080FF"/>
                </a:solidFill>
                <a:latin typeface="微软雅黑" panose="020B0503020204020204" pitchFamily="34" charset="-122"/>
                <a:ea typeface="微软雅黑" panose="020B0503020204020204" pitchFamily="34" charset="-122"/>
              </a:rPr>
              <a:t>Deep Convolutional </a:t>
            </a:r>
            <a:r>
              <a:rPr lang="zh-CN" altLang="zh-CN" sz="2400" dirty="0">
                <a:solidFill>
                  <a:srgbClr val="0080FF"/>
                </a:solidFill>
                <a:latin typeface="微软雅黑" panose="020B0503020204020204" pitchFamily="34" charset="-122"/>
                <a:ea typeface="微软雅黑" panose="020B0503020204020204" pitchFamily="34" charset="-122"/>
              </a:rPr>
              <a:t>Networks </a:t>
            </a:r>
            <a:r>
              <a:rPr lang="en-US" altLang="zh-CN" sz="2400" dirty="0">
                <a:solidFill>
                  <a:srgbClr val="0080FF"/>
                </a:solidFill>
                <a:latin typeface="微软雅黑" panose="020B0503020204020204" pitchFamily="34" charset="-122"/>
                <a:ea typeface="微软雅黑" panose="020B0503020204020204" pitchFamily="34" charset="-122"/>
              </a:rPr>
              <a:t>Using Vector Quantization</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a:t>
            </a:r>
            <a:r>
              <a:rPr lang="en-US" altLang="zh-CN" sz="1500" dirty="0" err="1">
                <a:solidFill>
                  <a:srgbClr val="0080FF"/>
                </a:solidFill>
                <a:latin typeface="微软雅黑" panose="020B0503020204020204" pitchFamily="34" charset="-122"/>
                <a:ea typeface="微软雅黑" panose="020B0503020204020204" pitchFamily="34" charset="-122"/>
              </a:rPr>
              <a:t>Arxiv</a:t>
            </a:r>
            <a:r>
              <a:rPr lang="en-US" altLang="zh-CN" sz="1500" dirty="0">
                <a:solidFill>
                  <a:srgbClr val="0080FF"/>
                </a:solidFill>
                <a:latin typeface="微软雅黑" panose="020B0503020204020204" pitchFamily="34" charset="-122"/>
                <a:ea typeface="微软雅黑" panose="020B0503020204020204" pitchFamily="34" charset="-122"/>
              </a:rPr>
              <a:t> 2014)</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45140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Motivation</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Produce a first draft, then remove unnecessary words and shorten phrases whenever possible</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Do not need any training data (Data-free)</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Show similar neurons are redundant, and remove one neuron at a time</a:t>
            </a:r>
          </a:p>
          <a:p>
            <a:pPr marL="2114550" lvl="4" indent="-285750" defTabSz="0">
              <a:spcBef>
                <a:spcPct val="20000"/>
              </a:spcBef>
              <a:buClr>
                <a:srgbClr val="0066FF"/>
              </a:buClr>
              <a:buFont typeface="Wingdings" pitchFamily="2" charset="2"/>
              <a:buChar char="p"/>
            </a:pPr>
            <a:endParaRPr kumimoji="0" lang="en-US" altLang="zh-CN" sz="2200" b="0" i="0" u="none" strike="noStrike" kern="0" cap="none" spc="0" normalizeH="0" baseline="0" noProof="0" dirty="0">
              <a:ln>
                <a:noFill/>
              </a:ln>
              <a:solidFill>
                <a:schemeClr val="tx1"/>
              </a:solidFill>
              <a:effectLst/>
              <a:uLnTx/>
              <a:uFillTx/>
              <a:latin typeface="+mj-lt"/>
              <a:ea typeface="+mn-ea"/>
              <a:cs typeface="+mn-cs"/>
              <a:sym typeface="Arial" pitchFamily="34" charset="0"/>
            </a:endParaRPr>
          </a:p>
        </p:txBody>
      </p:sp>
      <p:pic>
        <p:nvPicPr>
          <p:cNvPr id="2" name="图片 1"/>
          <p:cNvPicPr>
            <a:picLocks noChangeAspect="1"/>
          </p:cNvPicPr>
          <p:nvPr/>
        </p:nvPicPr>
        <p:blipFill>
          <a:blip r:embed="rId3"/>
          <a:stretch>
            <a:fillRect/>
          </a:stretch>
        </p:blipFill>
        <p:spPr>
          <a:xfrm>
            <a:off x="2403949" y="3429000"/>
            <a:ext cx="4904130" cy="1650096"/>
          </a:xfrm>
          <a:prstGeom prst="rect">
            <a:avLst/>
          </a:prstGeom>
        </p:spPr>
      </p:pic>
      <p:sp>
        <p:nvSpPr>
          <p:cNvPr id="3" name="文本框 2"/>
          <p:cNvSpPr txBox="1"/>
          <p:nvPr/>
        </p:nvSpPr>
        <p:spPr>
          <a:xfrm>
            <a:off x="2335734" y="5079096"/>
            <a:ext cx="5040560" cy="344660"/>
          </a:xfrm>
          <a:prstGeom prst="rect">
            <a:avLst/>
          </a:prstGeom>
          <a:solidFill>
            <a:schemeClr val="accent2">
              <a:lumMod val="20000"/>
              <a:lumOff val="80000"/>
            </a:schemeClr>
          </a:solidFill>
        </p:spPr>
        <p:txBody>
          <a:bodyPr wrap="square" rtlCol="0">
            <a:spAutoFit/>
          </a:bodyPr>
          <a:lstStyle/>
          <a:p>
            <a:r>
              <a:rPr lang="en-US" altLang="zh-CN" sz="1600" dirty="0"/>
              <a:t>A toy example showing the effect of equal weight-sets</a:t>
            </a:r>
            <a:endParaRPr lang="zh-CN" altLang="en-US" sz="1600" dirty="0"/>
          </a:p>
        </p:txBody>
      </p:sp>
      <p:sp>
        <p:nvSpPr>
          <p:cNvPr id="7" name="Rectangle 2"/>
          <p:cNvSpPr>
            <a:spLocks noGrp="1" noChangeArrowheads="1"/>
          </p:cNvSpPr>
          <p:nvPr>
            <p:ph type="title"/>
          </p:nvPr>
        </p:nvSpPr>
        <p:spPr>
          <a:xfrm>
            <a:off x="386571" y="116770"/>
            <a:ext cx="7772400"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Data-free Parameter Pruning for Deep Neural Networks</a:t>
            </a:r>
            <a:r>
              <a:rPr lang="en-US" altLang="zh-CN" sz="1500" dirty="0">
                <a:solidFill>
                  <a:srgbClr val="0080FF"/>
                </a:solidFill>
                <a:latin typeface="微软雅黑" panose="020B0503020204020204" pitchFamily="34" charset="-122"/>
                <a:ea typeface="微软雅黑" panose="020B0503020204020204" pitchFamily="34" charset="-122"/>
              </a:rPr>
              <a:t> (BMVC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858073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The case of dissimilar neurons</a:t>
            </a:r>
          </a:p>
        </p:txBody>
      </p:sp>
      <p:grpSp>
        <p:nvGrpSpPr>
          <p:cNvPr id="9" name="组合 8"/>
          <p:cNvGrpSpPr/>
          <p:nvPr/>
        </p:nvGrpSpPr>
        <p:grpSpPr>
          <a:xfrm>
            <a:off x="1835810" y="1697030"/>
            <a:ext cx="3390900" cy="723900"/>
            <a:chOff x="1835810" y="1844890"/>
            <a:chExt cx="3390900" cy="723900"/>
          </a:xfrm>
        </p:grpSpPr>
        <p:pic>
          <p:nvPicPr>
            <p:cNvPr id="4" name="图片 3"/>
            <p:cNvPicPr>
              <a:picLocks noChangeAspect="1"/>
            </p:cNvPicPr>
            <p:nvPr/>
          </p:nvPicPr>
          <p:blipFill>
            <a:blip r:embed="rId3"/>
            <a:stretch>
              <a:fillRect/>
            </a:stretch>
          </p:blipFill>
          <p:spPr>
            <a:xfrm>
              <a:off x="1835810" y="1844890"/>
              <a:ext cx="3390900" cy="723900"/>
            </a:xfrm>
            <a:prstGeom prst="rect">
              <a:avLst/>
            </a:prstGeom>
          </p:spPr>
        </p:pic>
        <p:sp>
          <p:nvSpPr>
            <p:cNvPr id="7" name="矩形 6"/>
            <p:cNvSpPr/>
            <p:nvPr/>
          </p:nvSpPr>
          <p:spPr bwMode="auto">
            <a:xfrm>
              <a:off x="2123830" y="2345075"/>
              <a:ext cx="288020" cy="219865"/>
            </a:xfrm>
            <a:prstGeom prst="rect">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grpSp>
      <p:sp>
        <p:nvSpPr>
          <p:cNvPr id="8" name="矩形 7"/>
          <p:cNvSpPr/>
          <p:nvPr/>
        </p:nvSpPr>
        <p:spPr bwMode="auto">
          <a:xfrm>
            <a:off x="5514730" y="1916895"/>
            <a:ext cx="2808195" cy="432030"/>
          </a:xfrm>
          <a:prstGeom prst="rect">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altLang="zh-CN" sz="1600" dirty="0"/>
              <a:t>Remove </a:t>
            </a:r>
            <a:r>
              <a:rPr lang="en-US" altLang="zh-CN" sz="1600" i="1" dirty="0" err="1"/>
              <a:t>W</a:t>
            </a:r>
            <a:r>
              <a:rPr lang="en-US" altLang="zh-CN" sz="1400" i="1" dirty="0" err="1"/>
              <a:t>j</a:t>
            </a:r>
            <a:r>
              <a:rPr lang="en-US" altLang="zh-CN" sz="1600" dirty="0"/>
              <a:t> to give us </a:t>
            </a:r>
            <a:r>
              <a:rPr lang="en-US" altLang="zh-CN" sz="1600" i="1" dirty="0"/>
              <a:t>z</a:t>
            </a:r>
            <a:r>
              <a:rPr lang="en-US" altLang="zh-CN" sz="1200" i="1" dirty="0"/>
              <a:t>n-1</a:t>
            </a:r>
            <a:endParaRPr kumimoji="0" lang="zh-CN" altLang="en-US" sz="1600" b="0" i="1" u="none" strike="noStrike" cap="none" normalizeH="0" baseline="0" dirty="0">
              <a:ln>
                <a:noFill/>
              </a:ln>
              <a:solidFill>
                <a:schemeClr val="tx1"/>
              </a:solidFill>
              <a:effectLst/>
            </a:endParaRPr>
          </a:p>
        </p:txBody>
      </p:sp>
      <p:pic>
        <p:nvPicPr>
          <p:cNvPr id="10" name="图片 9"/>
          <p:cNvPicPr>
            <a:picLocks noChangeAspect="1"/>
          </p:cNvPicPr>
          <p:nvPr/>
        </p:nvPicPr>
        <p:blipFill>
          <a:blip r:embed="rId4"/>
          <a:stretch>
            <a:fillRect/>
          </a:stretch>
        </p:blipFill>
        <p:spPr>
          <a:xfrm>
            <a:off x="2771875" y="2636945"/>
            <a:ext cx="1219200" cy="209550"/>
          </a:xfrm>
          <a:prstGeom prst="rect">
            <a:avLst/>
          </a:prstGeom>
        </p:spPr>
      </p:pic>
      <p:sp>
        <p:nvSpPr>
          <p:cNvPr id="11" name="矩形 10"/>
          <p:cNvSpPr/>
          <p:nvPr/>
        </p:nvSpPr>
        <p:spPr bwMode="auto">
          <a:xfrm>
            <a:off x="1835810" y="1697030"/>
            <a:ext cx="3390900" cy="1149465"/>
          </a:xfrm>
          <a:prstGeom prst="rect">
            <a:avLst/>
          </a:prstGeom>
          <a:noFill/>
          <a:ln w="19050" cap="flat" cmpd="sng" algn="ctr">
            <a:solidFill>
              <a:srgbClr val="00B0F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2" name="下箭头 11"/>
          <p:cNvSpPr/>
          <p:nvPr/>
        </p:nvSpPr>
        <p:spPr bwMode="auto">
          <a:xfrm>
            <a:off x="3131900" y="2996970"/>
            <a:ext cx="287972" cy="432030"/>
          </a:xfrm>
          <a:prstGeom prst="down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pic>
        <p:nvPicPr>
          <p:cNvPr id="13" name="图片 12"/>
          <p:cNvPicPr>
            <a:picLocks noChangeAspect="1"/>
          </p:cNvPicPr>
          <p:nvPr/>
        </p:nvPicPr>
        <p:blipFill>
          <a:blip r:embed="rId5"/>
          <a:stretch>
            <a:fillRect/>
          </a:stretch>
        </p:blipFill>
        <p:spPr>
          <a:xfrm>
            <a:off x="1778660" y="3544680"/>
            <a:ext cx="3505200" cy="409575"/>
          </a:xfrm>
          <a:prstGeom prst="rect">
            <a:avLst/>
          </a:prstGeom>
        </p:spPr>
      </p:pic>
      <p:sp>
        <p:nvSpPr>
          <p:cNvPr id="14" name="下箭头 13"/>
          <p:cNvSpPr/>
          <p:nvPr/>
        </p:nvSpPr>
        <p:spPr bwMode="auto">
          <a:xfrm>
            <a:off x="3131900" y="4077045"/>
            <a:ext cx="287972" cy="767647"/>
          </a:xfrm>
          <a:prstGeom prst="down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grpSp>
        <p:nvGrpSpPr>
          <p:cNvPr id="17" name="组合 16"/>
          <p:cNvGrpSpPr/>
          <p:nvPr/>
        </p:nvGrpSpPr>
        <p:grpSpPr>
          <a:xfrm>
            <a:off x="3608751" y="4042419"/>
            <a:ext cx="4683470" cy="802273"/>
            <a:chOff x="3608751" y="4042419"/>
            <a:chExt cx="4683470" cy="802273"/>
          </a:xfrm>
        </p:grpSpPr>
        <p:pic>
          <p:nvPicPr>
            <p:cNvPr id="15" name="图片 14"/>
            <p:cNvPicPr>
              <a:picLocks noChangeAspect="1"/>
            </p:cNvPicPr>
            <p:nvPr/>
          </p:nvPicPr>
          <p:blipFill>
            <a:blip r:embed="rId6"/>
            <a:stretch>
              <a:fillRect/>
            </a:stretch>
          </p:blipFill>
          <p:spPr>
            <a:xfrm>
              <a:off x="3608751" y="4042419"/>
              <a:ext cx="4683470" cy="538250"/>
            </a:xfrm>
            <a:prstGeom prst="rect">
              <a:avLst/>
            </a:prstGeom>
          </p:spPr>
        </p:pic>
        <p:pic>
          <p:nvPicPr>
            <p:cNvPr id="16" name="图片 15"/>
            <p:cNvPicPr>
              <a:picLocks noChangeAspect="1"/>
            </p:cNvPicPr>
            <p:nvPr/>
          </p:nvPicPr>
          <p:blipFill>
            <a:blip r:embed="rId7"/>
            <a:stretch>
              <a:fillRect/>
            </a:stretch>
          </p:blipFill>
          <p:spPr>
            <a:xfrm>
              <a:off x="5292050" y="4581080"/>
              <a:ext cx="1728120" cy="263612"/>
            </a:xfrm>
            <a:prstGeom prst="rect">
              <a:avLst/>
            </a:prstGeom>
          </p:spPr>
        </p:pic>
      </p:grpSp>
      <p:pic>
        <p:nvPicPr>
          <p:cNvPr id="18" name="图片 17"/>
          <p:cNvPicPr>
            <a:picLocks noChangeAspect="1"/>
          </p:cNvPicPr>
          <p:nvPr/>
        </p:nvPicPr>
        <p:blipFill>
          <a:blip r:embed="rId8"/>
          <a:stretch>
            <a:fillRect/>
          </a:stretch>
        </p:blipFill>
        <p:spPr>
          <a:xfrm>
            <a:off x="1388135" y="4918586"/>
            <a:ext cx="4286250" cy="342900"/>
          </a:xfrm>
          <a:prstGeom prst="rect">
            <a:avLst/>
          </a:prstGeom>
        </p:spPr>
      </p:pic>
      <p:sp>
        <p:nvSpPr>
          <p:cNvPr id="19" name="矩形 18"/>
          <p:cNvSpPr/>
          <p:nvPr/>
        </p:nvSpPr>
        <p:spPr bwMode="auto">
          <a:xfrm>
            <a:off x="3923955" y="4844692"/>
            <a:ext cx="1008070" cy="416794"/>
          </a:xfrm>
          <a:prstGeom prst="rect">
            <a:avLst/>
          </a:prstGeom>
          <a:noFill/>
          <a:ln w="19050" cap="flat" cmpd="sng" algn="ctr">
            <a:solidFill>
              <a:schemeClr val="accent2">
                <a:lumMod val="40000"/>
                <a:lumOff val="6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grpSp>
        <p:nvGrpSpPr>
          <p:cNvPr id="22" name="组合 21"/>
          <p:cNvGrpSpPr/>
          <p:nvPr/>
        </p:nvGrpSpPr>
        <p:grpSpPr>
          <a:xfrm>
            <a:off x="3910675" y="5682832"/>
            <a:ext cx="3394750" cy="338554"/>
            <a:chOff x="5292050" y="5394606"/>
            <a:chExt cx="3240225" cy="338554"/>
          </a:xfrm>
        </p:grpSpPr>
        <p:sp>
          <p:nvSpPr>
            <p:cNvPr id="20" name="文本框 19"/>
            <p:cNvSpPr txBox="1"/>
            <p:nvPr/>
          </p:nvSpPr>
          <p:spPr>
            <a:xfrm>
              <a:off x="5292050" y="5394606"/>
              <a:ext cx="3240225" cy="338554"/>
            </a:xfrm>
            <a:prstGeom prst="rect">
              <a:avLst/>
            </a:prstGeom>
            <a:noFill/>
            <a:ln w="19050">
              <a:solidFill>
                <a:schemeClr val="accent2">
                  <a:lumMod val="40000"/>
                  <a:lumOff val="60000"/>
                </a:schemeClr>
              </a:solidFill>
            </a:ln>
          </p:spPr>
          <p:txBody>
            <a:bodyPr wrap="square" rtlCol="0">
              <a:spAutoFit/>
            </a:bodyPr>
            <a:lstStyle/>
            <a:p>
              <a:r>
                <a:rPr lang="en-US" altLang="zh-CN" sz="1600" dirty="0"/>
                <a:t>The saliency of two weight-sets</a:t>
              </a:r>
              <a:endParaRPr lang="zh-CN" altLang="en-US" sz="1600" dirty="0"/>
            </a:p>
          </p:txBody>
        </p:sp>
        <p:pic>
          <p:nvPicPr>
            <p:cNvPr id="21" name="图片 20"/>
            <p:cNvPicPr>
              <a:picLocks noChangeAspect="1"/>
            </p:cNvPicPr>
            <p:nvPr/>
          </p:nvPicPr>
          <p:blipFill>
            <a:blip r:embed="rId9"/>
            <a:stretch>
              <a:fillRect/>
            </a:stretch>
          </p:blipFill>
          <p:spPr>
            <a:xfrm>
              <a:off x="8109874" y="5445140"/>
              <a:ext cx="314325" cy="257175"/>
            </a:xfrm>
            <a:prstGeom prst="rect">
              <a:avLst/>
            </a:prstGeom>
            <a:ln>
              <a:solidFill>
                <a:schemeClr val="accent2">
                  <a:lumMod val="40000"/>
                  <a:lumOff val="60000"/>
                </a:schemeClr>
              </a:solidFill>
            </a:ln>
          </p:spPr>
        </p:pic>
      </p:grpSp>
      <p:sp>
        <p:nvSpPr>
          <p:cNvPr id="24" name="Rectangle 2"/>
          <p:cNvSpPr>
            <a:spLocks noGrp="1" noChangeArrowheads="1"/>
          </p:cNvSpPr>
          <p:nvPr>
            <p:ph type="title"/>
          </p:nvPr>
        </p:nvSpPr>
        <p:spPr>
          <a:xfrm>
            <a:off x="386571" y="116770"/>
            <a:ext cx="7772400"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Data-free Parameter Pruning for Deep Neural Networks</a:t>
            </a:r>
            <a:r>
              <a:rPr lang="en-US" altLang="zh-CN" sz="1500" dirty="0">
                <a:solidFill>
                  <a:srgbClr val="0080FF"/>
                </a:solidFill>
                <a:latin typeface="微软雅黑" panose="020B0503020204020204" pitchFamily="34" charset="-122"/>
                <a:ea typeface="微软雅黑" panose="020B0503020204020204" pitchFamily="34" charset="-122"/>
              </a:rPr>
              <a:t> (BMVC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88699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Neural removal </a:t>
            </a:r>
          </a:p>
        </p:txBody>
      </p:sp>
      <p:pic>
        <p:nvPicPr>
          <p:cNvPr id="2" name="图片 1"/>
          <p:cNvPicPr>
            <a:picLocks noChangeAspect="1"/>
          </p:cNvPicPr>
          <p:nvPr/>
        </p:nvPicPr>
        <p:blipFill>
          <a:blip r:embed="rId3"/>
          <a:stretch>
            <a:fillRect/>
          </a:stretch>
        </p:blipFill>
        <p:spPr>
          <a:xfrm>
            <a:off x="999135" y="2433760"/>
            <a:ext cx="7677150" cy="2219325"/>
          </a:xfrm>
          <a:prstGeom prst="rect">
            <a:avLst/>
          </a:prstGeom>
        </p:spPr>
      </p:pic>
      <p:pic>
        <p:nvPicPr>
          <p:cNvPr id="23" name="图片 22"/>
          <p:cNvPicPr>
            <a:picLocks noChangeAspect="1"/>
          </p:cNvPicPr>
          <p:nvPr/>
        </p:nvPicPr>
        <p:blipFill>
          <a:blip r:embed="rId4"/>
          <a:stretch>
            <a:fillRect/>
          </a:stretch>
        </p:blipFill>
        <p:spPr>
          <a:xfrm>
            <a:off x="2339845" y="1791785"/>
            <a:ext cx="1552575" cy="323850"/>
          </a:xfrm>
          <a:prstGeom prst="rect">
            <a:avLst/>
          </a:prstGeom>
        </p:spPr>
      </p:pic>
      <p:pic>
        <p:nvPicPr>
          <p:cNvPr id="24" name="图片 23"/>
          <p:cNvPicPr>
            <a:picLocks noChangeAspect="1"/>
          </p:cNvPicPr>
          <p:nvPr/>
        </p:nvPicPr>
        <p:blipFill>
          <a:blip r:embed="rId5"/>
          <a:stretch>
            <a:fillRect/>
          </a:stretch>
        </p:blipFill>
        <p:spPr>
          <a:xfrm>
            <a:off x="4738510" y="1817255"/>
            <a:ext cx="1417600" cy="243650"/>
          </a:xfrm>
          <a:prstGeom prst="rect">
            <a:avLst/>
          </a:prstGeom>
        </p:spPr>
      </p:pic>
      <p:sp>
        <p:nvSpPr>
          <p:cNvPr id="9" name="Rectangle 2"/>
          <p:cNvSpPr>
            <a:spLocks noGrp="1" noChangeArrowheads="1"/>
          </p:cNvSpPr>
          <p:nvPr>
            <p:ph type="title"/>
          </p:nvPr>
        </p:nvSpPr>
        <p:spPr>
          <a:xfrm>
            <a:off x="386571" y="116770"/>
            <a:ext cx="7772400"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Data-free Parameter Pruning for Deep Neural Networks</a:t>
            </a:r>
            <a:r>
              <a:rPr lang="en-US" altLang="zh-CN" sz="1500" dirty="0">
                <a:solidFill>
                  <a:srgbClr val="0080FF"/>
                </a:solidFill>
                <a:latin typeface="微软雅黑" panose="020B0503020204020204" pitchFamily="34" charset="-122"/>
                <a:ea typeface="微软雅黑" panose="020B0503020204020204" pitchFamily="34" charset="-122"/>
              </a:rPr>
              <a:t> (BMVC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850718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Results </a:t>
            </a:r>
          </a:p>
        </p:txBody>
      </p:sp>
      <p:pic>
        <p:nvPicPr>
          <p:cNvPr id="3" name="图片 2"/>
          <p:cNvPicPr>
            <a:picLocks noChangeAspect="1"/>
          </p:cNvPicPr>
          <p:nvPr/>
        </p:nvPicPr>
        <p:blipFill>
          <a:blip r:embed="rId3"/>
          <a:stretch>
            <a:fillRect/>
          </a:stretch>
        </p:blipFill>
        <p:spPr>
          <a:xfrm>
            <a:off x="980853" y="1848057"/>
            <a:ext cx="7326303" cy="2156983"/>
          </a:xfrm>
          <a:prstGeom prst="rect">
            <a:avLst/>
          </a:prstGeom>
        </p:spPr>
      </p:pic>
      <p:sp>
        <p:nvSpPr>
          <p:cNvPr id="4" name="文本框 3"/>
          <p:cNvSpPr txBox="1"/>
          <p:nvPr/>
        </p:nvSpPr>
        <p:spPr>
          <a:xfrm>
            <a:off x="1519050" y="1467770"/>
            <a:ext cx="6408571" cy="338554"/>
          </a:xfrm>
          <a:prstGeom prst="rect">
            <a:avLst/>
          </a:prstGeom>
          <a:solidFill>
            <a:schemeClr val="accent2">
              <a:lumMod val="20000"/>
              <a:lumOff val="80000"/>
            </a:schemeClr>
          </a:solidFill>
        </p:spPr>
        <p:txBody>
          <a:bodyPr wrap="square" rtlCol="0">
            <a:spAutoFit/>
          </a:bodyPr>
          <a:lstStyle/>
          <a:p>
            <a:r>
              <a:rPr lang="en-US" altLang="zh-CN" sz="1600" dirty="0"/>
              <a:t>The numbers represent accuracies in (%) of the models on a test set.</a:t>
            </a:r>
            <a:endParaRPr lang="zh-CN" altLang="en-US" sz="1600" dirty="0"/>
          </a:p>
        </p:txBody>
      </p:sp>
      <p:pic>
        <p:nvPicPr>
          <p:cNvPr id="7" name="图片 6"/>
          <p:cNvPicPr>
            <a:picLocks noChangeAspect="1"/>
          </p:cNvPicPr>
          <p:nvPr/>
        </p:nvPicPr>
        <p:blipFill>
          <a:blip r:embed="rId4"/>
          <a:stretch>
            <a:fillRect/>
          </a:stretch>
        </p:blipFill>
        <p:spPr>
          <a:xfrm>
            <a:off x="1907815" y="4334934"/>
            <a:ext cx="5472380" cy="2406296"/>
          </a:xfrm>
          <a:prstGeom prst="rect">
            <a:avLst/>
          </a:prstGeom>
        </p:spPr>
      </p:pic>
      <p:sp>
        <p:nvSpPr>
          <p:cNvPr id="8" name="文本框 7"/>
          <p:cNvSpPr txBox="1"/>
          <p:nvPr/>
        </p:nvSpPr>
        <p:spPr>
          <a:xfrm>
            <a:off x="3023864" y="3996380"/>
            <a:ext cx="3240279" cy="338554"/>
          </a:xfrm>
          <a:prstGeom prst="rect">
            <a:avLst/>
          </a:prstGeom>
          <a:solidFill>
            <a:schemeClr val="accent2">
              <a:lumMod val="20000"/>
              <a:lumOff val="80000"/>
            </a:schemeClr>
          </a:solidFill>
        </p:spPr>
        <p:txBody>
          <a:bodyPr wrap="square" rtlCol="0">
            <a:spAutoFit/>
          </a:bodyPr>
          <a:lstStyle/>
          <a:p>
            <a:r>
              <a:rPr lang="en-US" altLang="zh-CN" sz="1600" dirty="0"/>
              <a:t>Compression results for </a:t>
            </a:r>
            <a:r>
              <a:rPr lang="en-US" altLang="zh-CN" sz="1600" dirty="0" err="1"/>
              <a:t>CaffeNet</a:t>
            </a:r>
            <a:endParaRPr lang="zh-CN" altLang="en-US" sz="1600" dirty="0"/>
          </a:p>
        </p:txBody>
      </p:sp>
      <p:sp>
        <p:nvSpPr>
          <p:cNvPr id="9" name="Rectangle 2"/>
          <p:cNvSpPr>
            <a:spLocks noGrp="1" noChangeArrowheads="1"/>
          </p:cNvSpPr>
          <p:nvPr>
            <p:ph type="title"/>
          </p:nvPr>
        </p:nvSpPr>
        <p:spPr>
          <a:xfrm>
            <a:off x="386571" y="116770"/>
            <a:ext cx="7772400"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Data-free Parameter Pruning for Deep Neural Networks</a:t>
            </a:r>
            <a:r>
              <a:rPr lang="en-US" altLang="zh-CN" sz="1500" dirty="0">
                <a:solidFill>
                  <a:srgbClr val="0080FF"/>
                </a:solidFill>
                <a:latin typeface="微软雅黑" panose="020B0503020204020204" pitchFamily="34" charset="-122"/>
                <a:ea typeface="微软雅黑" panose="020B0503020204020204" pitchFamily="34" charset="-122"/>
              </a:rPr>
              <a:t> (BMVC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974280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Framework</a:t>
            </a:r>
          </a:p>
          <a:p>
            <a:pPr lvl="0" defTabSz="0">
              <a:spcBef>
                <a:spcPct val="20000"/>
              </a:spcBef>
              <a:buClr>
                <a:srgbClr val="0066FF"/>
              </a:buClr>
            </a:pPr>
            <a:r>
              <a:rPr lang="en-US" altLang="zh-CN" sz="2400" dirty="0"/>
              <a:t> </a:t>
            </a:r>
          </a:p>
        </p:txBody>
      </p:sp>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517" y="1556792"/>
            <a:ext cx="5493795" cy="472158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 name="Rectangle 2"/>
          <p:cNvSpPr>
            <a:spLocks noGrp="1" noChangeArrowheads="1"/>
          </p:cNvSpPr>
          <p:nvPr>
            <p:ph type="title"/>
          </p:nvPr>
        </p:nvSpPr>
        <p:spPr>
          <a:xfrm>
            <a:off x="386571" y="116770"/>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Neural Networks with the Hashing Trick</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(ICML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625058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611725" y="1068180"/>
            <a:ext cx="4824335" cy="55290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defTabSz="0">
              <a:spcBef>
                <a:spcPct val="20000"/>
              </a:spcBef>
              <a:buClr>
                <a:srgbClr val="0066FF"/>
              </a:buClr>
              <a:buFont typeface="Wingdings" pitchFamily="2" charset="2"/>
              <a:buChar char="p"/>
            </a:pPr>
            <a:r>
              <a:rPr lang="zh-CN" altLang="en-US" sz="2400" dirty="0"/>
              <a:t>Hashing Trick to implement the random weight sharing</a:t>
            </a:r>
            <a:endParaRPr lang="en-US" altLang="zh-CN" sz="2400" dirty="0"/>
          </a:p>
          <a:p>
            <a:pPr marL="1257300" lvl="2" indent="-342900" defTabSz="0">
              <a:spcBef>
                <a:spcPct val="20000"/>
              </a:spcBef>
              <a:buClr>
                <a:srgbClr val="0066FF"/>
              </a:buClr>
              <a:buFont typeface="Wingdings" panose="05000000000000000000" pitchFamily="2" charset="2"/>
              <a:buChar char="Ø"/>
            </a:pPr>
            <a:r>
              <a:rPr lang="en-US" altLang="zh-CN" sz="2000" dirty="0"/>
              <a:t>D</a:t>
            </a:r>
            <a:r>
              <a:rPr lang="zh-CN" altLang="en-US" sz="2000" dirty="0"/>
              <a:t>efine a hash function </a:t>
            </a:r>
            <a:endParaRPr lang="en-US" altLang="zh-CN" sz="2000" dirty="0"/>
          </a:p>
          <a:p>
            <a:pPr marL="1257300" lvl="2" indent="-342900" defTabSz="0">
              <a:spcBef>
                <a:spcPct val="20000"/>
              </a:spcBef>
              <a:buClr>
                <a:srgbClr val="0066FF"/>
              </a:buClr>
              <a:buFont typeface="Wingdings" panose="05000000000000000000" pitchFamily="2" charset="2"/>
              <a:buChar char="Ø"/>
            </a:pPr>
            <a:endParaRPr lang="en-US" altLang="zh-CN" sz="2000" dirty="0"/>
          </a:p>
          <a:p>
            <a:pPr lvl="2" defTabSz="0">
              <a:spcBef>
                <a:spcPct val="20000"/>
              </a:spcBef>
              <a:buClr>
                <a:srgbClr val="0066FF"/>
              </a:buClr>
            </a:pPr>
            <a:r>
              <a:rPr lang="en-US" altLang="zh-CN" sz="2000" dirty="0"/>
              <a:t>and</a:t>
            </a:r>
          </a:p>
          <a:p>
            <a:pPr marL="1257300" lvl="2" indent="-342900" defTabSz="0">
              <a:spcBef>
                <a:spcPct val="20000"/>
              </a:spcBef>
              <a:buClr>
                <a:srgbClr val="0066FF"/>
              </a:buClr>
              <a:buFont typeface="Wingdings" panose="05000000000000000000" pitchFamily="2" charset="2"/>
              <a:buChar char="Ø"/>
            </a:pPr>
            <a:endParaRPr lang="en-US" altLang="zh-CN" sz="2000" dirty="0"/>
          </a:p>
          <a:p>
            <a:pPr marL="1257300" lvl="2" indent="-342900" defTabSz="0">
              <a:spcBef>
                <a:spcPct val="20000"/>
              </a:spcBef>
              <a:buClr>
                <a:srgbClr val="0066FF"/>
              </a:buClr>
              <a:buFont typeface="Wingdings" panose="05000000000000000000" pitchFamily="2" charset="2"/>
              <a:buChar char="Ø"/>
            </a:pPr>
            <a:r>
              <a:rPr lang="en-US" altLang="zh-CN" sz="2000" dirty="0"/>
              <a:t>               and therefore </a:t>
            </a:r>
          </a:p>
          <a:p>
            <a:pPr marL="1257300" lvl="2" indent="-342900" defTabSz="0">
              <a:spcBef>
                <a:spcPct val="20000"/>
              </a:spcBef>
              <a:buClr>
                <a:srgbClr val="0066FF"/>
              </a:buClr>
              <a:buFont typeface="Wingdings" pitchFamily="2" charset="2"/>
              <a:buChar char="p"/>
            </a:pPr>
            <a:endParaRPr lang="en-US" altLang="zh-CN" sz="2000" dirty="0"/>
          </a:p>
          <a:p>
            <a:pPr marL="342900" indent="-342900" defTabSz="0">
              <a:spcBef>
                <a:spcPct val="20000"/>
              </a:spcBef>
              <a:buClr>
                <a:srgbClr val="0066FF"/>
              </a:buClr>
              <a:buFont typeface="Wingdings" pitchFamily="2" charset="2"/>
              <a:buChar char="p"/>
            </a:pPr>
            <a:r>
              <a:rPr lang="en-US" altLang="zh-CN" sz="2400" dirty="0"/>
              <a:t>A</a:t>
            </a:r>
            <a:r>
              <a:rPr lang="zh-CN" altLang="en-US" sz="2400" dirty="0"/>
              <a:t>n additional sign factor         to remove the bias of hashed inner-products due to collisions</a:t>
            </a:r>
            <a:endParaRPr lang="en-US" altLang="zh-CN" dirty="0"/>
          </a:p>
          <a:p>
            <a:pPr marL="1257300" lvl="2" indent="-342900" defTabSz="0">
              <a:spcBef>
                <a:spcPct val="20000"/>
              </a:spcBef>
              <a:buClr>
                <a:srgbClr val="0066FF"/>
              </a:buClr>
              <a:buFont typeface="Wingdings" panose="05000000000000000000" pitchFamily="2" charset="2"/>
              <a:buChar char="Ø"/>
            </a:pPr>
            <a:r>
              <a:rPr lang="en-US" altLang="zh-CN" sz="2000" dirty="0"/>
              <a:t>                         </a:t>
            </a:r>
            <a:r>
              <a:rPr lang="zh-CN" altLang="en-US" sz="2000" dirty="0"/>
              <a:t>is a second hash function indepent of </a:t>
            </a:r>
            <a:r>
              <a:rPr lang="zh-CN" altLang="en-US" sz="2000" i="1" dirty="0">
                <a:latin typeface="Times New Roman" panose="02020603050405020304" pitchFamily="18" charset="0"/>
              </a:rPr>
              <a:t>h</a:t>
            </a:r>
            <a:endParaRPr lang="en-US" altLang="zh-CN" sz="2000" dirty="0"/>
          </a:p>
          <a:p>
            <a:pPr lvl="4" defTabSz="0">
              <a:spcBef>
                <a:spcPct val="20000"/>
              </a:spcBef>
              <a:buClr>
                <a:srgbClr val="0066FF"/>
              </a:buClr>
            </a:pPr>
            <a:r>
              <a:rPr lang="en-US" altLang="zh-CN" sz="2000" dirty="0"/>
              <a:t> </a:t>
            </a:r>
          </a:p>
          <a:p>
            <a:pPr lvl="0" defTabSz="0">
              <a:spcBef>
                <a:spcPct val="20000"/>
              </a:spcBef>
              <a:buClr>
                <a:srgbClr val="0066FF"/>
              </a:buClr>
            </a:pPr>
            <a:r>
              <a:rPr lang="en-US" altLang="zh-CN" dirty="0"/>
              <a:t> </a:t>
            </a:r>
          </a:p>
        </p:txBody>
      </p:sp>
      <p:pic>
        <p:nvPicPr>
          <p:cNvPr id="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60" y="1538863"/>
            <a:ext cx="3288426" cy="28262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aphicFrame>
        <p:nvGraphicFramePr>
          <p:cNvPr id="7" name="Object 5"/>
          <p:cNvGraphicFramePr>
            <a:graphicFrameLocks/>
          </p:cNvGraphicFramePr>
          <p:nvPr>
            <p:extLst>
              <p:ext uri="{D42A27DB-BD31-4B8C-83A1-F6EECF244321}">
                <p14:modId xmlns:p14="http://schemas.microsoft.com/office/powerpoint/2010/main" val="3273232270"/>
              </p:ext>
            </p:extLst>
          </p:nvPr>
        </p:nvGraphicFramePr>
        <p:xfrm>
          <a:off x="2262206" y="2249562"/>
          <a:ext cx="1949754" cy="387350"/>
        </p:xfrm>
        <a:graphic>
          <a:graphicData uri="http://schemas.openxmlformats.org/presentationml/2006/ole">
            <mc:AlternateContent xmlns:mc="http://schemas.openxmlformats.org/markup-compatibility/2006">
              <mc:Choice xmlns:v="urn:schemas-microsoft-com:vml" Requires="v">
                <p:oleObj spid="_x0000_s52322" r:id="rId5" imgW="1346887" imgH="229007" progId="Equation.DSMT4">
                  <p:embed/>
                </p:oleObj>
              </mc:Choice>
              <mc:Fallback>
                <p:oleObj r:id="rId5" imgW="1346887" imgH="229007" progId="Equation.DSMT4">
                  <p:embed/>
                  <p:pic>
                    <p:nvPicPr>
                      <p:cNvPr id="7" name="Object 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2206" y="2249562"/>
                        <a:ext cx="1949754" cy="387350"/>
                      </a:xfrm>
                      <a:prstGeom prst="rect">
                        <a:avLst/>
                      </a:prstGeom>
                      <a:noFill/>
                      <a:ln>
                        <a:noFill/>
                      </a:ln>
                    </p:spPr>
                  </p:pic>
                </p:oleObj>
              </mc:Fallback>
            </mc:AlternateContent>
          </a:graphicData>
        </a:graphic>
      </p:graphicFrame>
      <p:pic>
        <p:nvPicPr>
          <p:cNvPr id="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41178" y="2924944"/>
            <a:ext cx="1382750" cy="4178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6335" y="3414844"/>
            <a:ext cx="1038225" cy="228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32720" y="3756654"/>
            <a:ext cx="1219200" cy="266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aphicFrame>
        <p:nvGraphicFramePr>
          <p:cNvPr id="2" name="对象 1"/>
          <p:cNvGraphicFramePr>
            <a:graphicFrameLocks noChangeAspect="1"/>
          </p:cNvGraphicFramePr>
          <p:nvPr>
            <p:extLst>
              <p:ext uri="{D42A27DB-BD31-4B8C-83A1-F6EECF244321}">
                <p14:modId xmlns:p14="http://schemas.microsoft.com/office/powerpoint/2010/main" val="1155637053"/>
              </p:ext>
            </p:extLst>
          </p:nvPr>
        </p:nvGraphicFramePr>
        <p:xfrm>
          <a:off x="4357935" y="4148757"/>
          <a:ext cx="646113" cy="360363"/>
        </p:xfrm>
        <a:graphic>
          <a:graphicData uri="http://schemas.openxmlformats.org/presentationml/2006/ole">
            <mc:AlternateContent xmlns:mc="http://schemas.openxmlformats.org/markup-compatibility/2006">
              <mc:Choice xmlns:v="urn:schemas-microsoft-com:vml" Requires="v">
                <p:oleObj spid="_x0000_s52323" name="Equation" r:id="rId10" imgW="646248" imgH="359653" progId="Equation.DSMT4">
                  <p:embed/>
                </p:oleObj>
              </mc:Choice>
              <mc:Fallback>
                <p:oleObj name="Equation" r:id="rId10" imgW="646248" imgH="359653" progId="Equation.DSMT4">
                  <p:embed/>
                  <p:pic>
                    <p:nvPicPr>
                      <p:cNvPr id="2" name="对象 1"/>
                      <p:cNvPicPr/>
                      <p:nvPr/>
                    </p:nvPicPr>
                    <p:blipFill>
                      <a:blip r:embed="rId11"/>
                      <a:stretch>
                        <a:fillRect/>
                      </a:stretch>
                    </p:blipFill>
                    <p:spPr>
                      <a:xfrm>
                        <a:off x="4357935" y="4148757"/>
                        <a:ext cx="646113" cy="360363"/>
                      </a:xfrm>
                      <a:prstGeom prst="rect">
                        <a:avLst/>
                      </a:prstGeom>
                    </p:spPr>
                  </p:pic>
                </p:oleObj>
              </mc:Fallback>
            </mc:AlternateContent>
          </a:graphicData>
        </a:graphic>
      </p:graphicFrame>
      <p:pic>
        <p:nvPicPr>
          <p:cNvPr id="3" name="图片 2"/>
          <p:cNvPicPr>
            <a:picLocks noChangeAspect="1"/>
          </p:cNvPicPr>
          <p:nvPr/>
        </p:nvPicPr>
        <p:blipFill>
          <a:blip r:embed="rId12"/>
          <a:stretch>
            <a:fillRect/>
          </a:stretch>
        </p:blipFill>
        <p:spPr>
          <a:xfrm>
            <a:off x="1940446" y="5247130"/>
            <a:ext cx="1695450" cy="323850"/>
          </a:xfrm>
          <a:prstGeom prst="rect">
            <a:avLst/>
          </a:prstGeom>
        </p:spPr>
      </p:pic>
      <p:pic>
        <p:nvPicPr>
          <p:cNvPr id="12"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83768" y="5915049"/>
            <a:ext cx="1728788" cy="322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 name="Rectangle 2"/>
          <p:cNvSpPr>
            <a:spLocks noGrp="1" noChangeArrowheads="1"/>
          </p:cNvSpPr>
          <p:nvPr>
            <p:ph type="title"/>
          </p:nvPr>
        </p:nvSpPr>
        <p:spPr>
          <a:xfrm>
            <a:off x="386571" y="116770"/>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Neural Networks with the Hashing Trick</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(ICML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191957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Training </a:t>
            </a:r>
            <a:r>
              <a:rPr lang="en-US" altLang="zh-CN" sz="2400" dirty="0" err="1"/>
              <a:t>HashedNets</a:t>
            </a:r>
            <a:endParaRPr lang="en-US" altLang="zh-CN" sz="2400" dirty="0"/>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Output: A</a:t>
            </a:r>
            <a:r>
              <a:rPr lang="zh-CN" altLang="en-US" sz="2000" dirty="0">
                <a:latin typeface="微软雅黑" pitchFamily="34" charset="-122"/>
                <a:ea typeface="微软雅黑" pitchFamily="34" charset="-122"/>
              </a:rPr>
              <a:t>dding the hash function h</a:t>
            </a:r>
            <a:r>
              <a:rPr lang="en-US" altLang="zh-CN" sz="2000" dirty="0">
                <a:latin typeface="微软雅黑" pitchFamily="34" charset="-122"/>
                <a:ea typeface="微软雅黑" pitchFamily="34" charset="-122"/>
              </a:rPr>
              <a:t>, </a:t>
            </a:r>
            <a:r>
              <a:rPr lang="zh-CN" altLang="en-US" sz="2000" dirty="0">
                <a:latin typeface="微软雅黑" pitchFamily="34" charset="-122"/>
                <a:ea typeface="微软雅黑" pitchFamily="34" charset="-122"/>
              </a:rPr>
              <a:t>    and the weight vectors </a:t>
            </a:r>
            <a:r>
              <a:rPr lang="zh-CN" altLang="en-US" sz="2000" i="1" dirty="0">
                <a:latin typeface="微软雅黑" pitchFamily="34" charset="-122"/>
                <a:ea typeface="微软雅黑" pitchFamily="34" charset="-122"/>
              </a:rPr>
              <a:t>w</a:t>
            </a:r>
            <a:r>
              <a:rPr lang="zh-CN" altLang="en-US" sz="2000" dirty="0">
                <a:latin typeface="微软雅黑" pitchFamily="34" charset="-122"/>
                <a:ea typeface="微软雅黑" pitchFamily="34" charset="-122"/>
              </a:rPr>
              <a:t> into the feed forward update</a:t>
            </a: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zh-CN" altLang="en-US" sz="2000" dirty="0">
                <a:latin typeface="微软雅黑" pitchFamily="34" charset="-122"/>
                <a:ea typeface="微软雅黑" pitchFamily="34" charset="-122"/>
              </a:rPr>
              <a:t>Error term</a:t>
            </a: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zh-CN" altLang="en-US" sz="2000" dirty="0">
                <a:latin typeface="微软雅黑" pitchFamily="34" charset="-122"/>
                <a:ea typeface="微软雅黑" pitchFamily="34" charset="-122"/>
              </a:rPr>
              <a:t>Gradient over parameters</a:t>
            </a:r>
            <a:endParaRPr lang="en-US" altLang="zh-CN" sz="2000" dirty="0">
              <a:latin typeface="微软雅黑" pitchFamily="34" charset="-122"/>
              <a:ea typeface="微软雅黑" pitchFamily="34" charset="-122"/>
            </a:endParaRPr>
          </a:p>
          <a:p>
            <a:pPr marL="1257300" lvl="2" indent="-342900" defTabSz="0">
              <a:spcBef>
                <a:spcPct val="20000"/>
              </a:spcBef>
              <a:buClr>
                <a:srgbClr val="0066FF"/>
              </a:buClr>
              <a:buFont typeface="Wingdings" pitchFamily="2" charset="2"/>
              <a:buChar char="p"/>
            </a:pPr>
            <a:endParaRPr lang="zh-CN" altLang="en-US" sz="2000" dirty="0"/>
          </a:p>
          <a:p>
            <a:pPr marL="1257300" lvl="2" indent="-342900" defTabSz="0">
              <a:spcBef>
                <a:spcPct val="20000"/>
              </a:spcBef>
              <a:buClr>
                <a:srgbClr val="0066FF"/>
              </a:buClr>
              <a:buFont typeface="Wingdings" pitchFamily="2" charset="2"/>
              <a:buChar char="p"/>
            </a:pPr>
            <a:endParaRPr lang="en-US" altLang="zh-CN" dirty="0"/>
          </a:p>
          <a:p>
            <a:pPr lvl="0" defTabSz="0">
              <a:spcBef>
                <a:spcPct val="20000"/>
              </a:spcBef>
              <a:buClr>
                <a:srgbClr val="0066FF"/>
              </a:buClr>
            </a:pPr>
            <a:r>
              <a:rPr lang="en-US" altLang="zh-CN" dirty="0"/>
              <a:t> </a:t>
            </a:r>
          </a:p>
        </p:txBody>
      </p:sp>
      <p:graphicFrame>
        <p:nvGraphicFramePr>
          <p:cNvPr id="7" name="Object 4"/>
          <p:cNvGraphicFramePr>
            <a:graphicFrameLocks/>
          </p:cNvGraphicFramePr>
          <p:nvPr>
            <p:extLst>
              <p:ext uri="{D42A27DB-BD31-4B8C-83A1-F6EECF244321}">
                <p14:modId xmlns:p14="http://schemas.microsoft.com/office/powerpoint/2010/main" val="4209652037"/>
              </p:ext>
            </p:extLst>
          </p:nvPr>
        </p:nvGraphicFramePr>
        <p:xfrm>
          <a:off x="6462138" y="1531162"/>
          <a:ext cx="289960" cy="358775"/>
        </p:xfrm>
        <a:graphic>
          <a:graphicData uri="http://schemas.openxmlformats.org/presentationml/2006/ole">
            <mc:AlternateContent xmlns:mc="http://schemas.openxmlformats.org/markup-compatibility/2006">
              <mc:Choice xmlns:v="urn:schemas-microsoft-com:vml" Requires="v">
                <p:oleObj spid="_x0000_s53299" r:id="rId4" imgW="288904" imgH="360601" progId="Equation.DSMT4">
                  <p:embed/>
                </p:oleObj>
              </mc:Choice>
              <mc:Fallback>
                <p:oleObj r:id="rId4" imgW="288904" imgH="360601" progId="Equation.DSMT4">
                  <p:embed/>
                  <p:pic>
                    <p:nvPicPr>
                      <p:cNvPr id="7" name="Object 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62138" y="1531162"/>
                        <a:ext cx="289960" cy="358775"/>
                      </a:xfrm>
                      <a:prstGeom prst="rect">
                        <a:avLst/>
                      </a:prstGeom>
                      <a:noFill/>
                      <a:ln>
                        <a:noFill/>
                      </a:ln>
                    </p:spPr>
                  </p:pic>
                </p:oleObj>
              </mc:Fallback>
            </mc:AlternateContent>
          </a:graphicData>
        </a:graphic>
      </p:graphicFrame>
      <p:pic>
        <p:nvPicPr>
          <p:cNvPr id="2" name="图片 1"/>
          <p:cNvPicPr>
            <a:picLocks noChangeAspect="1"/>
          </p:cNvPicPr>
          <p:nvPr/>
        </p:nvPicPr>
        <p:blipFill>
          <a:blip r:embed="rId6"/>
          <a:stretch>
            <a:fillRect/>
          </a:stretch>
        </p:blipFill>
        <p:spPr>
          <a:xfrm>
            <a:off x="3347849" y="2234970"/>
            <a:ext cx="2524411" cy="677694"/>
          </a:xfrm>
          <a:prstGeom prst="rect">
            <a:avLst/>
          </a:prstGeom>
        </p:spPr>
      </p:pic>
      <p:pic>
        <p:nvPicPr>
          <p:cNvPr id="3" name="图片 2"/>
          <p:cNvPicPr>
            <a:picLocks noChangeAspect="1"/>
          </p:cNvPicPr>
          <p:nvPr/>
        </p:nvPicPr>
        <p:blipFill>
          <a:blip r:embed="rId7"/>
          <a:stretch>
            <a:fillRect/>
          </a:stretch>
        </p:blipFill>
        <p:spPr>
          <a:xfrm>
            <a:off x="3103118" y="3284990"/>
            <a:ext cx="2939498" cy="694636"/>
          </a:xfrm>
          <a:prstGeom prst="rect">
            <a:avLst/>
          </a:prstGeom>
        </p:spPr>
      </p:pic>
      <p:pic>
        <p:nvPicPr>
          <p:cNvPr id="8" name="图片 7"/>
          <p:cNvPicPr>
            <a:picLocks noChangeAspect="1"/>
          </p:cNvPicPr>
          <p:nvPr/>
        </p:nvPicPr>
        <p:blipFill>
          <a:blip r:embed="rId8"/>
          <a:stretch>
            <a:fillRect/>
          </a:stretch>
        </p:blipFill>
        <p:spPr>
          <a:xfrm>
            <a:off x="2987824" y="4397501"/>
            <a:ext cx="3466764" cy="1911819"/>
          </a:xfrm>
          <a:prstGeom prst="rect">
            <a:avLst/>
          </a:prstGeom>
        </p:spPr>
      </p:pic>
      <p:sp>
        <p:nvSpPr>
          <p:cNvPr id="10" name="Rectangle 2"/>
          <p:cNvSpPr>
            <a:spLocks noGrp="1" noChangeArrowheads="1"/>
          </p:cNvSpPr>
          <p:nvPr>
            <p:ph type="title"/>
          </p:nvPr>
        </p:nvSpPr>
        <p:spPr>
          <a:xfrm>
            <a:off x="386571" y="116770"/>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Neural Networks with the Hashing Trick</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(ICML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8949002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Results</a:t>
            </a:r>
          </a:p>
          <a:p>
            <a:pPr lvl="0" defTabSz="0">
              <a:spcBef>
                <a:spcPct val="20000"/>
              </a:spcBef>
              <a:buClr>
                <a:srgbClr val="0066FF"/>
              </a:buClr>
            </a:pPr>
            <a:r>
              <a:rPr lang="en-US" altLang="zh-CN" sz="2400" dirty="0"/>
              <a:t> </a:t>
            </a:r>
          </a:p>
        </p:txBody>
      </p:sp>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556870"/>
            <a:ext cx="5887678" cy="46902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Rectangle 2"/>
          <p:cNvSpPr>
            <a:spLocks noGrp="1" noChangeArrowheads="1"/>
          </p:cNvSpPr>
          <p:nvPr>
            <p:ph type="title"/>
          </p:nvPr>
        </p:nvSpPr>
        <p:spPr>
          <a:xfrm>
            <a:off x="386571" y="116770"/>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Neural Networks with the Hashing Trick</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(ICML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5316747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Results</a:t>
            </a:r>
          </a:p>
          <a:p>
            <a:pPr lvl="0" defTabSz="0">
              <a:spcBef>
                <a:spcPct val="20000"/>
              </a:spcBef>
              <a:buClr>
                <a:srgbClr val="0066FF"/>
              </a:buClr>
            </a:pPr>
            <a:r>
              <a:rPr lang="en-US" altLang="zh-CN" sz="2400" dirty="0"/>
              <a:t> </a:t>
            </a:r>
          </a:p>
        </p:txBody>
      </p:sp>
      <p:pic>
        <p:nvPicPr>
          <p:cNvPr id="8" name="图片 7"/>
          <p:cNvPicPr>
            <a:picLocks noChangeAspect="1"/>
          </p:cNvPicPr>
          <p:nvPr/>
        </p:nvPicPr>
        <p:blipFill>
          <a:blip r:embed="rId3"/>
          <a:stretch>
            <a:fillRect/>
          </a:stretch>
        </p:blipFill>
        <p:spPr>
          <a:xfrm>
            <a:off x="827740" y="1700880"/>
            <a:ext cx="7632530" cy="4165064"/>
          </a:xfrm>
          <a:prstGeom prst="rect">
            <a:avLst/>
          </a:prstGeom>
        </p:spPr>
      </p:pic>
      <p:sp>
        <p:nvSpPr>
          <p:cNvPr id="7" name="Rectangle 2"/>
          <p:cNvSpPr>
            <a:spLocks noGrp="1" noChangeArrowheads="1"/>
          </p:cNvSpPr>
          <p:nvPr>
            <p:ph type="title"/>
          </p:nvPr>
        </p:nvSpPr>
        <p:spPr>
          <a:xfrm>
            <a:off x="386571" y="116770"/>
            <a:ext cx="7772400" cy="609600"/>
          </a:xfrm>
        </p:spPr>
        <p:txBody>
          <a:bodyPr/>
          <a:lstStyle/>
          <a:p>
            <a:r>
              <a:rPr lang="zh-CN" altLang="zh-CN" sz="2400" dirty="0">
                <a:solidFill>
                  <a:srgbClr val="0080FF"/>
                </a:solidFill>
                <a:latin typeface="微软雅黑" panose="020B0503020204020204" pitchFamily="34" charset="-122"/>
                <a:ea typeface="微软雅黑" panose="020B0503020204020204" pitchFamily="34" charset="-122"/>
              </a:rPr>
              <a:t>Compressing Neural Networks with the Hashing Trick</a:t>
            </a:r>
            <a:r>
              <a:rPr lang="zh-CN" altLang="zh-CN" sz="1500" dirty="0">
                <a:solidFill>
                  <a:srgbClr val="0080FF"/>
                </a:solidFill>
                <a:latin typeface="微软雅黑" panose="020B0503020204020204" pitchFamily="34" charset="-122"/>
                <a:ea typeface="微软雅黑" panose="020B0503020204020204" pitchFamily="34" charset="-122"/>
              </a:rPr>
              <a:t> </a:t>
            </a:r>
            <a:r>
              <a:rPr lang="en-US" altLang="zh-CN" sz="1500" dirty="0">
                <a:solidFill>
                  <a:srgbClr val="0080FF"/>
                </a:solidFill>
                <a:latin typeface="微软雅黑" panose="020B0503020204020204" pitchFamily="34" charset="-122"/>
                <a:ea typeface="微软雅黑" panose="020B0503020204020204" pitchFamily="34" charset="-122"/>
              </a:rPr>
              <a:t>(ICML 2015)</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122741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Framework</a:t>
            </a:r>
          </a:p>
          <a:p>
            <a:pPr lvl="0" defTabSz="0">
              <a:spcBef>
                <a:spcPct val="20000"/>
              </a:spcBef>
              <a:buClr>
                <a:srgbClr val="0066FF"/>
              </a:buClr>
            </a:pPr>
            <a:r>
              <a:rPr lang="en-US" altLang="zh-CN" sz="2400" dirty="0"/>
              <a:t> </a:t>
            </a:r>
          </a:p>
        </p:txBody>
      </p:sp>
      <p:pic>
        <p:nvPicPr>
          <p:cNvPr id="2" name="图片 1"/>
          <p:cNvPicPr>
            <a:picLocks noChangeAspect="1"/>
          </p:cNvPicPr>
          <p:nvPr/>
        </p:nvPicPr>
        <p:blipFill>
          <a:blip r:embed="rId3"/>
          <a:stretch>
            <a:fillRect/>
          </a:stretch>
        </p:blipFill>
        <p:spPr>
          <a:xfrm>
            <a:off x="763061" y="1871265"/>
            <a:ext cx="7920550" cy="2781820"/>
          </a:xfrm>
          <a:prstGeom prst="rect">
            <a:avLst/>
          </a:prstGeom>
        </p:spPr>
      </p:pic>
      <p:sp>
        <p:nvSpPr>
          <p:cNvPr id="3" name="文本框 2"/>
          <p:cNvSpPr txBox="1"/>
          <p:nvPr/>
        </p:nvSpPr>
        <p:spPr>
          <a:xfrm>
            <a:off x="798994" y="4813567"/>
            <a:ext cx="7848683" cy="338554"/>
          </a:xfrm>
          <a:prstGeom prst="rect">
            <a:avLst/>
          </a:prstGeom>
          <a:solidFill>
            <a:schemeClr val="accent2">
              <a:lumMod val="20000"/>
              <a:lumOff val="80000"/>
            </a:schemeClr>
          </a:solidFill>
        </p:spPr>
        <p:txBody>
          <a:bodyPr wrap="square" rtlCol="0">
            <a:spAutoFit/>
          </a:bodyPr>
          <a:lstStyle/>
          <a:p>
            <a:pPr algn="ctr"/>
            <a:r>
              <a:rPr lang="en-US" altLang="zh-CN" sz="1600" dirty="0"/>
              <a:t>The three stage compression pipeline: pruning, quantization and Huffman Encoding. </a:t>
            </a:r>
            <a:endParaRPr lang="zh-CN" altLang="en-US" sz="1600" dirty="0"/>
          </a:p>
        </p:txBody>
      </p:sp>
      <p:sp>
        <p:nvSpPr>
          <p:cNvPr id="7" name="Rectangle 2"/>
          <p:cNvSpPr>
            <a:spLocks noGrp="1" noChangeArrowheads="1"/>
          </p:cNvSpPr>
          <p:nvPr>
            <p:ph type="title"/>
          </p:nvPr>
        </p:nvSpPr>
        <p:spPr>
          <a:xfrm>
            <a:off x="395536" y="116770"/>
            <a:ext cx="8049905"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A Deep Neural Network Compression Pipeline: Pruning, Quantization, Huffman Encoding</a:t>
            </a:r>
            <a:r>
              <a:rPr lang="en-US" altLang="zh-CN" sz="1500" dirty="0">
                <a:solidFill>
                  <a:srgbClr val="0080FF"/>
                </a:solidFill>
                <a:latin typeface="微软雅黑" panose="020B0503020204020204" pitchFamily="34" charset="-122"/>
                <a:ea typeface="微软雅黑" panose="020B0503020204020204" pitchFamily="34" charset="-122"/>
              </a:rPr>
              <a:t> (ICLR 2016)</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665229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Network Quantization and Weight Sharing</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Weight sharing</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Initialization of shared weights (linear is best)</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Feed-forward and Back-propagation</a:t>
            </a:r>
          </a:p>
          <a:p>
            <a:pPr lvl="0" defTabSz="0">
              <a:spcBef>
                <a:spcPct val="20000"/>
              </a:spcBef>
              <a:buClr>
                <a:srgbClr val="0066FF"/>
              </a:buClr>
            </a:pPr>
            <a:r>
              <a:rPr lang="en-US" altLang="zh-CN" dirty="0"/>
              <a:t> </a:t>
            </a:r>
          </a:p>
        </p:txBody>
      </p:sp>
      <p:graphicFrame>
        <p:nvGraphicFramePr>
          <p:cNvPr id="4" name="对象 3"/>
          <p:cNvGraphicFramePr>
            <a:graphicFrameLocks noChangeAspect="1"/>
          </p:cNvGraphicFramePr>
          <p:nvPr>
            <p:extLst>
              <p:ext uri="{D42A27DB-BD31-4B8C-83A1-F6EECF244321}">
                <p14:modId xmlns:p14="http://schemas.microsoft.com/office/powerpoint/2010/main" val="4187646308"/>
              </p:ext>
            </p:extLst>
          </p:nvPr>
        </p:nvGraphicFramePr>
        <p:xfrm>
          <a:off x="3334498" y="1782044"/>
          <a:ext cx="2245572" cy="782860"/>
        </p:xfrm>
        <a:graphic>
          <a:graphicData uri="http://schemas.openxmlformats.org/presentationml/2006/ole">
            <mc:AlternateContent xmlns:mc="http://schemas.openxmlformats.org/markup-compatibility/2006">
              <mc:Choice xmlns:v="urn:schemas-microsoft-com:vml" Requires="v">
                <p:oleObj spid="_x0000_s54323" name="Equation" r:id="rId4" imgW="1384200" imgH="482400" progId="Equation.DSMT4">
                  <p:embed/>
                </p:oleObj>
              </mc:Choice>
              <mc:Fallback>
                <p:oleObj name="Equation" r:id="rId4" imgW="1384200" imgH="482400" progId="Equation.DSMT4">
                  <p:embed/>
                  <p:pic>
                    <p:nvPicPr>
                      <p:cNvPr id="4" name="对象 3"/>
                      <p:cNvPicPr/>
                      <p:nvPr/>
                    </p:nvPicPr>
                    <p:blipFill>
                      <a:blip r:embed="rId5"/>
                      <a:stretch>
                        <a:fillRect/>
                      </a:stretch>
                    </p:blipFill>
                    <p:spPr>
                      <a:xfrm>
                        <a:off x="3334498" y="1782044"/>
                        <a:ext cx="2245572" cy="782860"/>
                      </a:xfrm>
                      <a:prstGeom prst="rect">
                        <a:avLst/>
                      </a:prstGeom>
                    </p:spPr>
                  </p:pic>
                </p:oleObj>
              </mc:Fallback>
            </mc:AlternateContent>
          </a:graphicData>
        </a:graphic>
      </p:graphicFrame>
      <p:pic>
        <p:nvPicPr>
          <p:cNvPr id="7" name="图片 6"/>
          <p:cNvPicPr>
            <a:picLocks noChangeAspect="1"/>
          </p:cNvPicPr>
          <p:nvPr/>
        </p:nvPicPr>
        <p:blipFill>
          <a:blip r:embed="rId6"/>
          <a:stretch>
            <a:fillRect/>
          </a:stretch>
        </p:blipFill>
        <p:spPr>
          <a:xfrm>
            <a:off x="1691680" y="2996952"/>
            <a:ext cx="6048519" cy="1857846"/>
          </a:xfrm>
          <a:prstGeom prst="rect">
            <a:avLst/>
          </a:prstGeom>
        </p:spPr>
      </p:pic>
      <p:sp>
        <p:nvSpPr>
          <p:cNvPr id="8" name="文本框 7"/>
          <p:cNvSpPr txBox="1"/>
          <p:nvPr/>
        </p:nvSpPr>
        <p:spPr>
          <a:xfrm>
            <a:off x="1230939" y="4934998"/>
            <a:ext cx="7416824" cy="523220"/>
          </a:xfrm>
          <a:prstGeom prst="rect">
            <a:avLst/>
          </a:prstGeom>
          <a:solidFill>
            <a:schemeClr val="accent2">
              <a:lumMod val="20000"/>
              <a:lumOff val="80000"/>
            </a:schemeClr>
          </a:solidFill>
        </p:spPr>
        <p:txBody>
          <a:bodyPr wrap="square" rtlCol="0">
            <a:spAutoFit/>
          </a:bodyPr>
          <a:lstStyle/>
          <a:p>
            <a:pPr algn="ctr"/>
            <a:r>
              <a:rPr lang="en-US" altLang="zh-CN" sz="1400" dirty="0"/>
              <a:t>Left: Three different methods for centroids initialization. Right: Distribution of weights (blue) and distribution of codebook before(green) and after fine-tuning(red)</a:t>
            </a:r>
            <a:endParaRPr lang="zh-CN" altLang="en-US" sz="1400" dirty="0"/>
          </a:p>
        </p:txBody>
      </p:sp>
      <p:pic>
        <p:nvPicPr>
          <p:cNvPr id="9" name="图片 8"/>
          <p:cNvPicPr>
            <a:picLocks noChangeAspect="1"/>
          </p:cNvPicPr>
          <p:nvPr/>
        </p:nvPicPr>
        <p:blipFill>
          <a:blip r:embed="rId7"/>
          <a:stretch>
            <a:fillRect/>
          </a:stretch>
        </p:blipFill>
        <p:spPr>
          <a:xfrm>
            <a:off x="2777176" y="5947464"/>
            <a:ext cx="4324350" cy="666750"/>
          </a:xfrm>
          <a:prstGeom prst="rect">
            <a:avLst/>
          </a:prstGeom>
        </p:spPr>
      </p:pic>
      <p:sp>
        <p:nvSpPr>
          <p:cNvPr id="11" name="Rectangle 2"/>
          <p:cNvSpPr>
            <a:spLocks noGrp="1" noChangeArrowheads="1"/>
          </p:cNvSpPr>
          <p:nvPr>
            <p:ph type="title"/>
          </p:nvPr>
        </p:nvSpPr>
        <p:spPr>
          <a:xfrm>
            <a:off x="395536" y="116770"/>
            <a:ext cx="8049905"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A Deep Neural Network Compression Pipeline: Pruning, Quantization, Huffman Encoding</a:t>
            </a:r>
            <a:r>
              <a:rPr lang="en-US" altLang="zh-CN" sz="1500" dirty="0">
                <a:solidFill>
                  <a:srgbClr val="0080FF"/>
                </a:solidFill>
                <a:latin typeface="微软雅黑" panose="020B0503020204020204" pitchFamily="34" charset="-122"/>
                <a:ea typeface="微软雅黑" panose="020B0503020204020204" pitchFamily="34" charset="-122"/>
              </a:rPr>
              <a:t> (ICLR 2016)</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503742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Weight sharing and fine-tuning</a:t>
            </a:r>
          </a:p>
          <a:p>
            <a:pPr lvl="0" defTabSz="0">
              <a:spcBef>
                <a:spcPct val="20000"/>
              </a:spcBef>
              <a:buClr>
                <a:srgbClr val="0066FF"/>
              </a:buClr>
            </a:pPr>
            <a:r>
              <a:rPr lang="en-US" altLang="zh-CN" dirty="0"/>
              <a:t> </a:t>
            </a:r>
          </a:p>
        </p:txBody>
      </p:sp>
      <p:pic>
        <p:nvPicPr>
          <p:cNvPr id="7" name="图片 6"/>
          <p:cNvPicPr>
            <a:picLocks noChangeAspect="1"/>
          </p:cNvPicPr>
          <p:nvPr/>
        </p:nvPicPr>
        <p:blipFill>
          <a:blip r:embed="rId3"/>
          <a:stretch>
            <a:fillRect/>
          </a:stretch>
        </p:blipFill>
        <p:spPr>
          <a:xfrm>
            <a:off x="1819275" y="1700808"/>
            <a:ext cx="5505450" cy="3714750"/>
          </a:xfrm>
          <a:prstGeom prst="rect">
            <a:avLst/>
          </a:prstGeom>
        </p:spPr>
      </p:pic>
      <p:sp>
        <p:nvSpPr>
          <p:cNvPr id="9" name="文本框 8"/>
          <p:cNvSpPr txBox="1"/>
          <p:nvPr/>
        </p:nvSpPr>
        <p:spPr>
          <a:xfrm>
            <a:off x="1979820" y="5502318"/>
            <a:ext cx="5472380" cy="584775"/>
          </a:xfrm>
          <a:prstGeom prst="rect">
            <a:avLst/>
          </a:prstGeom>
          <a:solidFill>
            <a:schemeClr val="accent2">
              <a:lumMod val="20000"/>
              <a:lumOff val="80000"/>
            </a:schemeClr>
          </a:solidFill>
        </p:spPr>
        <p:txBody>
          <a:bodyPr wrap="square" rtlCol="0">
            <a:spAutoFit/>
          </a:bodyPr>
          <a:lstStyle/>
          <a:p>
            <a:pPr algn="ctr"/>
            <a:r>
              <a:rPr lang="en-US" altLang="zh-CN" sz="1600" dirty="0"/>
              <a:t>Weight sharing by scalar quantization (top) and centroids fine-tuning (bottom)</a:t>
            </a:r>
            <a:endParaRPr lang="zh-CN" altLang="en-US" sz="1600" dirty="0"/>
          </a:p>
        </p:txBody>
      </p:sp>
      <p:sp>
        <p:nvSpPr>
          <p:cNvPr id="8" name="Rectangle 2"/>
          <p:cNvSpPr>
            <a:spLocks noGrp="1" noChangeArrowheads="1"/>
          </p:cNvSpPr>
          <p:nvPr>
            <p:ph type="title"/>
          </p:nvPr>
        </p:nvSpPr>
        <p:spPr>
          <a:xfrm>
            <a:off x="914399" y="50782"/>
            <a:ext cx="8049905"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A Deep Neural Network Compression Pipeline: Pruning, Quantization, Huffman Encoding</a:t>
            </a:r>
            <a:r>
              <a:rPr lang="en-US" altLang="zh-CN" sz="1500" dirty="0">
                <a:solidFill>
                  <a:srgbClr val="0080FF"/>
                </a:solidFill>
                <a:latin typeface="微软雅黑" panose="020B0503020204020204" pitchFamily="34" charset="-122"/>
                <a:ea typeface="微软雅黑" panose="020B0503020204020204" pitchFamily="34" charset="-122"/>
              </a:rPr>
              <a:t> (ICLR 2016)</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79377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914399" y="116770"/>
            <a:ext cx="8049905"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A Deep Neural Network Compression Pipeline: Pruning, Quantization, Huffman Encoding</a:t>
            </a:r>
            <a:r>
              <a:rPr lang="en-US" altLang="zh-CN" sz="1500" dirty="0">
                <a:solidFill>
                  <a:srgbClr val="0080FF"/>
                </a:solidFill>
                <a:latin typeface="微软雅黑" panose="020B0503020204020204" pitchFamily="34" charset="-122"/>
                <a:ea typeface="微软雅黑" panose="020B0503020204020204" pitchFamily="34" charset="-122"/>
              </a:rPr>
              <a:t> (ICLR 2016)</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Huffman Encoding (offline)</a:t>
            </a:r>
          </a:p>
          <a:p>
            <a:pPr marL="1022350" lvl="2" indent="-350838" defTabSz="0">
              <a:spcBef>
                <a:spcPct val="20000"/>
              </a:spcBef>
              <a:buClr>
                <a:srgbClr val="0080FF"/>
              </a:buClr>
              <a:buSzPct val="65000"/>
              <a:buFont typeface="Wingdings" panose="05000000000000000000" pitchFamily="2" charset="2"/>
              <a:buChar char="Ø"/>
              <a:defRPr/>
            </a:pPr>
            <a:r>
              <a:rPr lang="en-US" altLang="zh-CN" sz="2000" dirty="0">
                <a:latin typeface="微软雅黑" pitchFamily="34" charset="-122"/>
                <a:ea typeface="微软雅黑" pitchFamily="34" charset="-122"/>
              </a:rPr>
              <a:t>Both distributions (weight, index) are biased</a:t>
            </a:r>
          </a:p>
          <a:p>
            <a:pPr marL="1022350" lvl="2" indent="-350838" defTabSz="0">
              <a:spcBef>
                <a:spcPct val="20000"/>
              </a:spcBef>
              <a:buClr>
                <a:srgbClr val="0080FF"/>
              </a:buClr>
              <a:buSzPct val="65000"/>
              <a:buFont typeface="Wingdings" panose="05000000000000000000" pitchFamily="2" charset="2"/>
              <a:buChar char="Ø"/>
              <a:defRPr/>
            </a:pPr>
            <a:endParaRPr lang="en-US" altLang="zh-CN" sz="2000" dirty="0">
              <a:latin typeface="微软雅黑" pitchFamily="34" charset="-122"/>
              <a:ea typeface="微软雅黑" pitchFamily="34" charset="-122"/>
            </a:endParaRPr>
          </a:p>
          <a:p>
            <a:pPr marL="1257300" lvl="2" indent="-342900" defTabSz="0">
              <a:spcBef>
                <a:spcPct val="20000"/>
              </a:spcBef>
              <a:buClr>
                <a:srgbClr val="0066FF"/>
              </a:buClr>
              <a:buFont typeface="Wingdings" pitchFamily="2" charset="2"/>
              <a:buChar char="p"/>
            </a:pPr>
            <a:endParaRPr lang="en-US" altLang="zh-CN" dirty="0"/>
          </a:p>
          <a:p>
            <a:pPr marL="1257300" lvl="2" indent="-342900" defTabSz="0">
              <a:spcBef>
                <a:spcPct val="20000"/>
              </a:spcBef>
              <a:buClr>
                <a:srgbClr val="0066FF"/>
              </a:buClr>
              <a:buFont typeface="Wingdings" pitchFamily="2" charset="2"/>
              <a:buChar char="p"/>
            </a:pPr>
            <a:endParaRPr lang="en-US" altLang="zh-CN" dirty="0"/>
          </a:p>
          <a:p>
            <a:pPr marL="1257300" lvl="2" indent="-342900" defTabSz="0">
              <a:spcBef>
                <a:spcPct val="20000"/>
              </a:spcBef>
              <a:buClr>
                <a:srgbClr val="0066FF"/>
              </a:buClr>
              <a:buFont typeface="Wingdings" pitchFamily="2" charset="2"/>
              <a:buChar char="p"/>
            </a:pPr>
            <a:endParaRPr lang="en-US" altLang="zh-CN" dirty="0"/>
          </a:p>
          <a:p>
            <a:pPr marL="1257300" lvl="2" indent="-342900" defTabSz="0">
              <a:spcBef>
                <a:spcPct val="20000"/>
              </a:spcBef>
              <a:buClr>
                <a:srgbClr val="0066FF"/>
              </a:buClr>
              <a:buFont typeface="Wingdings" pitchFamily="2" charset="2"/>
              <a:buChar char="p"/>
            </a:pPr>
            <a:endParaRPr lang="en-US" altLang="zh-CN" dirty="0"/>
          </a:p>
          <a:p>
            <a:pPr marL="1257300" lvl="2" indent="-342900" defTabSz="0">
              <a:spcBef>
                <a:spcPct val="20000"/>
              </a:spcBef>
              <a:buClr>
                <a:srgbClr val="0066FF"/>
              </a:buClr>
              <a:buFont typeface="Wingdings" pitchFamily="2" charset="2"/>
              <a:buChar char="p"/>
            </a:pPr>
            <a:endParaRPr lang="en-US" altLang="zh-CN" dirty="0"/>
          </a:p>
          <a:p>
            <a:pPr marL="1257300" lvl="2" indent="-342900" defTabSz="0">
              <a:spcBef>
                <a:spcPct val="20000"/>
              </a:spcBef>
              <a:buClr>
                <a:srgbClr val="0066FF"/>
              </a:buClr>
              <a:buFont typeface="Wingdings" pitchFamily="2" charset="2"/>
              <a:buChar char="p"/>
            </a:pPr>
            <a:endParaRPr lang="en-US" altLang="zh-CN" dirty="0"/>
          </a:p>
        </p:txBody>
      </p:sp>
      <p:pic>
        <p:nvPicPr>
          <p:cNvPr id="2" name="图片 1"/>
          <p:cNvPicPr>
            <a:picLocks noChangeAspect="1"/>
          </p:cNvPicPr>
          <p:nvPr/>
        </p:nvPicPr>
        <p:blipFill>
          <a:blip r:embed="rId3"/>
          <a:stretch>
            <a:fillRect/>
          </a:stretch>
        </p:blipFill>
        <p:spPr>
          <a:xfrm>
            <a:off x="727058" y="2204864"/>
            <a:ext cx="7992555" cy="2055735"/>
          </a:xfrm>
          <a:prstGeom prst="rect">
            <a:avLst/>
          </a:prstGeom>
        </p:spPr>
      </p:pic>
      <p:sp>
        <p:nvSpPr>
          <p:cNvPr id="3" name="文本框 2"/>
          <p:cNvSpPr txBox="1"/>
          <p:nvPr/>
        </p:nvSpPr>
        <p:spPr>
          <a:xfrm>
            <a:off x="2455083" y="4556114"/>
            <a:ext cx="4536504" cy="584775"/>
          </a:xfrm>
          <a:prstGeom prst="rect">
            <a:avLst/>
          </a:prstGeom>
          <a:solidFill>
            <a:schemeClr val="accent2">
              <a:lumMod val="20000"/>
              <a:lumOff val="80000"/>
            </a:schemeClr>
          </a:solidFill>
        </p:spPr>
        <p:txBody>
          <a:bodyPr wrap="square" rtlCol="0">
            <a:spAutoFit/>
          </a:bodyPr>
          <a:lstStyle/>
          <a:p>
            <a:pPr algn="ctr"/>
            <a:r>
              <a:rPr lang="en-US" altLang="zh-CN" sz="1600" dirty="0"/>
              <a:t>Distribution for weight (Left) and index (Right). </a:t>
            </a:r>
          </a:p>
          <a:p>
            <a:pPr algn="ctr"/>
            <a:r>
              <a:rPr lang="en-US" altLang="zh-CN" sz="1600" dirty="0"/>
              <a:t>The distribution is biased</a:t>
            </a:r>
            <a:endParaRPr lang="zh-CN" altLang="en-US" sz="1600" dirty="0"/>
          </a:p>
        </p:txBody>
      </p:sp>
      <p:sp>
        <p:nvSpPr>
          <p:cNvPr id="8" name="椭圆 7"/>
          <p:cNvSpPr/>
          <p:nvPr/>
        </p:nvSpPr>
        <p:spPr bwMode="auto">
          <a:xfrm>
            <a:off x="1259770" y="3788974"/>
            <a:ext cx="504035" cy="288020"/>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0" name="椭圆 9"/>
          <p:cNvSpPr/>
          <p:nvPr/>
        </p:nvSpPr>
        <p:spPr bwMode="auto">
          <a:xfrm>
            <a:off x="3995960" y="3716969"/>
            <a:ext cx="648045" cy="288020"/>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1" name="椭圆 10"/>
          <p:cNvSpPr/>
          <p:nvPr/>
        </p:nvSpPr>
        <p:spPr bwMode="auto">
          <a:xfrm>
            <a:off x="7308190" y="3716969"/>
            <a:ext cx="1411423" cy="432030"/>
          </a:xfrm>
          <a:prstGeom prst="ellipse">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Tree>
    <p:extLst>
      <p:ext uri="{BB962C8B-B14F-4D97-AF65-F5344CB8AC3E}">
        <p14:creationId xmlns:p14="http://schemas.microsoft.com/office/powerpoint/2010/main" val="364189771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914399" y="116770"/>
            <a:ext cx="8049905" cy="609600"/>
          </a:xfrm>
        </p:spPr>
        <p:txBody>
          <a:bodyPr/>
          <a:lstStyle/>
          <a:p>
            <a:r>
              <a:rPr lang="en-US" altLang="zh-CN" sz="2400" dirty="0">
                <a:solidFill>
                  <a:srgbClr val="0080FF"/>
                </a:solidFill>
                <a:latin typeface="微软雅黑" panose="020B0503020204020204" pitchFamily="34" charset="-122"/>
                <a:ea typeface="微软雅黑" panose="020B0503020204020204" pitchFamily="34" charset="-122"/>
              </a:rPr>
              <a:t>A Deep Neural Network Compression Pipeline: Pruning, Quantization, Huffman Encoding</a:t>
            </a:r>
            <a:r>
              <a:rPr lang="en-US" altLang="zh-CN" sz="1500" dirty="0">
                <a:solidFill>
                  <a:srgbClr val="0080FF"/>
                </a:solidFill>
                <a:latin typeface="微软雅黑" panose="020B0503020204020204" pitchFamily="34" charset="-122"/>
                <a:ea typeface="微软雅黑" panose="020B0503020204020204" pitchFamily="34" charset="-122"/>
              </a:rPr>
              <a:t> (ICLR 2016)</a:t>
            </a:r>
            <a:endParaRPr lang="zh-CN" altLang="en-US" sz="1500" dirty="0">
              <a:solidFill>
                <a:srgbClr val="0080FF"/>
              </a:solidFill>
              <a:latin typeface="微软雅黑" panose="020B0503020204020204" pitchFamily="34" charset="-122"/>
              <a:ea typeface="微软雅黑" panose="020B0503020204020204" pitchFamily="34" charset="-122"/>
            </a:endParaRPr>
          </a:p>
        </p:txBody>
      </p:sp>
      <p:sp>
        <p:nvSpPr>
          <p:cNvPr id="5"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en-US" altLang="zh-CN" sz="2400" dirty="0"/>
              <a:t>Results</a:t>
            </a:r>
          </a:p>
          <a:p>
            <a:pPr lvl="0" defTabSz="0">
              <a:spcBef>
                <a:spcPct val="20000"/>
              </a:spcBef>
              <a:buClr>
                <a:srgbClr val="0066FF"/>
              </a:buClr>
            </a:pPr>
            <a:r>
              <a:rPr lang="en-US" altLang="zh-CN" sz="2400" dirty="0"/>
              <a:t> </a:t>
            </a:r>
          </a:p>
        </p:txBody>
      </p:sp>
      <p:pic>
        <p:nvPicPr>
          <p:cNvPr id="4" name="图片 3"/>
          <p:cNvPicPr>
            <a:picLocks noChangeAspect="1"/>
          </p:cNvPicPr>
          <p:nvPr/>
        </p:nvPicPr>
        <p:blipFill>
          <a:blip r:embed="rId3"/>
          <a:stretch>
            <a:fillRect/>
          </a:stretch>
        </p:blipFill>
        <p:spPr>
          <a:xfrm>
            <a:off x="1760386" y="2780928"/>
            <a:ext cx="5889340" cy="1922314"/>
          </a:xfrm>
          <a:prstGeom prst="rect">
            <a:avLst/>
          </a:prstGeom>
          <a:effectLst>
            <a:outerShdw blurRad="50800" dist="38100" dir="2700000" algn="tl" rotWithShape="0">
              <a:prstClr val="black">
                <a:alpha val="40000"/>
              </a:prstClr>
            </a:outerShdw>
          </a:effectLst>
        </p:spPr>
      </p:pic>
      <p:sp>
        <p:nvSpPr>
          <p:cNvPr id="7" name="文本框 6"/>
          <p:cNvSpPr txBox="1"/>
          <p:nvPr/>
        </p:nvSpPr>
        <p:spPr>
          <a:xfrm>
            <a:off x="1778666" y="1930706"/>
            <a:ext cx="5889340" cy="584775"/>
          </a:xfrm>
          <a:prstGeom prst="rect">
            <a:avLst/>
          </a:prstGeom>
          <a:solidFill>
            <a:schemeClr val="accent2">
              <a:lumMod val="20000"/>
              <a:lumOff val="80000"/>
            </a:schemeClr>
          </a:solidFill>
        </p:spPr>
        <p:txBody>
          <a:bodyPr wrap="square" rtlCol="0">
            <a:spAutoFit/>
          </a:bodyPr>
          <a:lstStyle/>
          <a:p>
            <a:pPr algn="ctr"/>
            <a:r>
              <a:rPr lang="en-US" altLang="zh-CN" sz="1600" dirty="0"/>
              <a:t>The compression pipeline can save 35 to 49 parameter storage with no loss of accuracy</a:t>
            </a:r>
            <a:endParaRPr lang="zh-CN" altLang="en-US" sz="1600" dirty="0"/>
          </a:p>
        </p:txBody>
      </p:sp>
    </p:spTree>
    <p:extLst>
      <p:ext uri="{BB962C8B-B14F-4D97-AF65-F5344CB8AC3E}">
        <p14:creationId xmlns:p14="http://schemas.microsoft.com/office/powerpoint/2010/main" val="35196558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深度神经网络压缩</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2" eaLnBrk="1" hangingPunct="1">
              <a:defRPr/>
            </a:pPr>
            <a:r>
              <a:rPr lang="zh-CN" altLang="en-US" sz="2300" dirty="0">
                <a:latin typeface="微软雅黑" pitchFamily="34" charset="-122"/>
                <a:ea typeface="微软雅黑" pitchFamily="34" charset="-122"/>
              </a:rPr>
              <a:t>工作动机</a:t>
            </a:r>
            <a:endParaRPr lang="en-US" altLang="zh-CN" sz="2300" dirty="0">
              <a:latin typeface="微软雅黑" pitchFamily="34" charset="-122"/>
              <a:ea typeface="微软雅黑" pitchFamily="34" charset="-122"/>
            </a:endParaRPr>
          </a:p>
          <a:p>
            <a:pPr lvl="3" eaLnBrk="1" hangingPunct="1">
              <a:defRPr/>
            </a:pPr>
            <a:r>
              <a:rPr lang="zh-CN" altLang="en-US" sz="2000" dirty="0">
                <a:solidFill>
                  <a:srgbClr val="FF0000"/>
                </a:solidFill>
                <a:latin typeface="微软雅黑" pitchFamily="34" charset="-122"/>
                <a:ea typeface="微软雅黑" pitchFamily="34" charset="-122"/>
              </a:rPr>
              <a:t>神经网络存储结构开销（</a:t>
            </a:r>
            <a:r>
              <a:rPr lang="en-US" altLang="zh-CN" sz="2000" dirty="0">
                <a:solidFill>
                  <a:srgbClr val="FF0000"/>
                </a:solidFill>
                <a:latin typeface="微软雅黑" pitchFamily="34" charset="-122"/>
                <a:ea typeface="微软雅黑" pitchFamily="34" charset="-122"/>
              </a:rPr>
              <a:t>100+MB</a:t>
            </a:r>
            <a:r>
              <a:rPr lang="zh-CN" altLang="en-US" sz="2000" dirty="0">
                <a:solidFill>
                  <a:srgbClr val="FF0000"/>
                </a:solidFill>
                <a:latin typeface="微软雅黑" pitchFamily="34" charset="-122"/>
                <a:ea typeface="微软雅黑" pitchFamily="34" charset="-122"/>
              </a:rPr>
              <a:t>）</a:t>
            </a:r>
            <a:endParaRPr lang="en-US" altLang="zh-CN" sz="1900" dirty="0">
              <a:solidFill>
                <a:srgbClr val="FF0000"/>
              </a:solidFill>
              <a:latin typeface="微软雅黑" pitchFamily="34" charset="-122"/>
              <a:ea typeface="微软雅黑" pitchFamily="34" charset="-122"/>
            </a:endParaRPr>
          </a:p>
          <a:p>
            <a:pPr lvl="3" eaLnBrk="1" hangingPunct="1">
              <a:defRPr/>
            </a:pPr>
            <a:r>
              <a:rPr lang="zh-CN" altLang="en-US" sz="1900" dirty="0">
                <a:latin typeface="微软雅黑" pitchFamily="34" charset="-122"/>
                <a:ea typeface="微软雅黑" pitchFamily="34" charset="-122"/>
              </a:rPr>
              <a:t>无法被用于移动端</a:t>
            </a:r>
            <a:r>
              <a:rPr lang="en-US" altLang="zh-CN" sz="1900" dirty="0">
                <a:latin typeface="微软雅黑" pitchFamily="34" charset="-122"/>
                <a:ea typeface="微软雅黑" pitchFamily="34" charset="-122"/>
              </a:rPr>
              <a:t>/</a:t>
            </a:r>
            <a:r>
              <a:rPr lang="zh-CN" altLang="en-US" sz="1900" dirty="0">
                <a:latin typeface="微软雅黑" pitchFamily="34" charset="-122"/>
                <a:ea typeface="微软雅黑" pitchFamily="34" charset="-122"/>
              </a:rPr>
              <a:t>嵌入式设备</a:t>
            </a:r>
            <a:endParaRPr lang="en-US" altLang="zh-CN" sz="1900" dirty="0">
              <a:latin typeface="微软雅黑" pitchFamily="34" charset="-122"/>
              <a:ea typeface="微软雅黑" pitchFamily="34" charset="-122"/>
            </a:endParaRPr>
          </a:p>
          <a:p>
            <a:pPr lvl="3" eaLnBrk="1" hangingPunct="1">
              <a:defRPr/>
            </a:pPr>
            <a:r>
              <a:rPr lang="zh-CN" altLang="en-US" sz="1900" dirty="0">
                <a:latin typeface="微软雅黑" pitchFamily="34" charset="-122"/>
                <a:ea typeface="微软雅黑" pitchFamily="34" charset="-122"/>
              </a:rPr>
              <a:t>主要开销来自于</a:t>
            </a:r>
            <a:r>
              <a:rPr lang="zh-CN" altLang="en-US" sz="1900" dirty="0">
                <a:solidFill>
                  <a:srgbClr val="FF0000"/>
                </a:solidFill>
                <a:latin typeface="微软雅黑" pitchFamily="34" charset="-122"/>
                <a:ea typeface="微软雅黑" pitchFamily="34" charset="-122"/>
              </a:rPr>
              <a:t>全连接层（</a:t>
            </a:r>
            <a:r>
              <a:rPr lang="en-US" altLang="zh-CN" sz="1900" dirty="0">
                <a:solidFill>
                  <a:srgbClr val="FF0000"/>
                </a:solidFill>
                <a:latin typeface="微软雅黑" pitchFamily="34" charset="-122"/>
                <a:ea typeface="微软雅黑" pitchFamily="34" charset="-122"/>
              </a:rPr>
              <a:t>Fully Connected Layers</a:t>
            </a:r>
            <a:r>
              <a:rPr lang="zh-CN" altLang="en-US" sz="1900" dirty="0">
                <a:solidFill>
                  <a:srgbClr val="FF0000"/>
                </a:solidFill>
                <a:latin typeface="微软雅黑" pitchFamily="34" charset="-122"/>
                <a:ea typeface="微软雅黑" pitchFamily="34" charset="-122"/>
              </a:rPr>
              <a:t>）</a:t>
            </a:r>
            <a:endParaRPr lang="en-US" altLang="zh-CN" sz="1900" dirty="0">
              <a:solidFill>
                <a:srgbClr val="FF0000"/>
              </a:solidFill>
              <a:latin typeface="微软雅黑" pitchFamily="34" charset="-122"/>
              <a:ea typeface="微软雅黑" pitchFamily="34" charset="-122"/>
            </a:endParaRPr>
          </a:p>
          <a:p>
            <a:pPr lvl="2" eaLnBrk="1" hangingPunct="1">
              <a:defRPr/>
            </a:pPr>
            <a:r>
              <a:rPr lang="zh-CN" altLang="en-US" sz="2300" dirty="0">
                <a:latin typeface="微软雅黑" pitchFamily="34" charset="-122"/>
                <a:ea typeface="微软雅黑" pitchFamily="34" charset="-122"/>
              </a:rPr>
              <a:t>前人工作</a:t>
            </a:r>
            <a:endParaRPr lang="en-US" altLang="zh-CN" sz="2300" dirty="0">
              <a:latin typeface="微软雅黑" pitchFamily="34" charset="-122"/>
              <a:ea typeface="微软雅黑" pitchFamily="34" charset="-122"/>
            </a:endParaRPr>
          </a:p>
          <a:p>
            <a:pPr lvl="3" eaLnBrk="1" hangingPunct="1">
              <a:defRPr/>
            </a:pPr>
            <a:r>
              <a:rPr lang="zh-CN" altLang="en-US" sz="1900" dirty="0">
                <a:latin typeface="微软雅黑" pitchFamily="34" charset="-122"/>
                <a:ea typeface="微软雅黑" pitchFamily="34" charset="-122"/>
              </a:rPr>
              <a:t>网络剪枝</a:t>
            </a:r>
            <a:endParaRPr lang="en-US" altLang="zh-CN" sz="1900" dirty="0">
              <a:latin typeface="微软雅黑" pitchFamily="34" charset="-122"/>
              <a:ea typeface="微软雅黑" pitchFamily="34" charset="-122"/>
            </a:endParaRPr>
          </a:p>
          <a:p>
            <a:pPr lvl="3" eaLnBrk="1" hangingPunct="1">
              <a:defRPr/>
            </a:pPr>
            <a:r>
              <a:rPr lang="zh-CN" altLang="en-US" sz="1900" dirty="0">
                <a:latin typeface="微软雅黑" pitchFamily="34" charset="-122"/>
                <a:ea typeface="微软雅黑" pitchFamily="34" charset="-122"/>
              </a:rPr>
              <a:t>权值共享</a:t>
            </a:r>
            <a:endParaRPr lang="en-US" altLang="zh-CN" sz="1900" dirty="0">
              <a:latin typeface="微软雅黑" pitchFamily="34" charset="-122"/>
              <a:ea typeface="微软雅黑" pitchFamily="34" charset="-122"/>
            </a:endParaRPr>
          </a:p>
          <a:p>
            <a:pPr lvl="3" eaLnBrk="1" hangingPunct="1">
              <a:defRPr/>
            </a:pPr>
            <a:r>
              <a:rPr lang="zh-CN" altLang="en-US" sz="1900" dirty="0">
                <a:latin typeface="微软雅黑" pitchFamily="34" charset="-122"/>
                <a:ea typeface="微软雅黑" pitchFamily="34" charset="-122"/>
              </a:rPr>
              <a:t>权值矩阵压缩（低秩矩阵分解）</a:t>
            </a:r>
            <a:endParaRPr lang="en-US" altLang="zh-CN" sz="1900" dirty="0">
              <a:latin typeface="微软雅黑" pitchFamily="34" charset="-122"/>
              <a:ea typeface="微软雅黑" pitchFamily="34" charset="-122"/>
            </a:endParaRPr>
          </a:p>
          <a:p>
            <a:pPr lvl="3" eaLnBrk="1" hangingPunct="1">
              <a:defRPr/>
            </a:pPr>
            <a:r>
              <a:rPr lang="zh-CN" altLang="en-US" sz="1900" dirty="0">
                <a:latin typeface="微软雅黑" pitchFamily="34" charset="-122"/>
                <a:ea typeface="微软雅黑" pitchFamily="34" charset="-122"/>
              </a:rPr>
              <a:t>权值哈希（</a:t>
            </a:r>
            <a:r>
              <a:rPr lang="en-US" altLang="zh-CN" sz="1900" dirty="0">
                <a:latin typeface="微软雅黑" pitchFamily="34" charset="-122"/>
                <a:ea typeface="微软雅黑" pitchFamily="34" charset="-122"/>
              </a:rPr>
              <a:t>PQ</a:t>
            </a:r>
            <a:r>
              <a:rPr lang="zh-CN" altLang="en-US" sz="1900" dirty="0">
                <a:latin typeface="微软雅黑" pitchFamily="34" charset="-122"/>
                <a:ea typeface="微软雅黑" pitchFamily="34" charset="-122"/>
              </a:rPr>
              <a:t>等）</a:t>
            </a:r>
            <a:endParaRPr lang="en-US" altLang="zh-CN" sz="1900" dirty="0">
              <a:latin typeface="微软雅黑" pitchFamily="34" charset="-122"/>
              <a:ea typeface="微软雅黑" pitchFamily="34" charset="-122"/>
            </a:endParaRPr>
          </a:p>
          <a:p>
            <a:pPr lvl="3" eaLnBrk="1" hangingPunct="1">
              <a:defRPr/>
            </a:pPr>
            <a:r>
              <a:rPr lang="zh-CN" altLang="en-US" sz="1900" dirty="0">
                <a:latin typeface="微软雅黑" pitchFamily="34" charset="-122"/>
                <a:ea typeface="微软雅黑" pitchFamily="34" charset="-122"/>
              </a:rPr>
              <a:t>组合式。。。</a:t>
            </a:r>
            <a:endParaRPr lang="en-US" altLang="zh-CN" sz="1900" dirty="0">
              <a:latin typeface="微软雅黑" pitchFamily="34" charset="-122"/>
              <a:ea typeface="微软雅黑" pitchFamily="34" charset="-122"/>
            </a:endParaRPr>
          </a:p>
          <a:p>
            <a:pPr lvl="3" eaLnBrk="1" hangingPunct="1">
              <a:defRPr/>
            </a:pPr>
            <a:endParaRPr lang="en-US" altLang="zh-CN" sz="2100" dirty="0">
              <a:latin typeface="微软雅黑" pitchFamily="34" charset="-122"/>
              <a:ea typeface="微软雅黑" pitchFamily="34" charset="-122"/>
            </a:endParaRPr>
          </a:p>
          <a:p>
            <a:pPr lvl="2" eaLnBrk="1" hangingPunct="1">
              <a:defRPr/>
            </a:pPr>
            <a:endParaRPr lang="en-US" altLang="zh-CN" sz="21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
        <p:nvSpPr>
          <p:cNvPr id="8" name="右大括号 7"/>
          <p:cNvSpPr/>
          <p:nvPr/>
        </p:nvSpPr>
        <p:spPr bwMode="auto">
          <a:xfrm>
            <a:off x="5364088" y="3682906"/>
            <a:ext cx="204368" cy="1690310"/>
          </a:xfrm>
          <a:prstGeom prst="rightBrace">
            <a:avLst>
              <a:gd name="adj1" fmla="val 8333"/>
              <a:gd name="adj2" fmla="val 50000"/>
            </a:avLst>
          </a:prstGeom>
          <a:no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Arial" pitchFamily="34" charset="0"/>
              <a:ea typeface="宋体" pitchFamily="2" charset="-122"/>
            </a:endParaRPr>
          </a:p>
        </p:txBody>
      </p:sp>
      <p:sp>
        <p:nvSpPr>
          <p:cNvPr id="12" name="矩形 11"/>
          <p:cNvSpPr/>
          <p:nvPr/>
        </p:nvSpPr>
        <p:spPr>
          <a:xfrm>
            <a:off x="5694455" y="4170286"/>
            <a:ext cx="3168352" cy="720080"/>
          </a:xfrm>
          <a:prstGeom prst="rect">
            <a:avLst/>
          </a:prstGeom>
          <a:solidFill>
            <a:schemeClr val="accent6">
              <a:lumMod val="20000"/>
              <a:lumOff val="80000"/>
            </a:schemeClr>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zh-CN" altLang="en-US" sz="1600" dirty="0">
                <a:solidFill>
                  <a:srgbClr val="FF0000"/>
                </a:solidFill>
                <a:latin typeface="微软雅黑" panose="020B0503020204020204" pitchFamily="34" charset="-122"/>
                <a:ea typeface="微软雅黑" panose="020B0503020204020204" pitchFamily="34" charset="-122"/>
              </a:rPr>
              <a:t>优化目标：参数重构</a:t>
            </a:r>
            <a:endParaRPr kumimoji="1" lang="en-US" altLang="zh-CN" sz="1600" dirty="0">
              <a:solidFill>
                <a:srgbClr val="FF0000"/>
              </a:solidFill>
              <a:latin typeface="微软雅黑" panose="020B0503020204020204" pitchFamily="34" charset="-122"/>
              <a:ea typeface="微软雅黑" panose="020B0503020204020204" pitchFamily="34" charset="-122"/>
            </a:endParaRPr>
          </a:p>
          <a:p>
            <a:pPr algn="ctr"/>
            <a:r>
              <a:rPr kumimoji="1" lang="zh-CN" altLang="en-US" sz="1600" dirty="0">
                <a:solidFill>
                  <a:srgbClr val="FF0000"/>
                </a:solidFill>
                <a:latin typeface="微软雅黑" panose="020B0503020204020204" pitchFamily="34" charset="-122"/>
                <a:ea typeface="微软雅黑" panose="020B0503020204020204" pitchFamily="34" charset="-122"/>
              </a:rPr>
              <a:t>优化单元：单层（</a:t>
            </a:r>
            <a:r>
              <a:rPr kumimoji="1" lang="en-US" altLang="zh-CN" sz="1600" dirty="0">
                <a:solidFill>
                  <a:srgbClr val="FF0000"/>
                </a:solidFill>
                <a:latin typeface="微软雅黑" panose="020B0503020204020204" pitchFamily="34" charset="-122"/>
                <a:ea typeface="微软雅黑" panose="020B0503020204020204" pitchFamily="34" charset="-122"/>
              </a:rPr>
              <a:t>Layer-wised</a:t>
            </a:r>
            <a:r>
              <a:rPr kumimoji="1" lang="zh-CN" altLang="en-US" sz="1600" dirty="0">
                <a:solidFill>
                  <a:srgbClr val="FF0000"/>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26710191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深度神经网络压缩</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工作汇报</a:t>
            </a:r>
            <a:endParaRPr lang="en-US" altLang="zh-CN" sz="2300" dirty="0">
              <a:latin typeface="微软雅黑" pitchFamily="34" charset="-122"/>
              <a:ea typeface="微软雅黑" pitchFamily="34" charset="-122"/>
            </a:endParaRPr>
          </a:p>
          <a:p>
            <a:pPr lvl="2" eaLnBrk="1" hangingPunct="1">
              <a:defRPr/>
            </a:pPr>
            <a:r>
              <a:rPr lang="zh-CN" altLang="en-US" sz="2300" dirty="0">
                <a:latin typeface="微软雅黑" pitchFamily="34" charset="-122"/>
                <a:ea typeface="微软雅黑" pitchFamily="34" charset="-122"/>
              </a:rPr>
              <a:t>主要贡献</a:t>
            </a:r>
            <a:endParaRPr lang="en-US" altLang="zh-CN" sz="2300" dirty="0">
              <a:latin typeface="微软雅黑" pitchFamily="34" charset="-122"/>
              <a:ea typeface="微软雅黑" pitchFamily="34" charset="-122"/>
            </a:endParaRPr>
          </a:p>
          <a:p>
            <a:pPr lvl="3" eaLnBrk="1" hangingPunct="1">
              <a:defRPr/>
            </a:pPr>
            <a:r>
              <a:rPr lang="zh-CN" altLang="en-US" sz="2000" dirty="0">
                <a:solidFill>
                  <a:srgbClr val="0080FF"/>
                </a:solidFill>
                <a:latin typeface="微软雅黑" pitchFamily="34" charset="-122"/>
                <a:ea typeface="微软雅黑" pitchFamily="34" charset="-122"/>
              </a:rPr>
              <a:t>直接优化模型判决力</a:t>
            </a:r>
            <a:endParaRPr lang="en-US" altLang="zh-CN" sz="2000" dirty="0">
              <a:solidFill>
                <a:srgbClr val="0080FF"/>
              </a:solidFill>
              <a:latin typeface="微软雅黑" pitchFamily="34" charset="-122"/>
              <a:ea typeface="微软雅黑" pitchFamily="34" charset="-122"/>
            </a:endParaRPr>
          </a:p>
          <a:p>
            <a:pPr lvl="4" eaLnBrk="1" hangingPunct="1">
              <a:defRPr/>
            </a:pPr>
            <a:r>
              <a:rPr lang="zh-CN" altLang="en-US" sz="1800" dirty="0">
                <a:latin typeface="微软雅黑" pitchFamily="34" charset="-122"/>
                <a:ea typeface="微软雅黑" pitchFamily="34" charset="-122"/>
              </a:rPr>
              <a:t>重构</a:t>
            </a:r>
            <a:r>
              <a:rPr lang="zh-CN" altLang="en-US" sz="1800" dirty="0">
                <a:solidFill>
                  <a:srgbClr val="0080FF"/>
                </a:solidFill>
                <a:latin typeface="微软雅黑" pitchFamily="34" charset="-122"/>
                <a:ea typeface="微软雅黑" pitchFamily="34" charset="-122"/>
              </a:rPr>
              <a:t>线性分类误差</a:t>
            </a:r>
            <a:r>
              <a:rPr lang="zh-CN" altLang="en-US" sz="1800" dirty="0">
                <a:latin typeface="微软雅黑" pitchFamily="34" charset="-122"/>
                <a:ea typeface="微软雅黑" pitchFamily="34" charset="-122"/>
              </a:rPr>
              <a:t>，而不是网络参数误差</a:t>
            </a:r>
            <a:endParaRPr lang="en-US" altLang="zh-CN" sz="1800" dirty="0">
              <a:latin typeface="微软雅黑" pitchFamily="34" charset="-122"/>
              <a:ea typeface="微软雅黑" pitchFamily="34" charset="-122"/>
            </a:endParaRPr>
          </a:p>
          <a:p>
            <a:pPr lvl="3" eaLnBrk="1" hangingPunct="1">
              <a:defRPr/>
            </a:pPr>
            <a:r>
              <a:rPr lang="zh-CN" altLang="en-US" sz="2000" dirty="0">
                <a:solidFill>
                  <a:srgbClr val="0080FF"/>
                </a:solidFill>
                <a:latin typeface="微软雅黑" pitchFamily="34" charset="-122"/>
                <a:ea typeface="微软雅黑" pitchFamily="34" charset="-122"/>
              </a:rPr>
              <a:t>全参数优化</a:t>
            </a:r>
            <a:endParaRPr lang="en-US" altLang="zh-CN" sz="2000" dirty="0">
              <a:solidFill>
                <a:srgbClr val="0080FF"/>
              </a:solidFill>
              <a:latin typeface="微软雅黑" pitchFamily="34" charset="-122"/>
              <a:ea typeface="微软雅黑" pitchFamily="34" charset="-122"/>
            </a:endParaRPr>
          </a:p>
          <a:p>
            <a:pPr lvl="4" eaLnBrk="1" hangingPunct="1">
              <a:defRPr/>
            </a:pPr>
            <a:r>
              <a:rPr lang="zh-CN" altLang="en-US" sz="1700" dirty="0">
                <a:latin typeface="微软雅黑" pitchFamily="34" charset="-122"/>
                <a:ea typeface="微软雅黑" pitchFamily="34" charset="-122"/>
              </a:rPr>
              <a:t>参数</a:t>
            </a:r>
            <a:r>
              <a:rPr lang="zh-CN" altLang="en-US" sz="1700" dirty="0">
                <a:solidFill>
                  <a:srgbClr val="0080FF"/>
                </a:solidFill>
                <a:latin typeface="微软雅黑" pitchFamily="34" charset="-122"/>
                <a:ea typeface="微软雅黑" pitchFamily="34" charset="-122"/>
              </a:rPr>
              <a:t>层间联合优化</a:t>
            </a:r>
            <a:endParaRPr lang="en-US" altLang="zh-CN" sz="1700" dirty="0">
              <a:solidFill>
                <a:srgbClr val="0080FF"/>
              </a:solidFill>
              <a:latin typeface="微软雅黑" pitchFamily="34" charset="-122"/>
              <a:ea typeface="微软雅黑" pitchFamily="34" charset="-122"/>
            </a:endParaRPr>
          </a:p>
          <a:p>
            <a:pPr lvl="4" eaLnBrk="1" hangingPunct="1">
              <a:defRPr/>
            </a:pPr>
            <a:r>
              <a:rPr lang="zh-CN" altLang="en-US" sz="1700" dirty="0">
                <a:latin typeface="微软雅黑" pitchFamily="34" charset="-122"/>
                <a:ea typeface="微软雅黑" pitchFamily="34" charset="-122"/>
              </a:rPr>
              <a:t>开发</a:t>
            </a:r>
            <a:r>
              <a:rPr lang="zh-CN" altLang="en-US" sz="1700" dirty="0">
                <a:solidFill>
                  <a:srgbClr val="0080FF"/>
                </a:solidFill>
                <a:latin typeface="微软雅黑" pitchFamily="34" charset="-122"/>
                <a:ea typeface="微软雅黑" pitchFamily="34" charset="-122"/>
              </a:rPr>
              <a:t>新的近似优化</a:t>
            </a:r>
            <a:r>
              <a:rPr lang="zh-CN" altLang="en-US" sz="1700" dirty="0">
                <a:latin typeface="微软雅黑" pitchFamily="34" charset="-122"/>
                <a:ea typeface="微软雅黑" pitchFamily="34" charset="-122"/>
              </a:rPr>
              <a:t>学习算法</a:t>
            </a:r>
            <a:endParaRPr lang="en-US" altLang="zh-CN" sz="1700" dirty="0">
              <a:latin typeface="微软雅黑" pitchFamily="34" charset="-122"/>
              <a:ea typeface="微软雅黑" pitchFamily="34" charset="-122"/>
            </a:endParaRPr>
          </a:p>
          <a:p>
            <a:pPr lvl="3" eaLnBrk="1" hangingPunct="1">
              <a:defRPr/>
            </a:pPr>
            <a:r>
              <a:rPr lang="zh-CN" altLang="en-US" sz="2100" dirty="0">
                <a:latin typeface="微软雅黑" pitchFamily="34" charset="-122"/>
                <a:ea typeface="微软雅黑" pitchFamily="34" charset="-122"/>
              </a:rPr>
              <a:t>全局误差最小化压缩</a:t>
            </a:r>
            <a:endParaRPr lang="en-US" altLang="zh-CN" sz="2100" dirty="0">
              <a:latin typeface="微软雅黑" pitchFamily="34" charset="-122"/>
              <a:ea typeface="微软雅黑" pitchFamily="34" charset="-122"/>
            </a:endParaRPr>
          </a:p>
          <a:p>
            <a:pPr lvl="4" eaLnBrk="1" hangingPunct="1">
              <a:defRPr/>
            </a:pPr>
            <a:r>
              <a:rPr lang="en-US" altLang="zh-CN" sz="1700" dirty="0">
                <a:latin typeface="微软雅黑" pitchFamily="34" charset="-122"/>
                <a:ea typeface="微软雅黑" pitchFamily="34" charset="-122"/>
              </a:rPr>
              <a:t>Global</a:t>
            </a:r>
          </a:p>
          <a:p>
            <a:pPr marL="1341438" lvl="4" indent="0" eaLnBrk="1" hangingPunct="1">
              <a:buNone/>
              <a:defRPr/>
            </a:pPr>
            <a:r>
              <a:rPr lang="en-US" altLang="zh-CN" sz="1700" dirty="0">
                <a:latin typeface="微软雅黑" pitchFamily="34" charset="-122"/>
                <a:ea typeface="微软雅黑" pitchFamily="34" charset="-122"/>
              </a:rPr>
              <a:t>Error Minimization (GEM)</a:t>
            </a:r>
          </a:p>
          <a:p>
            <a:pPr lvl="4" eaLnBrk="1" hangingPunct="1">
              <a:defRPr/>
            </a:pPr>
            <a:r>
              <a:rPr lang="zh-CN" altLang="en-US" sz="1700" dirty="0">
                <a:solidFill>
                  <a:srgbClr val="0080FF"/>
                </a:solidFill>
                <a:latin typeface="微软雅黑" pitchFamily="34" charset="-122"/>
                <a:ea typeface="微软雅黑" pitchFamily="34" charset="-122"/>
              </a:rPr>
              <a:t>有监督</a:t>
            </a:r>
            <a:r>
              <a:rPr lang="zh-CN" altLang="en-US" sz="1700" dirty="0">
                <a:latin typeface="微软雅黑" pitchFamily="34" charset="-122"/>
                <a:ea typeface="微软雅黑" pitchFamily="34" charset="-122"/>
              </a:rPr>
              <a:t>版本</a:t>
            </a:r>
            <a:endParaRPr lang="en-US" altLang="zh-CN" sz="1700" dirty="0">
              <a:latin typeface="微软雅黑" pitchFamily="34" charset="-122"/>
              <a:ea typeface="微软雅黑" pitchFamily="34" charset="-122"/>
            </a:endParaRPr>
          </a:p>
          <a:p>
            <a:pPr lvl="4" eaLnBrk="1" hangingPunct="1">
              <a:defRPr/>
            </a:pPr>
            <a:r>
              <a:rPr lang="zh-CN" altLang="en-US" sz="1700" dirty="0">
                <a:solidFill>
                  <a:srgbClr val="0080FF"/>
                </a:solidFill>
                <a:latin typeface="微软雅黑" pitchFamily="34" charset="-122"/>
                <a:ea typeface="微软雅黑" pitchFamily="34" charset="-122"/>
              </a:rPr>
              <a:t>无监督</a:t>
            </a:r>
            <a:r>
              <a:rPr lang="zh-CN" altLang="en-US" sz="1700" dirty="0">
                <a:latin typeface="微软雅黑" pitchFamily="34" charset="-122"/>
                <a:ea typeface="微软雅黑" pitchFamily="34" charset="-122"/>
              </a:rPr>
              <a:t>版本</a:t>
            </a:r>
            <a:endParaRPr lang="en-US" altLang="zh-CN" sz="17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pic>
        <p:nvPicPr>
          <p:cNvPr id="6" name="Picture 2"/>
          <p:cNvPicPr>
            <a:picLocks noChangeAspect="1" noChangeArrowheads="1"/>
          </p:cNvPicPr>
          <p:nvPr/>
        </p:nvPicPr>
        <p:blipFill>
          <a:blip r:embed="rId3" cstate="print"/>
          <a:srcRect/>
          <a:stretch>
            <a:fillRect/>
          </a:stretch>
        </p:blipFill>
        <p:spPr bwMode="auto">
          <a:xfrm>
            <a:off x="4931737" y="2924944"/>
            <a:ext cx="3744719" cy="3312368"/>
          </a:xfrm>
          <a:prstGeom prst="rect">
            <a:avLst/>
          </a:prstGeom>
          <a:noFill/>
          <a:ln w="9525">
            <a:noFill/>
            <a:miter lim="800000"/>
            <a:headEnd/>
            <a:tailEnd/>
          </a:ln>
        </p:spPr>
      </p:pic>
      <p:sp>
        <p:nvSpPr>
          <p:cNvPr id="7" name="Rectangle 2"/>
          <p:cNvSpPr txBox="1">
            <a:spLocks noChangeArrowheads="1"/>
          </p:cNvSpPr>
          <p:nvPr/>
        </p:nvSpPr>
        <p:spPr bwMode="auto">
          <a:xfrm>
            <a:off x="373501" y="6573416"/>
            <a:ext cx="7582875" cy="239960"/>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Compressing Convolutional Neural Networks via Global Error Reconstruction (IJCAI 2016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549433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90" name="Text Box 6"/>
          <p:cNvSpPr txBox="1">
            <a:spLocks noChangeArrowheads="1"/>
          </p:cNvSpPr>
          <p:nvPr/>
        </p:nvSpPr>
        <p:spPr bwMode="auto">
          <a:xfrm>
            <a:off x="395288" y="4725988"/>
            <a:ext cx="3598862" cy="369332"/>
          </a:xfrm>
          <a:prstGeom prst="rect">
            <a:avLst/>
          </a:prstGeom>
          <a:noFill/>
          <a:ln w="9525">
            <a:noFill/>
            <a:miter lim="800000"/>
            <a:headEnd/>
            <a:tailEnd/>
          </a:ln>
        </p:spPr>
        <p:txBody>
          <a:bodyPr>
            <a:spAutoFit/>
          </a:bodyPr>
          <a:lstStyle/>
          <a:p>
            <a:endParaRPr lang="zh-CN" altLang="zh-CN">
              <a:latin typeface="微软雅黑" panose="020B0503020204020204" pitchFamily="34" charset="-122"/>
              <a:ea typeface="微软雅黑" panose="020B0503020204020204" pitchFamily="34" charset="-122"/>
            </a:endParaRPr>
          </a:p>
        </p:txBody>
      </p:sp>
      <p:sp>
        <p:nvSpPr>
          <p:cNvPr id="7" name="Rectangle 3"/>
          <p:cNvSpPr txBox="1">
            <a:spLocks noChangeArrowheads="1"/>
          </p:cNvSpPr>
          <p:nvPr/>
        </p:nvSpPr>
        <p:spPr bwMode="auto">
          <a:xfrm>
            <a:off x="914399" y="1068180"/>
            <a:ext cx="7617875"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defTabSz="0">
              <a:spcBef>
                <a:spcPct val="20000"/>
              </a:spcBef>
              <a:buClr>
                <a:srgbClr val="0066FF"/>
              </a:buClr>
              <a:buFont typeface="Wingdings" pitchFamily="2" charset="2"/>
              <a:buChar char="p"/>
            </a:pPr>
            <a:r>
              <a:rPr lang="zh-CN" altLang="en-US" sz="2400" dirty="0">
                <a:latin typeface="微软雅黑" panose="020B0503020204020204" pitchFamily="34" charset="-122"/>
                <a:ea typeface="微软雅黑" panose="020B0503020204020204" pitchFamily="34" charset="-122"/>
              </a:rPr>
              <a:t>全局误差最小化压缩</a:t>
            </a:r>
            <a:r>
              <a:rPr lang="en-US" altLang="zh-CN" sz="2000" dirty="0">
                <a:latin typeface="微软雅黑" panose="020B0503020204020204" pitchFamily="34" charset="-122"/>
                <a:ea typeface="微软雅黑" panose="020B0503020204020204" pitchFamily="34" charset="-122"/>
              </a:rPr>
              <a:t>(Global Error Reconstruction)</a:t>
            </a:r>
          </a:p>
          <a:p>
            <a:pPr marL="800100" lvl="1" indent="-342900" defTabSz="0">
              <a:spcBef>
                <a:spcPct val="20000"/>
              </a:spcBef>
              <a:buClr>
                <a:srgbClr val="0066FF"/>
              </a:buClr>
              <a:buFont typeface="Wingdings" pitchFamily="2" charset="2"/>
              <a:buChar char="p"/>
            </a:pPr>
            <a:r>
              <a:rPr lang="zh-CN" altLang="en-US" sz="2000" dirty="0">
                <a:latin typeface="微软雅黑" panose="020B0503020204020204" pitchFamily="34" charset="-122"/>
                <a:ea typeface="微软雅黑" panose="020B0503020204020204" pitchFamily="34" charset="-122"/>
              </a:rPr>
              <a:t>跨全连接层间，联合最小化非基于线性响应的分类（或特征表示）判决面距离重构误差：</a:t>
            </a:r>
            <a:endParaRPr lang="en-US" altLang="zh-CN" sz="2000" dirty="0">
              <a:latin typeface="微软雅黑" panose="020B0503020204020204" pitchFamily="34" charset="-122"/>
              <a:ea typeface="微软雅黑" panose="020B0503020204020204" pitchFamily="34" charset="-122"/>
            </a:endParaRPr>
          </a:p>
          <a:p>
            <a:pPr marL="800100" lvl="1" indent="-342900" defTabSz="0">
              <a:spcBef>
                <a:spcPct val="20000"/>
              </a:spcBef>
              <a:buClr>
                <a:srgbClr val="0066FF"/>
              </a:buClr>
              <a:buFont typeface="Wingdings" pitchFamily="2" charset="2"/>
              <a:buChar char="p"/>
            </a:pPr>
            <a:endParaRPr lang="en-US" altLang="zh-CN" sz="2000" dirty="0">
              <a:latin typeface="微软雅黑" panose="020B0503020204020204" pitchFamily="34" charset="-122"/>
              <a:ea typeface="微软雅黑" panose="020B0503020204020204" pitchFamily="34" charset="-122"/>
            </a:endParaRPr>
          </a:p>
          <a:p>
            <a:pPr marL="800100" lvl="1" indent="-342900" defTabSz="0">
              <a:spcBef>
                <a:spcPct val="20000"/>
              </a:spcBef>
              <a:buClr>
                <a:srgbClr val="0066FF"/>
              </a:buClr>
              <a:buFont typeface="Wingdings" pitchFamily="2" charset="2"/>
              <a:buChar char="p"/>
            </a:pPr>
            <a:endParaRPr lang="en-US" altLang="zh-CN" sz="2000" dirty="0">
              <a:latin typeface="微软雅黑" panose="020B0503020204020204" pitchFamily="34" charset="-122"/>
              <a:ea typeface="微软雅黑" panose="020B0503020204020204" pitchFamily="34" charset="-122"/>
            </a:endParaRPr>
          </a:p>
        </p:txBody>
      </p:sp>
      <p:pic>
        <p:nvPicPr>
          <p:cNvPr id="2050" name="Picture 2"/>
          <p:cNvPicPr>
            <a:picLocks noChangeAspect="1" noChangeArrowheads="1"/>
          </p:cNvPicPr>
          <p:nvPr/>
        </p:nvPicPr>
        <p:blipFill>
          <a:blip r:embed="rId2" cstate="print"/>
          <a:srcRect/>
          <a:stretch>
            <a:fillRect/>
          </a:stretch>
        </p:blipFill>
        <p:spPr bwMode="auto">
          <a:xfrm>
            <a:off x="3103478" y="2204915"/>
            <a:ext cx="3052632" cy="797250"/>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2667397" y="3211469"/>
            <a:ext cx="3886742" cy="3394350"/>
          </a:xfrm>
          <a:prstGeom prst="rect">
            <a:avLst/>
          </a:prstGeom>
          <a:noFill/>
          <a:ln w="9525">
            <a:noFill/>
            <a:miter lim="800000"/>
            <a:headEnd/>
            <a:tailEnd/>
          </a:ln>
        </p:spPr>
      </p:pic>
      <p:sp>
        <p:nvSpPr>
          <p:cNvPr id="8" name="右箭头 7"/>
          <p:cNvSpPr/>
          <p:nvPr/>
        </p:nvSpPr>
        <p:spPr bwMode="auto">
          <a:xfrm rot="20764279">
            <a:off x="4779151" y="5368344"/>
            <a:ext cx="576040" cy="144010"/>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p:txBody>
      </p:sp>
      <p:sp>
        <p:nvSpPr>
          <p:cNvPr id="9" name="右箭头 8"/>
          <p:cNvSpPr/>
          <p:nvPr/>
        </p:nvSpPr>
        <p:spPr bwMode="auto">
          <a:xfrm rot="795799">
            <a:off x="4788015" y="5732746"/>
            <a:ext cx="648045" cy="144010"/>
          </a:xfrm>
          <a:prstGeom prst="rightArrow">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 typeface="Arial" pitchFamily="34" charset="0"/>
              <a:buNone/>
              <a:tabLst/>
            </a:pPr>
            <a:endParaRPr kumimoji="0" lang="zh-CN" altLang="en-US" sz="2400" b="0" i="0" u="none" strike="noStrike" cap="none" normalizeH="0" baseline="0">
              <a:ln>
                <a:noFill/>
              </a:ln>
              <a:solidFill>
                <a:schemeClr val="tx1"/>
              </a:solidFill>
              <a:effectLst/>
              <a:latin typeface="微软雅黑" panose="020B0503020204020204" pitchFamily="34" charset="-122"/>
              <a:ea typeface="微软雅黑" panose="020B0503020204020204" pitchFamily="34" charset="-122"/>
            </a:endParaRPr>
          </a:p>
        </p:txBody>
      </p:sp>
      <p:pic>
        <p:nvPicPr>
          <p:cNvPr id="2052" name="Picture 4"/>
          <p:cNvPicPr>
            <a:picLocks noChangeAspect="1" noChangeArrowheads="1"/>
          </p:cNvPicPr>
          <p:nvPr/>
        </p:nvPicPr>
        <p:blipFill>
          <a:blip r:embed="rId4" cstate="print"/>
          <a:srcRect/>
          <a:stretch>
            <a:fillRect/>
          </a:stretch>
        </p:blipFill>
        <p:spPr bwMode="auto">
          <a:xfrm>
            <a:off x="5436060" y="5157120"/>
            <a:ext cx="3427126" cy="400174"/>
          </a:xfrm>
          <a:prstGeom prst="rect">
            <a:avLst/>
          </a:prstGeom>
          <a:noFill/>
          <a:ln w="9525">
            <a:noFill/>
            <a:miter lim="800000"/>
            <a:headEnd/>
            <a:tailEnd/>
          </a:ln>
        </p:spPr>
      </p:pic>
      <p:pic>
        <p:nvPicPr>
          <p:cNvPr id="2053" name="Picture 5"/>
          <p:cNvPicPr>
            <a:picLocks noChangeAspect="1" noChangeArrowheads="1"/>
          </p:cNvPicPr>
          <p:nvPr/>
        </p:nvPicPr>
        <p:blipFill>
          <a:blip r:embed="rId5" cstate="print"/>
          <a:srcRect/>
          <a:stretch>
            <a:fillRect/>
          </a:stretch>
        </p:blipFill>
        <p:spPr bwMode="auto">
          <a:xfrm>
            <a:off x="5496070" y="5755615"/>
            <a:ext cx="3324225" cy="409575"/>
          </a:xfrm>
          <a:prstGeom prst="rect">
            <a:avLst/>
          </a:prstGeom>
          <a:noFill/>
          <a:ln w="9525">
            <a:noFill/>
            <a:miter lim="800000"/>
            <a:headEnd/>
            <a:tailEnd/>
          </a:ln>
        </p:spPr>
      </p:pic>
      <p:sp>
        <p:nvSpPr>
          <p:cNvPr id="12"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深度神经网络压缩</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14" name="Rectangle 2"/>
          <p:cNvSpPr txBox="1">
            <a:spLocks noChangeArrowheads="1"/>
          </p:cNvSpPr>
          <p:nvPr/>
        </p:nvSpPr>
        <p:spPr bwMode="auto">
          <a:xfrm>
            <a:off x="373501" y="6573416"/>
            <a:ext cx="7582875" cy="239960"/>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Compressing Convolutional Neural Networks via Global Error Reconstruction (IJCAI 2016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98393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90" name="Text Box 6"/>
          <p:cNvSpPr txBox="1">
            <a:spLocks noChangeArrowheads="1"/>
          </p:cNvSpPr>
          <p:nvPr/>
        </p:nvSpPr>
        <p:spPr bwMode="auto">
          <a:xfrm>
            <a:off x="395288" y="4725988"/>
            <a:ext cx="3598862" cy="369332"/>
          </a:xfrm>
          <a:prstGeom prst="rect">
            <a:avLst/>
          </a:prstGeom>
          <a:noFill/>
          <a:ln w="9525">
            <a:noFill/>
            <a:miter lim="800000"/>
            <a:headEnd/>
            <a:tailEnd/>
          </a:ln>
        </p:spPr>
        <p:txBody>
          <a:bodyPr>
            <a:spAutoFit/>
          </a:bodyPr>
          <a:lstStyle/>
          <a:p>
            <a:endParaRPr lang="zh-CN" altLang="zh-CN">
              <a:latin typeface="微软雅黑" panose="020B0503020204020204" pitchFamily="34" charset="-122"/>
              <a:ea typeface="微软雅黑" panose="020B0503020204020204" pitchFamily="34" charset="-122"/>
            </a:endParaRPr>
          </a:p>
        </p:txBody>
      </p:sp>
      <p:pic>
        <p:nvPicPr>
          <p:cNvPr id="3074" name="Picture 2"/>
          <p:cNvPicPr>
            <a:picLocks noChangeAspect="1" noChangeArrowheads="1"/>
          </p:cNvPicPr>
          <p:nvPr/>
        </p:nvPicPr>
        <p:blipFill>
          <a:blip r:embed="rId2" cstate="print"/>
          <a:srcRect/>
          <a:stretch>
            <a:fillRect/>
          </a:stretch>
        </p:blipFill>
        <p:spPr bwMode="auto">
          <a:xfrm>
            <a:off x="1475785" y="1124744"/>
            <a:ext cx="6192430" cy="2685788"/>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1619672" y="3933056"/>
            <a:ext cx="5991172" cy="2595708"/>
          </a:xfrm>
          <a:prstGeom prst="rect">
            <a:avLst/>
          </a:prstGeom>
          <a:noFill/>
          <a:ln w="9525">
            <a:noFill/>
            <a:miter lim="800000"/>
            <a:headEnd/>
            <a:tailEnd/>
          </a:ln>
        </p:spPr>
      </p:pic>
      <p:sp>
        <p:nvSpPr>
          <p:cNvPr id="7"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深度神经网络压缩</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9" name="Rectangle 2"/>
          <p:cNvSpPr txBox="1">
            <a:spLocks noChangeArrowheads="1"/>
          </p:cNvSpPr>
          <p:nvPr/>
        </p:nvSpPr>
        <p:spPr bwMode="auto">
          <a:xfrm>
            <a:off x="467544" y="260648"/>
            <a:ext cx="8424167"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eaLnBrk="1" hangingPunct="1"/>
            <a:r>
              <a:rPr lang="zh-CN" altLang="en-US" sz="4000" kern="0">
                <a:solidFill>
                  <a:srgbClr val="368CFF"/>
                </a:solidFill>
                <a:latin typeface="微软雅黑" panose="020B0503020204020204" pitchFamily="34" charset="-122"/>
                <a:ea typeface="微软雅黑" panose="020B0503020204020204" pitchFamily="34" charset="-122"/>
              </a:rPr>
              <a:t>深度神经网络压缩</a:t>
            </a:r>
            <a:endParaRPr lang="en-US" altLang="zh-CN" sz="4000" kern="0" dirty="0">
              <a:solidFill>
                <a:srgbClr val="368CFF"/>
              </a:solidFill>
              <a:latin typeface="微软雅黑" panose="020B0503020204020204" pitchFamily="34" charset="-122"/>
              <a:ea typeface="微软雅黑" panose="020B0503020204020204" pitchFamily="34" charset="-122"/>
            </a:endParaRPr>
          </a:p>
        </p:txBody>
      </p:sp>
      <p:sp>
        <p:nvSpPr>
          <p:cNvPr id="10" name="Rectangle 2"/>
          <p:cNvSpPr txBox="1">
            <a:spLocks noChangeArrowheads="1"/>
          </p:cNvSpPr>
          <p:nvPr/>
        </p:nvSpPr>
        <p:spPr bwMode="auto">
          <a:xfrm>
            <a:off x="373501" y="6573416"/>
            <a:ext cx="7582875" cy="239960"/>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Compressing Convolutional Neural Networks via Global Error Reconstruction (IJCAI 2016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271616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90" name="Text Box 6"/>
          <p:cNvSpPr txBox="1">
            <a:spLocks noChangeArrowheads="1"/>
          </p:cNvSpPr>
          <p:nvPr/>
        </p:nvSpPr>
        <p:spPr bwMode="auto">
          <a:xfrm>
            <a:off x="2505819" y="4725988"/>
            <a:ext cx="3598862" cy="369332"/>
          </a:xfrm>
          <a:prstGeom prst="rect">
            <a:avLst/>
          </a:prstGeom>
          <a:noFill/>
          <a:ln w="9525">
            <a:noFill/>
            <a:miter lim="800000"/>
            <a:headEnd/>
            <a:tailEnd/>
          </a:ln>
        </p:spPr>
        <p:txBody>
          <a:bodyPr>
            <a:spAutoFit/>
          </a:bodyPr>
          <a:lstStyle/>
          <a:p>
            <a:endParaRPr lang="zh-CN" altLang="zh-CN">
              <a:latin typeface="微软雅黑" panose="020B0503020204020204" pitchFamily="34" charset="-122"/>
              <a:ea typeface="微软雅黑" panose="020B0503020204020204" pitchFamily="34" charset="-122"/>
            </a:endParaRPr>
          </a:p>
        </p:txBody>
      </p:sp>
      <p:sp>
        <p:nvSpPr>
          <p:cNvPr id="7" name="Rectangle 2"/>
          <p:cNvSpPr>
            <a:spLocks noGrp="1" noChangeArrowheads="1"/>
          </p:cNvSpPr>
          <p:nvPr>
            <p:ph type="title"/>
          </p:nvPr>
        </p:nvSpPr>
        <p:spPr>
          <a:xfrm>
            <a:off x="468312" y="260350"/>
            <a:ext cx="8424167" cy="576263"/>
          </a:xfrm>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深度神经网络压缩</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9" name="Rectangle 2"/>
          <p:cNvSpPr txBox="1">
            <a:spLocks noChangeArrowheads="1"/>
          </p:cNvSpPr>
          <p:nvPr/>
        </p:nvSpPr>
        <p:spPr bwMode="auto">
          <a:xfrm>
            <a:off x="467544" y="260648"/>
            <a:ext cx="8424167"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pPr eaLnBrk="1" hangingPunct="1"/>
            <a:r>
              <a:rPr lang="zh-CN" altLang="en-US" sz="4000" kern="0">
                <a:solidFill>
                  <a:srgbClr val="368CFF"/>
                </a:solidFill>
                <a:latin typeface="微软雅黑" panose="020B0503020204020204" pitchFamily="34" charset="-122"/>
                <a:ea typeface="微软雅黑" panose="020B0503020204020204" pitchFamily="34" charset="-122"/>
              </a:rPr>
              <a:t>深度神经网络压缩</a:t>
            </a:r>
            <a:endParaRPr lang="en-US" altLang="zh-CN" sz="4000" kern="0" dirty="0">
              <a:solidFill>
                <a:srgbClr val="368CFF"/>
              </a:solidFill>
              <a:latin typeface="微软雅黑" panose="020B0503020204020204" pitchFamily="34" charset="-122"/>
              <a:ea typeface="微软雅黑" panose="020B0503020204020204" pitchFamily="34" charset="-122"/>
            </a:endParaRPr>
          </a:p>
        </p:txBody>
      </p:sp>
      <p:pic>
        <p:nvPicPr>
          <p:cNvPr id="10" name="Picture 2"/>
          <p:cNvPicPr>
            <a:picLocks noChangeAspect="1" noChangeArrowheads="1"/>
          </p:cNvPicPr>
          <p:nvPr/>
        </p:nvPicPr>
        <p:blipFill>
          <a:blip r:embed="rId2" cstate="print"/>
          <a:srcRect/>
          <a:stretch>
            <a:fillRect/>
          </a:stretch>
        </p:blipFill>
        <p:spPr bwMode="auto">
          <a:xfrm>
            <a:off x="611436" y="2213572"/>
            <a:ext cx="7387628" cy="1152080"/>
          </a:xfrm>
          <a:prstGeom prst="rect">
            <a:avLst/>
          </a:prstGeom>
          <a:noFill/>
          <a:ln w="9525">
            <a:noFill/>
            <a:miter lim="800000"/>
            <a:headEnd/>
            <a:tailEnd/>
          </a:ln>
        </p:spPr>
      </p:pic>
      <p:sp>
        <p:nvSpPr>
          <p:cNvPr id="11" name="TextBox 7"/>
          <p:cNvSpPr txBox="1"/>
          <p:nvPr/>
        </p:nvSpPr>
        <p:spPr>
          <a:xfrm>
            <a:off x="1065025" y="1556792"/>
            <a:ext cx="6480450" cy="584775"/>
          </a:xfrm>
          <a:prstGeom prst="rect">
            <a:avLst/>
          </a:prstGeom>
          <a:noFill/>
        </p:spPr>
        <p:txBody>
          <a:bodyPr wrap="square" rtlCol="0">
            <a:spAutoFit/>
          </a:bodyPr>
          <a:lstStyle/>
          <a:p>
            <a:r>
              <a:rPr lang="en-US" altLang="zh-CN" sz="1600" dirty="0">
                <a:latin typeface="微软雅黑" panose="020B0503020204020204" pitchFamily="34" charset="-122"/>
                <a:ea typeface="微软雅黑" panose="020B0503020204020204" pitchFamily="34" charset="-122"/>
              </a:rPr>
              <a:t>Classification error rate (in %) with compression rate 16 and 32. “~” represents that it is unable to obtain the number.</a:t>
            </a:r>
            <a:endParaRPr lang="zh-CN" altLang="en-US" sz="1600" dirty="0">
              <a:latin typeface="微软雅黑" panose="020B0503020204020204" pitchFamily="34" charset="-122"/>
              <a:ea typeface="微软雅黑" panose="020B0503020204020204" pitchFamily="34" charset="-122"/>
            </a:endParaRPr>
          </a:p>
        </p:txBody>
      </p:sp>
      <p:pic>
        <p:nvPicPr>
          <p:cNvPr id="12" name="Picture 3"/>
          <p:cNvPicPr>
            <a:picLocks noChangeAspect="1" noChangeArrowheads="1"/>
          </p:cNvPicPr>
          <p:nvPr/>
        </p:nvPicPr>
        <p:blipFill>
          <a:blip r:embed="rId3" cstate="print"/>
          <a:srcRect/>
          <a:stretch>
            <a:fillRect/>
          </a:stretch>
        </p:blipFill>
        <p:spPr bwMode="auto">
          <a:xfrm>
            <a:off x="2227773" y="4482876"/>
            <a:ext cx="4154954" cy="1034356"/>
          </a:xfrm>
          <a:prstGeom prst="rect">
            <a:avLst/>
          </a:prstGeom>
          <a:noFill/>
          <a:ln w="9525">
            <a:noFill/>
            <a:miter lim="800000"/>
            <a:headEnd/>
            <a:tailEnd/>
          </a:ln>
        </p:spPr>
      </p:pic>
      <p:sp>
        <p:nvSpPr>
          <p:cNvPr id="13" name="TextBox 9"/>
          <p:cNvSpPr txBox="1"/>
          <p:nvPr/>
        </p:nvSpPr>
        <p:spPr>
          <a:xfrm>
            <a:off x="726583" y="4126736"/>
            <a:ext cx="7157334" cy="338554"/>
          </a:xfrm>
          <a:prstGeom prst="rect">
            <a:avLst/>
          </a:prstGeom>
          <a:noFill/>
        </p:spPr>
        <p:txBody>
          <a:bodyPr wrap="square" rtlCol="0">
            <a:spAutoFit/>
          </a:bodyPr>
          <a:lstStyle/>
          <a:p>
            <a:r>
              <a:rPr lang="en-US" altLang="zh-CN" sz="1600" dirty="0">
                <a:latin typeface="微软雅黑" panose="020B0503020204020204" pitchFamily="34" charset="-122"/>
                <a:ea typeface="微软雅黑" panose="020B0503020204020204" pitchFamily="34" charset="-122"/>
              </a:rPr>
              <a:t>Comparison of different compression methods on online test (image/s)</a:t>
            </a:r>
            <a:endParaRPr lang="zh-CN" altLang="en-US" sz="1600" dirty="0">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35496" y="3717032"/>
            <a:ext cx="9001000" cy="0"/>
          </a:xfrm>
          <a:prstGeom prst="line">
            <a:avLst/>
          </a:prstGeom>
          <a:ln w="19050" cap="flat" cmpd="sng" algn="ctr">
            <a:solidFill>
              <a:srgbClr val="0080FF"/>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4" name="Rectangle 2"/>
          <p:cNvSpPr txBox="1">
            <a:spLocks noChangeArrowheads="1"/>
          </p:cNvSpPr>
          <p:nvPr/>
        </p:nvSpPr>
        <p:spPr bwMode="auto">
          <a:xfrm>
            <a:off x="373501" y="6573416"/>
            <a:ext cx="7582875" cy="239960"/>
          </a:xfrm>
          <a:prstGeom prst="rect">
            <a:avLst/>
          </a:prstGeom>
          <a:solidFill>
            <a:schemeClr val="accent6">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a:solidFill>
                  <a:schemeClr val="tx2"/>
                </a:solidFill>
                <a:latin typeface="+mj-lt"/>
                <a:ea typeface="MS PGothic" pitchFamily="34" charset="-128"/>
                <a:cs typeface="+mj-cs"/>
              </a:defRPr>
            </a:lvl1pPr>
            <a:lvl2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2pPr>
            <a:lvl3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3pPr>
            <a:lvl4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4pPr>
            <a:lvl5pPr algn="l" rtl="0" eaLnBrk="0" fontAlgn="base" hangingPunct="0">
              <a:spcBef>
                <a:spcPct val="0"/>
              </a:spcBef>
              <a:spcAft>
                <a:spcPct val="0"/>
              </a:spcAft>
              <a:defRPr sz="3200">
                <a:solidFill>
                  <a:schemeClr val="tx2"/>
                </a:solidFill>
                <a:latin typeface="Garamond" charset="0"/>
                <a:ea typeface="MS PGothic" pitchFamily="34" charset="-128"/>
                <a:cs typeface="新宋体" charset="0"/>
              </a:defRPr>
            </a:lvl5pPr>
            <a:lvl6pPr marL="457200" algn="l" rtl="0" fontAlgn="base">
              <a:spcBef>
                <a:spcPct val="0"/>
              </a:spcBef>
              <a:spcAft>
                <a:spcPct val="0"/>
              </a:spcAft>
              <a:defRPr sz="3200">
                <a:solidFill>
                  <a:schemeClr val="tx2"/>
                </a:solidFill>
                <a:latin typeface="Garamond" charset="0"/>
                <a:ea typeface="新宋体" charset="0"/>
                <a:cs typeface="新宋体" charset="0"/>
              </a:defRPr>
            </a:lvl6pPr>
            <a:lvl7pPr marL="914400" algn="l" rtl="0" fontAlgn="base">
              <a:spcBef>
                <a:spcPct val="0"/>
              </a:spcBef>
              <a:spcAft>
                <a:spcPct val="0"/>
              </a:spcAft>
              <a:defRPr sz="3200">
                <a:solidFill>
                  <a:schemeClr val="tx2"/>
                </a:solidFill>
                <a:latin typeface="Garamond" charset="0"/>
                <a:ea typeface="新宋体" charset="0"/>
                <a:cs typeface="新宋体" charset="0"/>
              </a:defRPr>
            </a:lvl7pPr>
            <a:lvl8pPr marL="1371600" algn="l" rtl="0" fontAlgn="base">
              <a:spcBef>
                <a:spcPct val="0"/>
              </a:spcBef>
              <a:spcAft>
                <a:spcPct val="0"/>
              </a:spcAft>
              <a:defRPr sz="3200">
                <a:solidFill>
                  <a:schemeClr val="tx2"/>
                </a:solidFill>
                <a:latin typeface="Garamond" charset="0"/>
                <a:ea typeface="新宋体" charset="0"/>
                <a:cs typeface="新宋体" charset="0"/>
              </a:defRPr>
            </a:lvl8pPr>
            <a:lvl9pPr marL="1828800" algn="l" rtl="0" fontAlgn="base">
              <a:spcBef>
                <a:spcPct val="0"/>
              </a:spcBef>
              <a:spcAft>
                <a:spcPct val="0"/>
              </a:spcAft>
              <a:defRPr sz="3200">
                <a:solidFill>
                  <a:schemeClr val="tx2"/>
                </a:solidFill>
                <a:latin typeface="Garamond" charset="0"/>
                <a:ea typeface="新宋体" charset="0"/>
                <a:cs typeface="新宋体" charset="0"/>
              </a:defRPr>
            </a:lvl9pPr>
          </a:lstStyle>
          <a:p>
            <a:r>
              <a:rPr lang="en-US" altLang="zh-CN" sz="1200" kern="0" dirty="0">
                <a:solidFill>
                  <a:schemeClr val="tx1"/>
                </a:solidFill>
                <a:latin typeface="微软雅黑" panose="020B0503020204020204" pitchFamily="34" charset="-122"/>
                <a:ea typeface="微软雅黑" panose="020B0503020204020204" pitchFamily="34" charset="-122"/>
              </a:rPr>
              <a:t>Compressing Convolutional Neural Networks via Global Error Reconstruction (IJCAI 2016 Oral)</a:t>
            </a:r>
            <a:endParaRPr lang="zh-CN" altLang="en-US" sz="1200" kern="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314856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标题 1"/>
          <p:cNvSpPr>
            <a:spLocks noGrp="1"/>
          </p:cNvSpPr>
          <p:nvPr>
            <p:ph type="title"/>
          </p:nvPr>
        </p:nvSpPr>
        <p:spPr/>
        <p:txBody>
          <a:bodyPr/>
          <a:lstStyle/>
          <a:p>
            <a:r>
              <a:rPr lang="en-US" altLang="zh-CN" dirty="0">
                <a:solidFill>
                  <a:srgbClr val="0080FF"/>
                </a:solidFill>
                <a:latin typeface="微软雅黑" panose="020B0503020204020204" pitchFamily="34" charset="-122"/>
                <a:ea typeface="微软雅黑" panose="020B0503020204020204" pitchFamily="34" charset="-122"/>
              </a:rPr>
              <a:t>Reference</a:t>
            </a:r>
            <a:endParaRPr lang="zh-CN" altLang="en-US" dirty="0">
              <a:solidFill>
                <a:srgbClr val="0080FF"/>
              </a:solidFill>
              <a:latin typeface="微软雅黑" panose="020B0503020204020204" pitchFamily="34" charset="-122"/>
              <a:ea typeface="微软雅黑" panose="020B0503020204020204" pitchFamily="34" charset="-122"/>
            </a:endParaRPr>
          </a:p>
        </p:txBody>
      </p:sp>
      <p:sp>
        <p:nvSpPr>
          <p:cNvPr id="29699" name="Text Box 4"/>
          <p:cNvSpPr>
            <a:spLocks noGrp="1" noChangeArrowheads="1"/>
          </p:cNvSpPr>
          <p:nvPr>
            <p:ph idx="1"/>
          </p:nvPr>
        </p:nvSpPr>
        <p:spPr>
          <a:xfrm>
            <a:off x="468313" y="1196975"/>
            <a:ext cx="8229600" cy="4770537"/>
          </a:xfrm>
        </p:spPr>
        <p:txBody>
          <a:bodyPr>
            <a:spAutoFit/>
          </a:bodyPr>
          <a:lstStyle/>
          <a:p>
            <a:pPr eaLnBrk="1" hangingPunct="1">
              <a:spcBef>
                <a:spcPct val="0"/>
              </a:spcBef>
              <a:buClr>
                <a:srgbClr val="0080FF"/>
              </a:buClr>
              <a:buFont typeface="Wingdings" panose="05000000000000000000" pitchFamily="2" charset="2"/>
              <a:buChar char="p"/>
            </a:pPr>
            <a:r>
              <a:rPr lang="zh-CN" altLang="en-US" sz="1600" dirty="0">
                <a:latin typeface="微软雅黑" panose="020B0503020204020204" pitchFamily="34" charset="-122"/>
                <a:ea typeface="微软雅黑" panose="020B0503020204020204" pitchFamily="34" charset="-122"/>
              </a:rPr>
              <a:t>Denil, Misha, Shakibi, Babak, Dinh, Laurent, de Freitas, Nando, et al. Predicting parameters in deep learning. </a:t>
            </a:r>
            <a:r>
              <a:rPr lang="en-US" altLang="zh-CN" sz="1600" dirty="0" err="1">
                <a:latin typeface="微软雅黑" panose="020B0503020204020204" pitchFamily="34" charset="-122"/>
                <a:ea typeface="微软雅黑" panose="020B0503020204020204" pitchFamily="34" charset="-122"/>
              </a:rPr>
              <a:t>i</a:t>
            </a:r>
            <a:r>
              <a:rPr lang="zh-CN" altLang="en-US" sz="1600" dirty="0">
                <a:latin typeface="微软雅黑" panose="020B0503020204020204" pitchFamily="34" charset="-122"/>
                <a:ea typeface="微软雅黑" panose="020B0503020204020204" pitchFamily="34" charset="-122"/>
              </a:rPr>
              <a:t>n NIPS, 2013.</a:t>
            </a:r>
          </a:p>
          <a:p>
            <a:pPr>
              <a:spcBef>
                <a:spcPct val="0"/>
              </a:spcBef>
              <a:buClr>
                <a:srgbClr val="0080FF"/>
              </a:buClr>
              <a:buFont typeface="Wingdings" panose="05000000000000000000" pitchFamily="2" charset="2"/>
              <a:buChar char="p"/>
            </a:pPr>
            <a:r>
              <a:rPr lang="en-US" altLang="zh-CN" sz="1600" dirty="0" err="1">
                <a:latin typeface="微软雅黑" panose="020B0503020204020204" pitchFamily="34" charset="-122"/>
                <a:ea typeface="微软雅黑" panose="020B0503020204020204" pitchFamily="34" charset="-122"/>
              </a:rPr>
              <a:t>Suraj</a:t>
            </a:r>
            <a:r>
              <a:rPr lang="en-US" altLang="zh-CN" sz="1600" dirty="0">
                <a:latin typeface="微软雅黑" panose="020B0503020204020204" pitchFamily="34" charset="-122"/>
                <a:ea typeface="微软雅黑" panose="020B0503020204020204" pitchFamily="34" charset="-122"/>
              </a:rPr>
              <a:t> Srinivas, R. </a:t>
            </a:r>
            <a:r>
              <a:rPr lang="en-US" altLang="zh-CN" sz="1600" dirty="0" err="1">
                <a:latin typeface="微软雅黑" panose="020B0503020204020204" pitchFamily="34" charset="-122"/>
                <a:ea typeface="微软雅黑" panose="020B0503020204020204" pitchFamily="34" charset="-122"/>
              </a:rPr>
              <a:t>Venkatesh</a:t>
            </a:r>
            <a:r>
              <a:rPr lang="en-US" altLang="zh-CN" sz="1600" dirty="0">
                <a:latin typeface="微软雅黑" panose="020B0503020204020204" pitchFamily="34" charset="-122"/>
                <a:ea typeface="微软雅黑" panose="020B0503020204020204" pitchFamily="34" charset="-122"/>
              </a:rPr>
              <a:t> </a:t>
            </a:r>
            <a:r>
              <a:rPr lang="en-US" altLang="zh-CN" sz="1600" dirty="0" err="1">
                <a:latin typeface="微软雅黑" panose="020B0503020204020204" pitchFamily="34" charset="-122"/>
                <a:ea typeface="微软雅黑" panose="020B0503020204020204" pitchFamily="34" charset="-122"/>
              </a:rPr>
              <a:t>Babu</a:t>
            </a:r>
            <a:r>
              <a:rPr lang="en-US" altLang="zh-CN" sz="1600" dirty="0">
                <a:latin typeface="微软雅黑" panose="020B0503020204020204" pitchFamily="34" charset="-122"/>
                <a:ea typeface="微软雅黑" panose="020B0503020204020204" pitchFamily="34" charset="-122"/>
              </a:rPr>
              <a:t>. Data-free Parameter Pruning for Deep Neural Networks. In BMVC, 2015.</a:t>
            </a:r>
          </a:p>
          <a:p>
            <a:pPr>
              <a:spcBef>
                <a:spcPct val="0"/>
              </a:spcBef>
              <a:buClr>
                <a:srgbClr val="0080FF"/>
              </a:buClr>
              <a:buFont typeface="Wingdings" panose="05000000000000000000" pitchFamily="2" charset="2"/>
              <a:buChar char="p"/>
            </a:pPr>
            <a:r>
              <a:rPr lang="en-US" altLang="zh-CN" sz="1600" dirty="0">
                <a:latin typeface="微软雅黑" panose="020B0503020204020204" pitchFamily="34" charset="-122"/>
                <a:ea typeface="微软雅黑" panose="020B0503020204020204" pitchFamily="34" charset="-122"/>
              </a:rPr>
              <a:t>Chen W, Wilson J T, Tyree S, et al. Compressing Neural Networks with the Hashing Trick. in ICML, 2015.</a:t>
            </a:r>
          </a:p>
          <a:p>
            <a:pPr>
              <a:buClr>
                <a:srgbClr val="0080FF"/>
              </a:buClr>
              <a:buFont typeface="Wingdings" panose="05000000000000000000" pitchFamily="2" charset="2"/>
              <a:buChar char="p"/>
            </a:pPr>
            <a:r>
              <a:rPr lang="en-US" altLang="zh-CN" sz="1600" dirty="0">
                <a:latin typeface="微软雅黑" panose="020B0503020204020204" pitchFamily="34" charset="-122"/>
                <a:ea typeface="微软雅黑" panose="020B0503020204020204" pitchFamily="34" charset="-122"/>
              </a:rPr>
              <a:t>E. L Denton, W. </a:t>
            </a:r>
            <a:r>
              <a:rPr lang="en-US" altLang="zh-CN" sz="1600" dirty="0" err="1">
                <a:latin typeface="微软雅黑" panose="020B0503020204020204" pitchFamily="34" charset="-122"/>
                <a:ea typeface="微软雅黑" panose="020B0503020204020204" pitchFamily="34" charset="-122"/>
              </a:rPr>
              <a:t>Zaremba</a:t>
            </a:r>
            <a:r>
              <a:rPr lang="en-US" altLang="zh-CN" sz="1600" dirty="0">
                <a:latin typeface="微软雅黑" panose="020B0503020204020204" pitchFamily="34" charset="-122"/>
                <a:ea typeface="微软雅黑" panose="020B0503020204020204" pitchFamily="34" charset="-122"/>
              </a:rPr>
              <a:t>, J. Bruna, et al. Exploiting linear structure within convolutional networks for efficient evaluation, In NIPS 2014.</a:t>
            </a:r>
          </a:p>
          <a:p>
            <a:pPr>
              <a:spcBef>
                <a:spcPct val="0"/>
              </a:spcBef>
              <a:buClr>
                <a:srgbClr val="0080FF"/>
              </a:buClr>
              <a:buFont typeface="Wingdings" panose="05000000000000000000" pitchFamily="2" charset="2"/>
              <a:buChar char="p"/>
            </a:pPr>
            <a:r>
              <a:rPr lang="en-US" altLang="zh-CN" sz="1600" dirty="0">
                <a:latin typeface="微软雅黑" panose="020B0503020204020204" pitchFamily="34" charset="-122"/>
                <a:ea typeface="微软雅黑" panose="020B0503020204020204" pitchFamily="34" charset="-122"/>
              </a:rPr>
              <a:t>Hinton G, </a:t>
            </a:r>
            <a:r>
              <a:rPr lang="en-US" altLang="zh-CN" sz="1600" dirty="0" err="1">
                <a:latin typeface="微软雅黑" panose="020B0503020204020204" pitchFamily="34" charset="-122"/>
                <a:ea typeface="微软雅黑" panose="020B0503020204020204" pitchFamily="34" charset="-122"/>
              </a:rPr>
              <a:t>Vinyals</a:t>
            </a:r>
            <a:r>
              <a:rPr lang="en-US" altLang="zh-CN" sz="1600" dirty="0">
                <a:latin typeface="微软雅黑" panose="020B0503020204020204" pitchFamily="34" charset="-122"/>
                <a:ea typeface="微软雅黑" panose="020B0503020204020204" pitchFamily="34" charset="-122"/>
              </a:rPr>
              <a:t> O, Dean J. Distilling the knowledge in a neural network. </a:t>
            </a:r>
            <a:r>
              <a:rPr lang="en-US" altLang="zh-CN" sz="1600" dirty="0" err="1">
                <a:latin typeface="微软雅黑" panose="020B0503020204020204" pitchFamily="34" charset="-122"/>
                <a:ea typeface="微软雅黑" panose="020B0503020204020204" pitchFamily="34" charset="-122"/>
              </a:rPr>
              <a:t>arXiv</a:t>
            </a:r>
            <a:r>
              <a:rPr lang="en-US" altLang="zh-CN" sz="1600" dirty="0">
                <a:latin typeface="微软雅黑" panose="020B0503020204020204" pitchFamily="34" charset="-122"/>
                <a:ea typeface="微软雅黑" panose="020B0503020204020204" pitchFamily="34" charset="-122"/>
              </a:rPr>
              <a:t> preprint arXiv:1503.02531, 2015.</a:t>
            </a:r>
          </a:p>
          <a:p>
            <a:pPr>
              <a:buClr>
                <a:srgbClr val="0080FF"/>
              </a:buClr>
              <a:buFont typeface="Wingdings" panose="05000000000000000000" pitchFamily="2" charset="2"/>
              <a:buChar char="p"/>
            </a:pPr>
            <a:r>
              <a:rPr lang="en-US" altLang="zh-CN" sz="1600" dirty="0">
                <a:latin typeface="微软雅黑" panose="020B0503020204020204" pitchFamily="34" charset="-122"/>
                <a:ea typeface="微软雅黑" panose="020B0503020204020204" pitchFamily="34" charset="-122"/>
              </a:rPr>
              <a:t>Gong Y, Liu L, Yang M, et al. Compressing Deep Convolutional Networks using Vector Quantization. In </a:t>
            </a:r>
            <a:r>
              <a:rPr lang="en-US" altLang="zh-CN" sz="1600" dirty="0" err="1">
                <a:latin typeface="微软雅黑" panose="020B0503020204020204" pitchFamily="34" charset="-122"/>
                <a:ea typeface="微软雅黑" panose="020B0503020204020204" pitchFamily="34" charset="-122"/>
              </a:rPr>
              <a:t>arxiv</a:t>
            </a:r>
            <a:r>
              <a:rPr lang="en-US" altLang="zh-CN" sz="1600" dirty="0">
                <a:latin typeface="微软雅黑" panose="020B0503020204020204" pitchFamily="34" charset="-122"/>
                <a:ea typeface="微软雅黑" panose="020B0503020204020204" pitchFamily="34" charset="-122"/>
              </a:rPr>
              <a:t>, 2014. </a:t>
            </a:r>
          </a:p>
          <a:p>
            <a:pPr>
              <a:buClr>
                <a:srgbClr val="0080FF"/>
              </a:buClr>
              <a:buFont typeface="Wingdings" panose="05000000000000000000" pitchFamily="2" charset="2"/>
              <a:buChar char="p"/>
            </a:pPr>
            <a:r>
              <a:rPr lang="en-US" altLang="zh-CN" sz="1600" dirty="0">
                <a:latin typeface="微软雅黑" panose="020B0503020204020204" pitchFamily="34" charset="-122"/>
                <a:ea typeface="微软雅黑" panose="020B0503020204020204" pitchFamily="34" charset="-122"/>
              </a:rPr>
              <a:t>S. Han, H. Mao, W. J. Dally. A Deep Neural Network Compression Pipeline: Pruning, Quantization, Huffman Encoding. In </a:t>
            </a:r>
            <a:r>
              <a:rPr lang="en-US" altLang="zh-CN" sz="1600" dirty="0" err="1">
                <a:latin typeface="微软雅黑" panose="020B0503020204020204" pitchFamily="34" charset="-122"/>
                <a:ea typeface="微软雅黑" panose="020B0503020204020204" pitchFamily="34" charset="-122"/>
              </a:rPr>
              <a:t>arxiv</a:t>
            </a:r>
            <a:r>
              <a:rPr lang="en-US" altLang="zh-CN" sz="1600" dirty="0">
                <a:latin typeface="微软雅黑" panose="020B0503020204020204" pitchFamily="34" charset="-122"/>
                <a:ea typeface="微软雅黑" panose="020B0503020204020204" pitchFamily="34" charset="-122"/>
              </a:rPr>
              <a:t> 2015.</a:t>
            </a:r>
          </a:p>
          <a:p>
            <a:pPr>
              <a:buClr>
                <a:srgbClr val="0080FF"/>
              </a:buClr>
              <a:buFont typeface="Wingdings" panose="05000000000000000000" pitchFamily="2" charset="2"/>
              <a:buChar char="p"/>
            </a:pPr>
            <a:r>
              <a:rPr lang="en-US" altLang="zh-CN" sz="1600" dirty="0">
                <a:latin typeface="微软雅黑" panose="020B0503020204020204" pitchFamily="34" charset="-122"/>
                <a:ea typeface="微软雅黑" panose="020B0503020204020204" pitchFamily="34" charset="-122"/>
              </a:rPr>
              <a:t>S. Han, J. Pool, J. Tran, et al. Learning both Weights and Connections for Efficient Neural Network. In NIPS 2015.</a:t>
            </a:r>
          </a:p>
          <a:p>
            <a:pPr>
              <a:buClr>
                <a:srgbClr val="0080FF"/>
              </a:buClr>
              <a:buFont typeface="Wingdings" panose="05000000000000000000" pitchFamily="2" charset="2"/>
              <a:buChar char="p"/>
            </a:pPr>
            <a:r>
              <a:rPr lang="en-US" altLang="zh-CN" sz="1600" dirty="0">
                <a:latin typeface="微软雅黑" panose="020B0503020204020204" pitchFamily="34" charset="-122"/>
                <a:ea typeface="微软雅黑" panose="020B0503020204020204" pitchFamily="34" charset="-122"/>
              </a:rPr>
              <a:t>X. Zhang, J. Zhou, X. Ming, et al. Efficient and Accurate Approximations of Nonlinear Convolutional Networks, In </a:t>
            </a:r>
            <a:r>
              <a:rPr lang="en-US" altLang="zh-CN" sz="1600" dirty="0" err="1">
                <a:latin typeface="微软雅黑" panose="020B0503020204020204" pitchFamily="34" charset="-122"/>
                <a:ea typeface="微软雅黑" panose="020B0503020204020204" pitchFamily="34" charset="-122"/>
              </a:rPr>
              <a:t>arxiv</a:t>
            </a:r>
            <a:r>
              <a:rPr lang="en-US" altLang="zh-CN" sz="1600" dirty="0">
                <a:latin typeface="微软雅黑" panose="020B0503020204020204" pitchFamily="34" charset="-122"/>
                <a:ea typeface="微软雅黑" panose="020B0503020204020204" pitchFamily="34" charset="-122"/>
              </a:rPr>
              <a:t> 2014.</a:t>
            </a:r>
          </a:p>
        </p:txBody>
      </p:sp>
    </p:spTree>
    <p:extLst>
      <p:ext uri="{BB962C8B-B14F-4D97-AF65-F5344CB8AC3E}">
        <p14:creationId xmlns:p14="http://schemas.microsoft.com/office/powerpoint/2010/main" val="41420740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报告提纲</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solidFill>
                  <a:schemeClr val="bg1">
                    <a:lumMod val="75000"/>
                  </a:schemeClr>
                </a:solidFill>
                <a:latin typeface="微软雅黑" pitchFamily="34" charset="-122"/>
                <a:ea typeface="微软雅黑" pitchFamily="34" charset="-122"/>
              </a:rPr>
              <a:t>面向大规模视觉搜索的特征哈希</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相关进展</a:t>
            </a:r>
            <a:endParaRPr lang="en-US" altLang="zh-CN" sz="24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工作汇报</a:t>
            </a:r>
            <a:endParaRPr lang="en-US" altLang="zh-CN" sz="2300" dirty="0">
              <a:solidFill>
                <a:schemeClr val="bg1">
                  <a:lumMod val="75000"/>
                </a:schemeClr>
              </a:solidFill>
              <a:latin typeface="微软雅黑" pitchFamily="34" charset="-122"/>
              <a:ea typeface="微软雅黑" pitchFamily="34" charset="-122"/>
            </a:endParaRPr>
          </a:p>
          <a:p>
            <a:pPr eaLnBrk="1" hangingPunct="1">
              <a:defRPr/>
            </a:pPr>
            <a:r>
              <a:rPr lang="zh-CN" altLang="en-US" sz="3200" dirty="0">
                <a:solidFill>
                  <a:schemeClr val="bg1">
                    <a:lumMod val="75000"/>
                  </a:schemeClr>
                </a:solidFill>
                <a:latin typeface="微软雅黑" pitchFamily="34" charset="-122"/>
                <a:ea typeface="微软雅黑" pitchFamily="34" charset="-122"/>
              </a:rPr>
              <a:t>深度神经网络压缩</a:t>
            </a:r>
            <a:endParaRPr lang="en-US" altLang="zh-CN" sz="3200" dirty="0">
              <a:solidFill>
                <a:schemeClr val="bg1">
                  <a:lumMod val="75000"/>
                </a:schemeClr>
              </a:solidFill>
              <a:latin typeface="微软雅黑" pitchFamily="34" charset="-122"/>
              <a:ea typeface="微软雅黑" pitchFamily="34" charset="-122"/>
            </a:endParaRPr>
          </a:p>
          <a:p>
            <a:pPr lvl="1" eaLnBrk="1" hangingPunct="1">
              <a:defRPr/>
            </a:pPr>
            <a:r>
              <a:rPr lang="zh-CN" altLang="en-US" sz="2400" dirty="0">
                <a:solidFill>
                  <a:schemeClr val="bg1">
                    <a:lumMod val="75000"/>
                  </a:schemeClr>
                </a:solidFill>
                <a:latin typeface="微软雅黑" pitchFamily="34" charset="-122"/>
                <a:ea typeface="微软雅黑" pitchFamily="34" charset="-122"/>
              </a:rPr>
              <a:t>概念介绍</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常用模型</a:t>
            </a:r>
            <a:endParaRPr lang="en-US" altLang="zh-CN" sz="2300" dirty="0">
              <a:solidFill>
                <a:schemeClr val="bg1">
                  <a:lumMod val="75000"/>
                </a:schemeClr>
              </a:solidFill>
              <a:latin typeface="微软雅黑" pitchFamily="34" charset="-122"/>
              <a:ea typeface="微软雅黑" pitchFamily="34" charset="-122"/>
            </a:endParaRPr>
          </a:p>
          <a:p>
            <a:pPr lvl="1" eaLnBrk="1" hangingPunct="1">
              <a:defRPr/>
            </a:pPr>
            <a:r>
              <a:rPr lang="zh-CN" altLang="en-US" sz="2300" dirty="0">
                <a:solidFill>
                  <a:schemeClr val="bg1">
                    <a:lumMod val="75000"/>
                  </a:schemeClr>
                </a:solidFill>
                <a:latin typeface="微软雅黑" pitchFamily="34" charset="-122"/>
                <a:ea typeface="微软雅黑" pitchFamily="34" charset="-122"/>
              </a:rPr>
              <a:t>工作汇报</a:t>
            </a:r>
            <a:endParaRPr lang="zh-CN" altLang="en-US" sz="3200" dirty="0">
              <a:solidFill>
                <a:schemeClr val="bg1">
                  <a:lumMod val="75000"/>
                </a:schemeClr>
              </a:solidFill>
              <a:latin typeface="微软雅黑" pitchFamily="34" charset="-122"/>
              <a:ea typeface="微软雅黑" pitchFamily="34" charset="-122"/>
            </a:endParaRPr>
          </a:p>
          <a:p>
            <a:pPr marL="342900" lvl="1" indent="-342900" eaLnBrk="1" hangingPunct="1">
              <a:buClr>
                <a:schemeClr val="accent1"/>
              </a:buClr>
              <a:buSzPct val="65000"/>
              <a:buFont typeface="Wingdings" panose="05000000000000000000" pitchFamily="2" charset="2"/>
              <a:buChar char="n"/>
              <a:defRPr/>
            </a:pPr>
            <a:r>
              <a:rPr lang="zh-CN" altLang="en-US" sz="3200" dirty="0">
                <a:latin typeface="微软雅黑" pitchFamily="34" charset="-122"/>
                <a:ea typeface="微软雅黑" pitchFamily="34" charset="-122"/>
              </a:rPr>
              <a:t>总结与展望</a:t>
            </a: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extLst>
      <p:ext uri="{BB962C8B-B14F-4D97-AF65-F5344CB8AC3E}">
        <p14:creationId xmlns:p14="http://schemas.microsoft.com/office/powerpoint/2010/main" val="215112640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z="4000" dirty="0">
                <a:solidFill>
                  <a:srgbClr val="368CFF"/>
                </a:solidFill>
                <a:latin typeface="微软雅黑" panose="020B0503020204020204" pitchFamily="34" charset="-122"/>
                <a:ea typeface="微软雅黑" panose="020B0503020204020204" pitchFamily="34" charset="-122"/>
              </a:rPr>
              <a:t>总结与展望</a:t>
            </a:r>
            <a:endParaRPr lang="en-US" altLang="zh-CN" sz="4000" dirty="0">
              <a:solidFill>
                <a:srgbClr val="368CFF"/>
              </a:solidFill>
              <a:latin typeface="微软雅黑" panose="020B0503020204020204" pitchFamily="34" charset="-122"/>
              <a:ea typeface="微软雅黑" panose="020B0503020204020204" pitchFamily="34" charset="-122"/>
            </a:endParaRPr>
          </a:p>
        </p:txBody>
      </p:sp>
      <p:sp>
        <p:nvSpPr>
          <p:cNvPr id="37891" name="Rectangle 3"/>
          <p:cNvSpPr>
            <a:spLocks noGrp="1" noChangeArrowheads="1"/>
          </p:cNvSpPr>
          <p:nvPr>
            <p:ph type="body" idx="1"/>
          </p:nvPr>
        </p:nvSpPr>
        <p:spPr/>
        <p:txBody>
          <a:bodyPr/>
          <a:lstStyle/>
          <a:p>
            <a:pPr eaLnBrk="1" hangingPunct="1">
              <a:defRPr/>
            </a:pPr>
            <a:r>
              <a:rPr lang="zh-CN" altLang="en-US" sz="3200" dirty="0">
                <a:latin typeface="微软雅黑" pitchFamily="34" charset="-122"/>
                <a:ea typeface="微软雅黑" pitchFamily="34" charset="-122"/>
              </a:rPr>
              <a:t>面向大规模视觉搜索的哈希学习</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视觉大数据处理与分析的领域热点</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大多数有开源代码（或我组有严格重现）</a:t>
            </a:r>
            <a:endParaRPr lang="en-US" altLang="zh-CN" sz="2300" dirty="0">
              <a:latin typeface="微软雅黑" pitchFamily="34" charset="-122"/>
              <a:ea typeface="微软雅黑" pitchFamily="34" charset="-122"/>
            </a:endParaRPr>
          </a:p>
          <a:p>
            <a:pPr lvl="1" eaLnBrk="1" hangingPunct="1">
              <a:defRPr/>
            </a:pPr>
            <a:r>
              <a:rPr lang="zh-CN" altLang="en-US" sz="2400" dirty="0">
                <a:latin typeface="微软雅黑" pitchFamily="34" charset="-122"/>
                <a:ea typeface="微软雅黑" pitchFamily="34" charset="-122"/>
              </a:rPr>
              <a:t>排序敏感哈希</a:t>
            </a:r>
            <a:endParaRPr lang="en-US" altLang="zh-CN" sz="24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大幅度提升性能，任务驱动</a:t>
            </a:r>
            <a:endParaRPr lang="en-US" altLang="zh-CN" dirty="0">
              <a:latin typeface="微软雅黑" pitchFamily="34" charset="-122"/>
              <a:ea typeface="微软雅黑" pitchFamily="34" charset="-122"/>
            </a:endParaRPr>
          </a:p>
          <a:p>
            <a:pPr eaLnBrk="1" hangingPunct="1">
              <a:defRPr/>
            </a:pPr>
            <a:r>
              <a:rPr lang="zh-CN" altLang="en-US" sz="3200" dirty="0">
                <a:latin typeface="微软雅黑" pitchFamily="34" charset="-122"/>
                <a:ea typeface="微软雅黑" pitchFamily="34" charset="-122"/>
              </a:rPr>
              <a:t>深度神经网络应用及网络紧凑性研究</a:t>
            </a:r>
            <a:endParaRPr lang="en-US" altLang="zh-CN" sz="3200" dirty="0">
              <a:latin typeface="微软雅黑" pitchFamily="34" charset="-122"/>
              <a:ea typeface="微软雅黑" pitchFamily="34" charset="-122"/>
            </a:endParaRPr>
          </a:p>
          <a:p>
            <a:pPr lvl="1" eaLnBrk="1" hangingPunct="1">
              <a:defRPr/>
            </a:pPr>
            <a:r>
              <a:rPr lang="en-US" altLang="zh-CN" sz="2300" dirty="0">
                <a:latin typeface="微软雅黑" pitchFamily="34" charset="-122"/>
                <a:ea typeface="微软雅黑" pitchFamily="34" charset="-122"/>
              </a:rPr>
              <a:t>CNN</a:t>
            </a:r>
            <a:r>
              <a:rPr lang="zh-CN" altLang="en-US" sz="2300" dirty="0">
                <a:latin typeface="微软雅黑" pitchFamily="34" charset="-122"/>
                <a:ea typeface="微软雅黑" pitchFamily="34" charset="-122"/>
              </a:rPr>
              <a:t>已经席卷计算机视觉</a:t>
            </a:r>
            <a:endParaRPr lang="en-US" altLang="zh-CN" sz="2300" dirty="0">
              <a:latin typeface="微软雅黑" pitchFamily="34" charset="-122"/>
              <a:ea typeface="微软雅黑" pitchFamily="34" charset="-122"/>
            </a:endParaRPr>
          </a:p>
          <a:p>
            <a:pPr lvl="1" eaLnBrk="1" hangingPunct="1">
              <a:defRPr/>
            </a:pPr>
            <a:r>
              <a:rPr lang="zh-CN" altLang="en-US" sz="2300" dirty="0">
                <a:latin typeface="微软雅黑" pitchFamily="34" charset="-122"/>
                <a:ea typeface="微软雅黑" pitchFamily="34" charset="-122"/>
              </a:rPr>
              <a:t>目前有各种开放源码与</a:t>
            </a:r>
            <a:r>
              <a:rPr lang="en-US" altLang="zh-CN" sz="2300" dirty="0">
                <a:latin typeface="微软雅黑" pitchFamily="34" charset="-122"/>
                <a:ea typeface="微软雅黑" pitchFamily="34" charset="-122"/>
              </a:rPr>
              <a:t>API</a:t>
            </a:r>
          </a:p>
          <a:p>
            <a:pPr lvl="1" eaLnBrk="1" hangingPunct="1">
              <a:defRPr/>
            </a:pPr>
            <a:r>
              <a:rPr lang="zh-CN" altLang="en-US" sz="2300" dirty="0">
                <a:latin typeface="微软雅黑" pitchFamily="34" charset="-122"/>
                <a:ea typeface="微软雅黑" pitchFamily="34" charset="-122"/>
              </a:rPr>
              <a:t>效率（时空复杂度）制约</a:t>
            </a:r>
            <a:endParaRPr lang="en-US" altLang="zh-CN" sz="2300" dirty="0">
              <a:latin typeface="微软雅黑" pitchFamily="34" charset="-122"/>
              <a:ea typeface="微软雅黑" pitchFamily="34" charset="-122"/>
            </a:endParaRPr>
          </a:p>
          <a:p>
            <a:pPr lvl="2" eaLnBrk="1" hangingPunct="1">
              <a:defRPr/>
            </a:pPr>
            <a:r>
              <a:rPr lang="zh-CN" altLang="en-US" dirty="0">
                <a:latin typeface="微软雅黑" pitchFamily="34" charset="-122"/>
                <a:ea typeface="微软雅黑" pitchFamily="34" charset="-122"/>
              </a:rPr>
              <a:t>网络压缩在移动与嵌入系统中有巨大的价值</a:t>
            </a: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extLst>
      <p:ext uri="{BB962C8B-B14F-4D97-AF65-F5344CB8AC3E}">
        <p14:creationId xmlns:p14="http://schemas.microsoft.com/office/powerpoint/2010/main" val="115551760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type="body" idx="1"/>
          </p:nvPr>
        </p:nvSpPr>
        <p:spPr>
          <a:xfrm>
            <a:off x="468312" y="1196975"/>
            <a:ext cx="8675687" cy="5040313"/>
          </a:xfrm>
        </p:spPr>
        <p:txBody>
          <a:bodyPr/>
          <a:lstStyle/>
          <a:p>
            <a:pPr eaLnBrk="1" hangingPunct="1">
              <a:defRPr/>
            </a:pPr>
            <a:r>
              <a:rPr lang="zh-CN" altLang="en-US" sz="3200" dirty="0" smtClean="0">
                <a:solidFill>
                  <a:srgbClr val="0080FF"/>
                </a:solidFill>
                <a:latin typeface="微软雅黑" pitchFamily="34" charset="-122"/>
                <a:ea typeface="微软雅黑" pitchFamily="34" charset="-122"/>
              </a:rPr>
              <a:t>致谢</a:t>
            </a:r>
            <a:endParaRPr lang="en-US" altLang="zh-CN" dirty="0">
              <a:latin typeface="微软雅黑" pitchFamily="34" charset="-122"/>
              <a:ea typeface="微软雅黑" pitchFamily="34" charset="-122"/>
            </a:endParaRPr>
          </a:p>
          <a:p>
            <a:pPr lvl="1" eaLnBrk="1" hangingPunct="1">
              <a:defRPr/>
            </a:pPr>
            <a:r>
              <a:rPr lang="zh-CN" altLang="en-US" dirty="0">
                <a:latin typeface="微软雅黑" pitchFamily="34" charset="-122"/>
                <a:ea typeface="微软雅黑" pitchFamily="34" charset="-122"/>
              </a:rPr>
              <a:t>蔡岭（团队教师）、曹刘娟（团队教师）、刘威（滴滴研究院）</a:t>
            </a:r>
            <a:endParaRPr lang="en-US" altLang="zh-CN" dirty="0">
              <a:latin typeface="微软雅黑" pitchFamily="34" charset="-122"/>
              <a:ea typeface="微软雅黑" pitchFamily="34" charset="-122"/>
            </a:endParaRPr>
          </a:p>
          <a:p>
            <a:pPr lvl="1" eaLnBrk="1" hangingPunct="1">
              <a:defRPr/>
            </a:pPr>
            <a:r>
              <a:rPr lang="zh-CN" altLang="en-US" dirty="0">
                <a:latin typeface="微软雅黑" pitchFamily="34" charset="-122"/>
                <a:ea typeface="微软雅黑" pitchFamily="34" charset="-122"/>
              </a:rPr>
              <a:t>刘弘（厦大博士生）、林绍辉（厦大博士生）、宋东进（加州戴维斯</a:t>
            </a:r>
            <a:r>
              <a:rPr lang="zh-CN" altLang="en-US" dirty="0" smtClean="0">
                <a:latin typeface="微软雅黑" pitchFamily="34" charset="-122"/>
                <a:ea typeface="微软雅黑" pitchFamily="34" charset="-122"/>
              </a:rPr>
              <a:t>）</a:t>
            </a:r>
            <a:endParaRPr lang="en-US" altLang="zh-CN" dirty="0">
              <a:latin typeface="微软雅黑" pitchFamily="34" charset="-122"/>
              <a:ea typeface="微软雅黑" pitchFamily="34" charset="-122"/>
            </a:endParaRPr>
          </a:p>
          <a:p>
            <a:pPr eaLnBrk="1" hangingPunct="1">
              <a:defRPr/>
            </a:pPr>
            <a:r>
              <a:rPr lang="zh-CN" altLang="en-US" sz="3200" dirty="0">
                <a:solidFill>
                  <a:srgbClr val="0080FF"/>
                </a:solidFill>
                <a:latin typeface="微软雅黑" pitchFamily="34" charset="-122"/>
                <a:ea typeface="微软雅黑" pitchFamily="34" charset="-122"/>
              </a:rPr>
              <a:t>相关</a:t>
            </a:r>
            <a:r>
              <a:rPr lang="zh-CN" altLang="en-US" sz="3200" dirty="0" smtClean="0">
                <a:solidFill>
                  <a:srgbClr val="0080FF"/>
                </a:solidFill>
                <a:latin typeface="微软雅黑" pitchFamily="34" charset="-122"/>
                <a:ea typeface="微软雅黑" pitchFamily="34" charset="-122"/>
              </a:rPr>
              <a:t>论文</a:t>
            </a:r>
            <a:endParaRPr lang="en-US" altLang="zh-CN" sz="1600" dirty="0">
              <a:latin typeface="微软雅黑" pitchFamily="34" charset="-122"/>
              <a:ea typeface="微软雅黑" pitchFamily="34" charset="-122"/>
            </a:endParaRPr>
          </a:p>
          <a:p>
            <a:pPr lvl="1" eaLnBrk="1" hangingPunct="1">
              <a:defRPr/>
            </a:pPr>
            <a:r>
              <a:rPr lang="zh-CN" altLang="en-US" sz="1800" dirty="0">
                <a:latin typeface="微软雅黑" pitchFamily="34" charset="-122"/>
                <a:ea typeface="微软雅黑" pitchFamily="34" charset="-122"/>
              </a:rPr>
              <a:t>宋东进</a:t>
            </a:r>
            <a:r>
              <a:rPr lang="en-US" altLang="zh-CN" sz="1800" dirty="0">
                <a:latin typeface="微软雅黑" pitchFamily="34" charset="-122"/>
                <a:ea typeface="微软雅黑" pitchFamily="34" charset="-122"/>
              </a:rPr>
              <a:t>, </a:t>
            </a:r>
            <a:r>
              <a:rPr lang="zh-CN" altLang="en-US" sz="1800" dirty="0">
                <a:latin typeface="微软雅黑" pitchFamily="34" charset="-122"/>
                <a:ea typeface="微软雅黑" pitchFamily="34" charset="-122"/>
              </a:rPr>
              <a:t>刘威</a:t>
            </a:r>
            <a:r>
              <a:rPr lang="en-US" altLang="zh-CN" sz="1800" dirty="0">
                <a:latin typeface="微软雅黑" pitchFamily="34" charset="-122"/>
                <a:ea typeface="微软雅黑" pitchFamily="34" charset="-122"/>
              </a:rPr>
              <a:t>, </a:t>
            </a:r>
            <a:r>
              <a:rPr lang="zh-CN" altLang="en-US" sz="1800" dirty="0">
                <a:latin typeface="微软雅黑" pitchFamily="34" charset="-122"/>
                <a:ea typeface="微软雅黑" pitchFamily="34" charset="-122"/>
              </a:rPr>
              <a:t>纪荣嵘 </a:t>
            </a:r>
            <a:r>
              <a:rPr lang="en-US" altLang="zh-CN" sz="1800" dirty="0">
                <a:latin typeface="微软雅黑" pitchFamily="34" charset="-122"/>
                <a:ea typeface="微软雅黑" pitchFamily="34" charset="-122"/>
              </a:rPr>
              <a:t>et al. Top Ranked Binary Code, </a:t>
            </a:r>
            <a:r>
              <a:rPr lang="en-US" altLang="zh-CN" sz="1800" b="1" dirty="0">
                <a:solidFill>
                  <a:srgbClr val="0080FF"/>
                </a:solidFill>
                <a:latin typeface="微软雅黑" pitchFamily="34" charset="-122"/>
                <a:ea typeface="微软雅黑" pitchFamily="34" charset="-122"/>
              </a:rPr>
              <a:t>ICCV</a:t>
            </a:r>
            <a:r>
              <a:rPr lang="en-US" altLang="zh-CN" sz="1800" dirty="0">
                <a:latin typeface="微软雅黑" pitchFamily="34" charset="-122"/>
                <a:ea typeface="微软雅黑" pitchFamily="34" charset="-122"/>
              </a:rPr>
              <a:t> 15</a:t>
            </a:r>
          </a:p>
          <a:p>
            <a:pPr lvl="1" eaLnBrk="1" hangingPunct="1">
              <a:defRPr/>
            </a:pPr>
            <a:r>
              <a:rPr lang="zh-CN" altLang="en-US" sz="1800" dirty="0">
                <a:latin typeface="微软雅黑" pitchFamily="34" charset="-122"/>
                <a:ea typeface="微软雅黑" pitchFamily="34" charset="-122"/>
              </a:rPr>
              <a:t>刘弘</a:t>
            </a:r>
            <a:r>
              <a:rPr lang="en-US" altLang="zh-CN" sz="1800" dirty="0">
                <a:latin typeface="微软雅黑" pitchFamily="34" charset="-122"/>
                <a:ea typeface="微软雅黑" pitchFamily="34" charset="-122"/>
              </a:rPr>
              <a:t>, </a:t>
            </a:r>
            <a:r>
              <a:rPr lang="zh-CN" altLang="en-US" sz="1800" dirty="0">
                <a:latin typeface="微软雅黑" pitchFamily="34" charset="-122"/>
                <a:ea typeface="微软雅黑" pitchFamily="34" charset="-122"/>
              </a:rPr>
              <a:t>纪荣嵘</a:t>
            </a:r>
            <a:r>
              <a:rPr lang="en-US" altLang="zh-CN" sz="1800" dirty="0">
                <a:latin typeface="微软雅黑" pitchFamily="34" charset="-122"/>
                <a:ea typeface="微软雅黑" pitchFamily="34" charset="-122"/>
              </a:rPr>
              <a:t> et al. Ordinal Embedding Hashing, </a:t>
            </a:r>
            <a:r>
              <a:rPr lang="en-US" altLang="zh-CN" sz="1800" b="1" dirty="0">
                <a:solidFill>
                  <a:srgbClr val="0080FF"/>
                </a:solidFill>
                <a:latin typeface="微软雅黑" pitchFamily="34" charset="-122"/>
                <a:ea typeface="微软雅黑" pitchFamily="34" charset="-122"/>
              </a:rPr>
              <a:t>AAAI</a:t>
            </a:r>
            <a:r>
              <a:rPr lang="en-US" altLang="zh-CN" sz="1800" dirty="0">
                <a:latin typeface="微软雅黑" pitchFamily="34" charset="-122"/>
                <a:ea typeface="微软雅黑" pitchFamily="34" charset="-122"/>
              </a:rPr>
              <a:t> 16</a:t>
            </a:r>
          </a:p>
          <a:p>
            <a:pPr lvl="1" eaLnBrk="1" hangingPunct="1">
              <a:defRPr/>
            </a:pPr>
            <a:r>
              <a:rPr lang="zh-CN" altLang="en-US" sz="1800" dirty="0">
                <a:latin typeface="微软雅黑" pitchFamily="34" charset="-122"/>
                <a:ea typeface="微软雅黑" pitchFamily="34" charset="-122"/>
              </a:rPr>
              <a:t>曹刘娟</a:t>
            </a:r>
            <a:r>
              <a:rPr lang="en-US" altLang="zh-CN" sz="1800" dirty="0">
                <a:latin typeface="微软雅黑" pitchFamily="34" charset="-122"/>
                <a:ea typeface="微软雅黑" pitchFamily="34" charset="-122"/>
              </a:rPr>
              <a:t>, </a:t>
            </a:r>
            <a:r>
              <a:rPr lang="zh-CN" altLang="en-US" sz="1800" dirty="0">
                <a:latin typeface="微软雅黑" pitchFamily="34" charset="-122"/>
                <a:ea typeface="微软雅黑" pitchFamily="34" charset="-122"/>
              </a:rPr>
              <a:t>纪荣嵘 </a:t>
            </a:r>
            <a:r>
              <a:rPr lang="en-US" altLang="zh-CN" sz="1800" dirty="0">
                <a:latin typeface="微软雅黑" pitchFamily="34" charset="-122"/>
                <a:ea typeface="微软雅黑" pitchFamily="34" charset="-122"/>
              </a:rPr>
              <a:t>et al. Supervised Supersolution Transfer, </a:t>
            </a:r>
            <a:r>
              <a:rPr lang="en-US" altLang="zh-CN" sz="1800" b="1" dirty="0">
                <a:solidFill>
                  <a:srgbClr val="0080FF"/>
                </a:solidFill>
                <a:latin typeface="微软雅黑" pitchFamily="34" charset="-122"/>
                <a:ea typeface="微软雅黑" pitchFamily="34" charset="-122"/>
              </a:rPr>
              <a:t>AAAI</a:t>
            </a:r>
            <a:r>
              <a:rPr lang="en-US" altLang="zh-CN" sz="1800" dirty="0">
                <a:latin typeface="微软雅黑" pitchFamily="34" charset="-122"/>
                <a:ea typeface="微软雅黑" pitchFamily="34" charset="-122"/>
              </a:rPr>
              <a:t> 16 </a:t>
            </a:r>
          </a:p>
          <a:p>
            <a:pPr lvl="1" eaLnBrk="1" hangingPunct="1">
              <a:defRPr/>
            </a:pPr>
            <a:r>
              <a:rPr lang="zh-CN" altLang="en-US" sz="1800" dirty="0">
                <a:latin typeface="微软雅黑" pitchFamily="34" charset="-122"/>
                <a:ea typeface="微软雅黑" pitchFamily="34" charset="-122"/>
              </a:rPr>
              <a:t>林绍辉</a:t>
            </a:r>
            <a:r>
              <a:rPr lang="en-US" altLang="zh-CN" sz="1800" dirty="0">
                <a:latin typeface="微软雅黑" pitchFamily="34" charset="-122"/>
                <a:ea typeface="微软雅黑" pitchFamily="34" charset="-122"/>
              </a:rPr>
              <a:t>, </a:t>
            </a:r>
            <a:r>
              <a:rPr lang="zh-CN" altLang="en-US" sz="1800" dirty="0">
                <a:latin typeface="微软雅黑" pitchFamily="34" charset="-122"/>
                <a:ea typeface="微软雅黑" pitchFamily="34" charset="-122"/>
              </a:rPr>
              <a:t>纪荣嵘 </a:t>
            </a:r>
            <a:r>
              <a:rPr lang="en-US" altLang="zh-CN" sz="1800" dirty="0">
                <a:latin typeface="微软雅黑" pitchFamily="34" charset="-122"/>
                <a:ea typeface="微软雅黑" pitchFamily="34" charset="-122"/>
              </a:rPr>
              <a:t>et al. Global Error Minimization Compression, </a:t>
            </a:r>
            <a:r>
              <a:rPr lang="en-US" altLang="zh-CN" sz="1800" b="1" dirty="0">
                <a:solidFill>
                  <a:srgbClr val="0080FF"/>
                </a:solidFill>
                <a:latin typeface="微软雅黑" pitchFamily="34" charset="-122"/>
                <a:ea typeface="微软雅黑" pitchFamily="34" charset="-122"/>
              </a:rPr>
              <a:t>IJCAI</a:t>
            </a:r>
            <a:r>
              <a:rPr lang="en-US" altLang="zh-CN" sz="1800" dirty="0">
                <a:latin typeface="微软雅黑" pitchFamily="34" charset="-122"/>
                <a:ea typeface="微软雅黑" pitchFamily="34" charset="-122"/>
              </a:rPr>
              <a:t> 16</a:t>
            </a:r>
          </a:p>
          <a:p>
            <a:pPr lvl="1" eaLnBrk="1" hangingPunct="1">
              <a:defRPr/>
            </a:pPr>
            <a:r>
              <a:rPr lang="zh-CN" altLang="en-US" sz="1800" dirty="0">
                <a:latin typeface="微软雅黑" pitchFamily="34" charset="-122"/>
                <a:ea typeface="微软雅黑" pitchFamily="34" charset="-122"/>
              </a:rPr>
              <a:t>刘弘，纪荣嵘 </a:t>
            </a:r>
            <a:r>
              <a:rPr lang="en-US" altLang="zh-CN" sz="1800" dirty="0">
                <a:latin typeface="微软雅黑" pitchFamily="34" charset="-122"/>
                <a:ea typeface="微软雅黑" pitchFamily="34" charset="-122"/>
              </a:rPr>
              <a:t>et al. Supervised Matrix Factorization for Cross-Modality Hashing, </a:t>
            </a:r>
            <a:r>
              <a:rPr lang="en-US" altLang="zh-CN" sz="1800" b="1" dirty="0">
                <a:solidFill>
                  <a:srgbClr val="0080FF"/>
                </a:solidFill>
                <a:latin typeface="微软雅黑" pitchFamily="34" charset="-122"/>
                <a:ea typeface="微软雅黑" pitchFamily="34" charset="-122"/>
              </a:rPr>
              <a:t>IJCAI</a:t>
            </a:r>
            <a:r>
              <a:rPr lang="en-US" altLang="zh-CN" sz="1800" dirty="0">
                <a:latin typeface="微软雅黑" pitchFamily="34" charset="-122"/>
                <a:ea typeface="微软雅黑" pitchFamily="34" charset="-122"/>
              </a:rPr>
              <a:t> </a:t>
            </a:r>
            <a:r>
              <a:rPr lang="en-US" altLang="zh-CN" sz="1800" dirty="0" smtClean="0">
                <a:latin typeface="微软雅黑" pitchFamily="34" charset="-122"/>
                <a:ea typeface="微软雅黑" pitchFamily="34" charset="-122"/>
              </a:rPr>
              <a:t>2016</a:t>
            </a:r>
            <a:endParaRPr lang="zh-CN" altLang="en-US" sz="1800" dirty="0" smtClean="0">
              <a:latin typeface="微软雅黑" pitchFamily="34" charset="-122"/>
              <a:ea typeface="微软雅黑" pitchFamily="34" charset="-122"/>
            </a:endParaRPr>
          </a:p>
          <a:p>
            <a:pPr lvl="1" eaLnBrk="1" hangingPunct="1">
              <a:defRPr/>
            </a:pPr>
            <a:r>
              <a:rPr lang="zh-CN" altLang="en-US" sz="1800" dirty="0" smtClean="0">
                <a:latin typeface="微软雅黑" pitchFamily="34" charset="-122"/>
                <a:ea typeface="微软雅黑" pitchFamily="34" charset="-122"/>
              </a:rPr>
              <a:t>刘弘，纪荣嵘 </a:t>
            </a:r>
            <a:r>
              <a:rPr lang="en-US" altLang="zh-CN" sz="1800" dirty="0" smtClean="0">
                <a:latin typeface="微软雅黑" pitchFamily="34" charset="-122"/>
                <a:ea typeface="微软雅黑" pitchFamily="34" charset="-122"/>
              </a:rPr>
              <a:t>et al</a:t>
            </a:r>
            <a:r>
              <a:rPr lang="en-US" altLang="zh-CN" sz="1800" dirty="0">
                <a:latin typeface="微软雅黑" pitchFamily="34" charset="-122"/>
                <a:ea typeface="微软雅黑" pitchFamily="34" charset="-122"/>
              </a:rPr>
              <a:t>. Cross-Modality Binary Code Learning via Fusion Similarity </a:t>
            </a:r>
            <a:r>
              <a:rPr lang="en-US" altLang="zh-CN" sz="1800" dirty="0" smtClean="0">
                <a:latin typeface="微软雅黑" pitchFamily="34" charset="-122"/>
                <a:ea typeface="微软雅黑" pitchFamily="34" charset="-122"/>
              </a:rPr>
              <a:t>Hashing, </a:t>
            </a:r>
            <a:r>
              <a:rPr lang="en-US" altLang="zh-CN" sz="1800" b="1" dirty="0">
                <a:solidFill>
                  <a:srgbClr val="0080FF"/>
                </a:solidFill>
                <a:latin typeface="微软雅黑" pitchFamily="34" charset="-122"/>
                <a:ea typeface="微软雅黑" pitchFamily="34" charset="-122"/>
              </a:rPr>
              <a:t>CVPR</a:t>
            </a:r>
            <a:r>
              <a:rPr lang="en-US" altLang="zh-CN" sz="1800" dirty="0" smtClean="0">
                <a:latin typeface="微软雅黑" pitchFamily="34" charset="-122"/>
                <a:ea typeface="微软雅黑" pitchFamily="34" charset="-122"/>
              </a:rPr>
              <a:t> 2017</a:t>
            </a:r>
          </a:p>
          <a:p>
            <a:pPr lvl="1" eaLnBrk="1" hangingPunct="1">
              <a:defRPr/>
            </a:pPr>
            <a:r>
              <a:rPr lang="zh-CN" altLang="en-US" sz="1800" dirty="0" smtClean="0">
                <a:latin typeface="微软雅黑" pitchFamily="34" charset="-122"/>
                <a:ea typeface="微软雅黑" pitchFamily="34" charset="-122"/>
              </a:rPr>
              <a:t>纪荣嵘 </a:t>
            </a:r>
            <a:r>
              <a:rPr lang="en-US" altLang="zh-CN" sz="1800" dirty="0">
                <a:latin typeface="微软雅黑" pitchFamily="34" charset="-122"/>
                <a:ea typeface="微软雅黑" pitchFamily="34" charset="-122"/>
              </a:rPr>
              <a:t>et al. Towards Optimal Manifold Hashing via Discrete Locally Linear Embedding, </a:t>
            </a:r>
            <a:r>
              <a:rPr lang="en-US" altLang="zh-CN" sz="1800" b="1" dirty="0">
                <a:solidFill>
                  <a:srgbClr val="0080FF"/>
                </a:solidFill>
                <a:latin typeface="微软雅黑" pitchFamily="34" charset="-122"/>
                <a:ea typeface="微软雅黑" pitchFamily="34" charset="-122"/>
              </a:rPr>
              <a:t>IEEE Trans. </a:t>
            </a:r>
            <a:r>
              <a:rPr lang="en-US" altLang="zh-CN" sz="1800" b="1" smtClean="0">
                <a:solidFill>
                  <a:srgbClr val="0080FF"/>
                </a:solidFill>
                <a:latin typeface="微软雅黑" pitchFamily="34" charset="-122"/>
                <a:ea typeface="微软雅黑" pitchFamily="34" charset="-122"/>
              </a:rPr>
              <a:t>Image Processing </a:t>
            </a:r>
            <a:r>
              <a:rPr lang="en-US" altLang="zh-CN" sz="1800" dirty="0" smtClean="0">
                <a:latin typeface="微软雅黑" pitchFamily="34" charset="-122"/>
                <a:ea typeface="微软雅黑" pitchFamily="34" charset="-122"/>
              </a:rPr>
              <a:t>2017</a:t>
            </a:r>
            <a:endParaRPr lang="en-US" altLang="zh-CN" sz="1800" dirty="0">
              <a:latin typeface="微软雅黑" pitchFamily="34" charset="-122"/>
              <a:ea typeface="微软雅黑" pitchFamily="34" charset="-122"/>
            </a:endParaRPr>
          </a:p>
          <a:p>
            <a:pPr lvl="1" eaLnBrk="1" hangingPunct="1">
              <a:defRPr/>
            </a:pPr>
            <a:endParaRPr lang="en-US" altLang="zh-CN" dirty="0">
              <a:latin typeface="微软雅黑" pitchFamily="34" charset="-122"/>
              <a:ea typeface="微软雅黑" pitchFamily="34" charset="-122"/>
            </a:endParaRPr>
          </a:p>
          <a:p>
            <a:pPr lvl="1" eaLnBrk="1" hangingPunct="1">
              <a:defRPr/>
            </a:pPr>
            <a:endParaRPr lang="en-US" altLang="zh-TW" sz="3200" dirty="0">
              <a:latin typeface="微软雅黑" pitchFamily="34" charset="-122"/>
              <a:ea typeface="微软雅黑" pitchFamily="34" charset="-122"/>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a:p>
            <a:pPr lvl="1" eaLnBrk="1" hangingPunct="1">
              <a:buFont typeface="Wingdings" panose="05000000000000000000" pitchFamily="2" charset="2"/>
              <a:buNone/>
              <a:defRPr/>
            </a:pPr>
            <a:endParaRPr lang="en-US" altLang="zh-CN" dirty="0">
              <a:latin typeface="+mn-ea"/>
            </a:endParaRPr>
          </a:p>
        </p:txBody>
      </p:sp>
    </p:spTree>
    <p:extLst>
      <p:ext uri="{BB962C8B-B14F-4D97-AF65-F5344CB8AC3E}">
        <p14:creationId xmlns:p14="http://schemas.microsoft.com/office/powerpoint/2010/main" val="288076312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p:cNvSpPr>
            <a:spLocks noGrp="1" noChangeArrowheads="1"/>
          </p:cNvSpPr>
          <p:nvPr>
            <p:ph type="body" idx="1"/>
          </p:nvPr>
        </p:nvSpPr>
        <p:spPr>
          <a:xfrm>
            <a:off x="1726143" y="2628445"/>
            <a:ext cx="5688013" cy="2232025"/>
          </a:xfrm>
        </p:spPr>
        <p:txBody>
          <a:bodyPr/>
          <a:lstStyle/>
          <a:p>
            <a:pPr algn="ctr" eaLnBrk="1" hangingPunct="1">
              <a:buFont typeface="Wingdings" panose="05000000000000000000" pitchFamily="2" charset="2"/>
              <a:buNone/>
            </a:pPr>
            <a:r>
              <a:rPr lang="zh-CN" altLang="en-US" sz="4000" b="1" dirty="0">
                <a:solidFill>
                  <a:srgbClr val="0080FF"/>
                </a:solidFill>
                <a:latin typeface="微软雅黑" panose="020B0503020204020204" pitchFamily="34" charset="-122"/>
                <a:ea typeface="微软雅黑" panose="020B0503020204020204" pitchFamily="34" charset="-122"/>
              </a:rPr>
              <a:t>感谢大家！</a:t>
            </a:r>
            <a:endParaRPr lang="en-US" altLang="zh-CN" sz="4000" b="1" dirty="0">
              <a:solidFill>
                <a:srgbClr val="0080FF"/>
              </a:solidFill>
              <a:latin typeface="微软雅黑" panose="020B0503020204020204" pitchFamily="34" charset="-122"/>
              <a:ea typeface="微软雅黑" panose="020B0503020204020204" pitchFamily="34" charset="-122"/>
            </a:endParaRPr>
          </a:p>
        </p:txBody>
      </p:sp>
    </p:spTree>
  </p:cSld>
  <p:clrMapOvr>
    <a:masterClrMapping/>
  </p:clrMapOvr>
</p:sld>
</file>

<file path=ppt/theme/theme1.xml><?xml version="1.0" encoding="utf-8"?>
<a:theme xmlns:a="http://schemas.openxmlformats.org/drawingml/2006/main" name="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Edge">
      <a:majorFont>
        <a:latin typeface="Garamond"/>
        <a:ea typeface="新宋体"/>
        <a:cs typeface="新宋体"/>
      </a:majorFont>
      <a:minorFont>
        <a:latin typeface="Arial"/>
        <a:ea typeface="新宋体"/>
        <a:cs typeface="新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Edge</Template>
  <TotalTime>23438</TotalTime>
  <Words>5225</Words>
  <Application>Microsoft Macintosh PowerPoint</Application>
  <PresentationFormat>全屏显示(4:3)</PresentationFormat>
  <Paragraphs>1256</Paragraphs>
  <Slides>76</Slides>
  <Notes>71</Notes>
  <HiddenSlides>2</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2</vt:i4>
      </vt:variant>
      <vt:variant>
        <vt:lpstr>幻灯片标题</vt:lpstr>
      </vt:variant>
      <vt:variant>
        <vt:i4>76</vt:i4>
      </vt:variant>
    </vt:vector>
  </HeadingPairs>
  <TitlesOfParts>
    <vt:vector size="92" baseType="lpstr">
      <vt:lpstr>Arial</vt:lpstr>
      <vt:lpstr>Cambria Math</vt:lpstr>
      <vt:lpstr>Courier New</vt:lpstr>
      <vt:lpstr>Garamond</vt:lpstr>
      <vt:lpstr>MS PGothic</vt:lpstr>
      <vt:lpstr>Symbol</vt:lpstr>
      <vt:lpstr>Times New Roman</vt:lpstr>
      <vt:lpstr>Verdana</vt:lpstr>
      <vt:lpstr>Wingdings</vt:lpstr>
      <vt:lpstr>黑体</vt:lpstr>
      <vt:lpstr>宋体</vt:lpstr>
      <vt:lpstr>微软雅黑</vt:lpstr>
      <vt:lpstr>新宋体</vt:lpstr>
      <vt:lpstr>Edge</vt:lpstr>
      <vt:lpstr>Equation</vt:lpstr>
      <vt:lpstr>Equation.DSMT4</vt:lpstr>
      <vt:lpstr>视觉大数据系统紧凑性初探 --视觉特征紧凑表示与深度网络压缩</vt:lpstr>
      <vt:lpstr>纪荣嵘 厦门大学</vt:lpstr>
      <vt:lpstr>PowerPoint 演示文稿</vt:lpstr>
      <vt:lpstr>研究动机</vt:lpstr>
      <vt:lpstr>报告提纲</vt:lpstr>
      <vt:lpstr>报告提纲</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报告提纲</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报告提纲</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面向大规模视觉搜索的特征哈希</vt:lpstr>
      <vt:lpstr>报告提纲</vt:lpstr>
      <vt:lpstr>深度神经网络在视觉中的应用</vt:lpstr>
      <vt:lpstr>深度神经网络在视觉中的应用</vt:lpstr>
      <vt:lpstr>常用的深度神经网络</vt:lpstr>
      <vt:lpstr>常用的深度神经网络</vt:lpstr>
      <vt:lpstr>常用的深度神经网络</vt:lpstr>
      <vt:lpstr>常用的深度神经网络</vt:lpstr>
      <vt:lpstr>PowerPoint 演示文稿</vt:lpstr>
      <vt:lpstr>Compressing Deep Convolutional Networks Using Vector Quantization (Arxiv 2014)</vt:lpstr>
      <vt:lpstr>Compressing Deep Convolutional Networks Using Vector Quantization (Arxiv 2014)</vt:lpstr>
      <vt:lpstr>Compressing Deep Convolutional Networks Using Vector Quantization (Arxiv 2014)</vt:lpstr>
      <vt:lpstr>Compressing Deep Convolutional Networks Using Vector Quantization (Arxiv 2014)</vt:lpstr>
      <vt:lpstr>Compressing Deep Convolutional Networks Using Vector Quantization (Arxiv 2014)</vt:lpstr>
      <vt:lpstr>Compressing Deep Convolutional Networks Using Vector Quantization (Arxiv 2014)</vt:lpstr>
      <vt:lpstr>Data-free Parameter Pruning for Deep Neural Networks (BMVC 2015)</vt:lpstr>
      <vt:lpstr>Data-free Parameter Pruning for Deep Neural Networks (BMVC 2015)</vt:lpstr>
      <vt:lpstr>Data-free Parameter Pruning for Deep Neural Networks (BMVC 2015)</vt:lpstr>
      <vt:lpstr>Data-free Parameter Pruning for Deep Neural Networks (BMVC 2015)</vt:lpstr>
      <vt:lpstr>Compressing Neural Networks with the Hashing Trick (ICML 2015)</vt:lpstr>
      <vt:lpstr>Compressing Neural Networks with the Hashing Trick (ICML 2015)</vt:lpstr>
      <vt:lpstr>Compressing Neural Networks with the Hashing Trick (ICML 2015)</vt:lpstr>
      <vt:lpstr>Compressing Neural Networks with the Hashing Trick (ICML 2015)</vt:lpstr>
      <vt:lpstr>Compressing Neural Networks with the Hashing Trick (ICML 2015)</vt:lpstr>
      <vt:lpstr>A Deep Neural Network Compression Pipeline: Pruning, Quantization, Huffman Encoding (ICLR 2016)</vt:lpstr>
      <vt:lpstr>A Deep Neural Network Compression Pipeline: Pruning, Quantization, Huffman Encoding (ICLR 2016)</vt:lpstr>
      <vt:lpstr>A Deep Neural Network Compression Pipeline: Pruning, Quantization, Huffman Encoding (ICLR 2016)</vt:lpstr>
      <vt:lpstr>A Deep Neural Network Compression Pipeline: Pruning, Quantization, Huffman Encoding (ICLR 2016)</vt:lpstr>
      <vt:lpstr>A Deep Neural Network Compression Pipeline: Pruning, Quantization, Huffman Encoding (ICLR 2016)</vt:lpstr>
      <vt:lpstr>深度神经网络压缩</vt:lpstr>
      <vt:lpstr>深度神经网络压缩</vt:lpstr>
      <vt:lpstr>深度神经网络压缩</vt:lpstr>
      <vt:lpstr>深度神经网络压缩</vt:lpstr>
      <vt:lpstr>深度神经网络压缩</vt:lpstr>
      <vt:lpstr>Reference</vt:lpstr>
      <vt:lpstr>报告提纲</vt:lpstr>
      <vt:lpstr>总结与展望</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应聘计算机学院 教师岗位报告</dc:title>
  <dc:creator>User</dc:creator>
  <cp:lastModifiedBy>Microsoft Office 用户</cp:lastModifiedBy>
  <cp:revision>2852</cp:revision>
  <cp:lastPrinted>1601-01-01T00:00:00Z</cp:lastPrinted>
  <dcterms:created xsi:type="dcterms:W3CDTF">2009-11-26T12:37:03Z</dcterms:created>
  <dcterms:modified xsi:type="dcterms:W3CDTF">2017-09-24T06:09:39Z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5</vt:i4>
  </property>
</Properties>
</file>