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1" r:id="rId1"/>
  </p:sldMasterIdLst>
  <p:notesMasterIdLst>
    <p:notesMasterId r:id="rId44"/>
  </p:notesMasterIdLst>
  <p:handoutMasterIdLst>
    <p:handoutMasterId r:id="rId45"/>
  </p:handoutMasterIdLst>
  <p:sldIdLst>
    <p:sldId id="1090" r:id="rId2"/>
    <p:sldId id="1562" r:id="rId3"/>
    <p:sldId id="1510" r:id="rId4"/>
    <p:sldId id="1548" r:id="rId5"/>
    <p:sldId id="1511" r:id="rId6"/>
    <p:sldId id="1514" r:id="rId7"/>
    <p:sldId id="1547" r:id="rId8"/>
    <p:sldId id="1532" r:id="rId9"/>
    <p:sldId id="1533" r:id="rId10"/>
    <p:sldId id="1516" r:id="rId11"/>
    <p:sldId id="1534" r:id="rId12"/>
    <p:sldId id="1536" r:id="rId13"/>
    <p:sldId id="1539" r:id="rId14"/>
    <p:sldId id="1542" r:id="rId15"/>
    <p:sldId id="1543" r:id="rId16"/>
    <p:sldId id="1512" r:id="rId17"/>
    <p:sldId id="1549" r:id="rId18"/>
    <p:sldId id="1518" r:id="rId19"/>
    <p:sldId id="1551" r:id="rId20"/>
    <p:sldId id="1552" r:id="rId21"/>
    <p:sldId id="1503" r:id="rId22"/>
    <p:sldId id="1556" r:id="rId23"/>
    <p:sldId id="1553" r:id="rId24"/>
    <p:sldId id="1564" r:id="rId25"/>
    <p:sldId id="1528" r:id="rId26"/>
    <p:sldId id="1557" r:id="rId27"/>
    <p:sldId id="1519" r:id="rId28"/>
    <p:sldId id="1559" r:id="rId29"/>
    <p:sldId id="1523" r:id="rId30"/>
    <p:sldId id="1560" r:id="rId31"/>
    <p:sldId id="1563" r:id="rId32"/>
    <p:sldId id="1566" r:id="rId33"/>
    <p:sldId id="1558" r:id="rId34"/>
    <p:sldId id="1524" r:id="rId35"/>
    <p:sldId id="1525" r:id="rId36"/>
    <p:sldId id="1526" r:id="rId37"/>
    <p:sldId id="1529" r:id="rId38"/>
    <p:sldId id="1545" r:id="rId39"/>
    <p:sldId id="1550" r:id="rId40"/>
    <p:sldId id="1530" r:id="rId41"/>
    <p:sldId id="1498" r:id="rId42"/>
    <p:sldId id="1565" r:id="rId43"/>
  </p:sldIdLst>
  <p:sldSz cx="9144000" cy="6858000" type="screen4x3"/>
  <p:notesSz cx="7099300" cy="10234613"/>
  <p:defaultTextStyle>
    <a:defPPr>
      <a:defRPr lang="zh-CN"/>
    </a:defPPr>
    <a:lvl1pPr algn="l" rtl="0" fontAlgn="base">
      <a:spcBef>
        <a:spcPct val="0"/>
      </a:spcBef>
      <a:spcAft>
        <a:spcPct val="0"/>
      </a:spcAft>
      <a:defRPr sz="2000" b="1" kern="1200">
        <a:solidFill>
          <a:schemeClr val="tx2"/>
        </a:solidFill>
        <a:latin typeface="Times New Roman" pitchFamily="18" charset="0"/>
        <a:ea typeface="宋体" pitchFamily="2" charset="-122"/>
        <a:cs typeface="+mn-cs"/>
      </a:defRPr>
    </a:lvl1pPr>
    <a:lvl2pPr marL="457200" algn="l" rtl="0" fontAlgn="base">
      <a:spcBef>
        <a:spcPct val="0"/>
      </a:spcBef>
      <a:spcAft>
        <a:spcPct val="0"/>
      </a:spcAft>
      <a:defRPr sz="2000" b="1" kern="1200">
        <a:solidFill>
          <a:schemeClr val="tx2"/>
        </a:solidFill>
        <a:latin typeface="Times New Roman" pitchFamily="18" charset="0"/>
        <a:ea typeface="宋体" pitchFamily="2" charset="-122"/>
        <a:cs typeface="+mn-cs"/>
      </a:defRPr>
    </a:lvl2pPr>
    <a:lvl3pPr marL="914400" algn="l" rtl="0" fontAlgn="base">
      <a:spcBef>
        <a:spcPct val="0"/>
      </a:spcBef>
      <a:spcAft>
        <a:spcPct val="0"/>
      </a:spcAft>
      <a:defRPr sz="2000" b="1" kern="1200">
        <a:solidFill>
          <a:schemeClr val="tx2"/>
        </a:solidFill>
        <a:latin typeface="Times New Roman" pitchFamily="18" charset="0"/>
        <a:ea typeface="宋体" pitchFamily="2" charset="-122"/>
        <a:cs typeface="+mn-cs"/>
      </a:defRPr>
    </a:lvl3pPr>
    <a:lvl4pPr marL="1371600" algn="l" rtl="0" fontAlgn="base">
      <a:spcBef>
        <a:spcPct val="0"/>
      </a:spcBef>
      <a:spcAft>
        <a:spcPct val="0"/>
      </a:spcAft>
      <a:defRPr sz="2000" b="1" kern="1200">
        <a:solidFill>
          <a:schemeClr val="tx2"/>
        </a:solidFill>
        <a:latin typeface="Times New Roman" pitchFamily="18" charset="0"/>
        <a:ea typeface="宋体" pitchFamily="2" charset="-122"/>
        <a:cs typeface="+mn-cs"/>
      </a:defRPr>
    </a:lvl4pPr>
    <a:lvl5pPr marL="1828800" algn="l" rtl="0" fontAlgn="base">
      <a:spcBef>
        <a:spcPct val="0"/>
      </a:spcBef>
      <a:spcAft>
        <a:spcPct val="0"/>
      </a:spcAft>
      <a:defRPr sz="2000" b="1" kern="1200">
        <a:solidFill>
          <a:schemeClr val="tx2"/>
        </a:solidFill>
        <a:latin typeface="Times New Roman" pitchFamily="18" charset="0"/>
        <a:ea typeface="宋体" pitchFamily="2" charset="-122"/>
        <a:cs typeface="+mn-cs"/>
      </a:defRPr>
    </a:lvl5pPr>
    <a:lvl6pPr marL="2286000" algn="l" defTabSz="914400" rtl="0" eaLnBrk="1" latinLnBrk="0" hangingPunct="1">
      <a:defRPr sz="2000" b="1" kern="1200">
        <a:solidFill>
          <a:schemeClr val="tx2"/>
        </a:solidFill>
        <a:latin typeface="Times New Roman" pitchFamily="18" charset="0"/>
        <a:ea typeface="宋体" pitchFamily="2" charset="-122"/>
        <a:cs typeface="+mn-cs"/>
      </a:defRPr>
    </a:lvl6pPr>
    <a:lvl7pPr marL="2743200" algn="l" defTabSz="914400" rtl="0" eaLnBrk="1" latinLnBrk="0" hangingPunct="1">
      <a:defRPr sz="2000" b="1" kern="1200">
        <a:solidFill>
          <a:schemeClr val="tx2"/>
        </a:solidFill>
        <a:latin typeface="Times New Roman" pitchFamily="18" charset="0"/>
        <a:ea typeface="宋体" pitchFamily="2" charset="-122"/>
        <a:cs typeface="+mn-cs"/>
      </a:defRPr>
    </a:lvl7pPr>
    <a:lvl8pPr marL="3200400" algn="l" defTabSz="914400" rtl="0" eaLnBrk="1" latinLnBrk="0" hangingPunct="1">
      <a:defRPr sz="2000" b="1" kern="1200">
        <a:solidFill>
          <a:schemeClr val="tx2"/>
        </a:solidFill>
        <a:latin typeface="Times New Roman" pitchFamily="18" charset="0"/>
        <a:ea typeface="宋体" pitchFamily="2" charset="-122"/>
        <a:cs typeface="+mn-cs"/>
      </a:defRPr>
    </a:lvl8pPr>
    <a:lvl9pPr marL="3657600" algn="l" defTabSz="914400" rtl="0" eaLnBrk="1" latinLnBrk="0" hangingPunct="1">
      <a:defRPr sz="2000" b="1" kern="1200">
        <a:solidFill>
          <a:schemeClr val="tx2"/>
        </a:solidFill>
        <a:latin typeface="Times New Roman" pitchFamily="18"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7"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002060"/>
    <a:srgbClr val="FF0000"/>
    <a:srgbClr val="00B050"/>
    <a:srgbClr val="CCCCFF"/>
    <a:srgbClr val="FFFF00"/>
    <a:srgbClr val="66FF99"/>
    <a:srgbClr val="FF99FF"/>
    <a:srgbClr val="009E47"/>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DA37D80-6434-44D0-A028-1B22A696006F}" styleName="浅色样式 3 - 强调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浅色样式 2 - 强调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860" autoAdjust="0"/>
    <p:restoredTop sz="94333" autoAdjust="0"/>
  </p:normalViewPr>
  <p:slideViewPr>
    <p:cSldViewPr>
      <p:cViewPr varScale="1">
        <p:scale>
          <a:sx n="52" d="100"/>
          <a:sy n="52" d="100"/>
        </p:scale>
        <p:origin x="78" y="48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1" d="100"/>
          <a:sy n="81" d="100"/>
        </p:scale>
        <p:origin x="-1464" y="-90"/>
      </p:cViewPr>
      <p:guideLst>
        <p:guide orient="horz" pos="3224"/>
        <p:guide pos="2237"/>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321" cy="510585"/>
          </a:xfrm>
          <a:prstGeom prst="rect">
            <a:avLst/>
          </a:prstGeom>
          <a:noFill/>
          <a:ln>
            <a:noFill/>
          </a:ln>
          <a:extLst/>
        </p:spPr>
        <p:txBody>
          <a:bodyPr vert="horz" wrap="square" lIns="99039" tIns="49520" rIns="99039" bIns="49520" numCol="1" anchor="t" anchorCtr="0" compatLnSpc="1">
            <a:prstTxWarp prst="textNoShape">
              <a:avLst/>
            </a:prstTxWarp>
          </a:bodyPr>
          <a:lstStyle>
            <a:lvl1pPr defTabSz="990519" eaLnBrk="1" hangingPunct="1">
              <a:spcBef>
                <a:spcPct val="0"/>
              </a:spcBef>
              <a:buClrTx/>
              <a:buSzTx/>
              <a:buFontTx/>
              <a:buNone/>
              <a:defRPr sz="1300" b="0">
                <a:solidFill>
                  <a:schemeClr val="tx1"/>
                </a:solidFill>
                <a:latin typeface="Arial" pitchFamily="34" charset="0"/>
                <a:ea typeface="宋体" pitchFamily="2" charset="-122"/>
              </a:defRPr>
            </a:lvl1pPr>
          </a:lstStyle>
          <a:p>
            <a:pPr>
              <a:defRPr/>
            </a:pPr>
            <a:endParaRPr lang="en-US" altLang="zh-CN"/>
          </a:p>
        </p:txBody>
      </p:sp>
      <p:sp>
        <p:nvSpPr>
          <p:cNvPr id="38915" name="Rectangle 3"/>
          <p:cNvSpPr>
            <a:spLocks noGrp="1" noChangeArrowheads="1"/>
          </p:cNvSpPr>
          <p:nvPr>
            <p:ph type="dt" sz="quarter" idx="1"/>
          </p:nvPr>
        </p:nvSpPr>
        <p:spPr bwMode="auto">
          <a:xfrm>
            <a:off x="4021979" y="0"/>
            <a:ext cx="3075631" cy="510585"/>
          </a:xfrm>
          <a:prstGeom prst="rect">
            <a:avLst/>
          </a:prstGeom>
          <a:noFill/>
          <a:ln>
            <a:noFill/>
          </a:ln>
          <a:extLst/>
        </p:spPr>
        <p:txBody>
          <a:bodyPr vert="horz" wrap="square" lIns="99039" tIns="49520" rIns="99039" bIns="49520" numCol="1" anchor="t" anchorCtr="0" compatLnSpc="1">
            <a:prstTxWarp prst="textNoShape">
              <a:avLst/>
            </a:prstTxWarp>
          </a:bodyPr>
          <a:lstStyle>
            <a:lvl1pPr algn="r" defTabSz="990519" eaLnBrk="1" hangingPunct="1">
              <a:spcBef>
                <a:spcPct val="0"/>
              </a:spcBef>
              <a:buClrTx/>
              <a:buSzTx/>
              <a:buFontTx/>
              <a:buNone/>
              <a:defRPr sz="1300" b="0">
                <a:solidFill>
                  <a:schemeClr val="tx1"/>
                </a:solidFill>
                <a:latin typeface="Arial" pitchFamily="34" charset="0"/>
                <a:ea typeface="宋体" pitchFamily="2" charset="-122"/>
              </a:defRPr>
            </a:lvl1pPr>
          </a:lstStyle>
          <a:p>
            <a:pPr>
              <a:defRPr/>
            </a:pPr>
            <a:endParaRPr lang="en-US" altLang="zh-CN"/>
          </a:p>
        </p:txBody>
      </p:sp>
      <p:sp>
        <p:nvSpPr>
          <p:cNvPr id="38916" name="Rectangle 4"/>
          <p:cNvSpPr>
            <a:spLocks noGrp="1" noChangeArrowheads="1"/>
          </p:cNvSpPr>
          <p:nvPr>
            <p:ph type="ftr" sz="quarter" idx="2"/>
          </p:nvPr>
        </p:nvSpPr>
        <p:spPr bwMode="auto">
          <a:xfrm>
            <a:off x="0" y="9722392"/>
            <a:ext cx="3077321" cy="510585"/>
          </a:xfrm>
          <a:prstGeom prst="rect">
            <a:avLst/>
          </a:prstGeom>
          <a:noFill/>
          <a:ln>
            <a:noFill/>
          </a:ln>
          <a:extLst/>
        </p:spPr>
        <p:txBody>
          <a:bodyPr vert="horz" wrap="square" lIns="99039" tIns="49520" rIns="99039" bIns="49520" numCol="1" anchor="b" anchorCtr="0" compatLnSpc="1">
            <a:prstTxWarp prst="textNoShape">
              <a:avLst/>
            </a:prstTxWarp>
          </a:bodyPr>
          <a:lstStyle>
            <a:lvl1pPr defTabSz="990519" eaLnBrk="1" hangingPunct="1">
              <a:spcBef>
                <a:spcPct val="0"/>
              </a:spcBef>
              <a:buClrTx/>
              <a:buSzTx/>
              <a:buFontTx/>
              <a:buNone/>
              <a:defRPr sz="1300" b="0">
                <a:solidFill>
                  <a:schemeClr val="tx1"/>
                </a:solidFill>
                <a:latin typeface="Arial" pitchFamily="34" charset="0"/>
                <a:ea typeface="宋体" pitchFamily="2" charset="-122"/>
              </a:defRPr>
            </a:lvl1pPr>
          </a:lstStyle>
          <a:p>
            <a:pPr>
              <a:defRPr/>
            </a:pPr>
            <a:endParaRPr lang="en-US" altLang="zh-CN"/>
          </a:p>
        </p:txBody>
      </p:sp>
      <p:sp>
        <p:nvSpPr>
          <p:cNvPr id="38917" name="Rectangle 5"/>
          <p:cNvSpPr>
            <a:spLocks noGrp="1" noChangeArrowheads="1"/>
          </p:cNvSpPr>
          <p:nvPr>
            <p:ph type="sldNum" sz="quarter" idx="3"/>
          </p:nvPr>
        </p:nvSpPr>
        <p:spPr bwMode="auto">
          <a:xfrm>
            <a:off x="4021979" y="9722392"/>
            <a:ext cx="3075631" cy="510585"/>
          </a:xfrm>
          <a:prstGeom prst="rect">
            <a:avLst/>
          </a:prstGeom>
          <a:noFill/>
          <a:ln>
            <a:noFill/>
          </a:ln>
          <a:extLst/>
        </p:spPr>
        <p:txBody>
          <a:bodyPr vert="horz" wrap="square" lIns="99039" tIns="49520" rIns="99039" bIns="49520" numCol="1" anchor="b" anchorCtr="0" compatLnSpc="1">
            <a:prstTxWarp prst="textNoShape">
              <a:avLst/>
            </a:prstTxWarp>
          </a:bodyPr>
          <a:lstStyle>
            <a:lvl1pPr algn="r" defTabSz="990519" eaLnBrk="1" hangingPunct="1">
              <a:spcBef>
                <a:spcPct val="0"/>
              </a:spcBef>
              <a:buClrTx/>
              <a:buSzTx/>
              <a:buFontTx/>
              <a:buNone/>
              <a:defRPr sz="1300" b="0">
                <a:solidFill>
                  <a:schemeClr val="tx1"/>
                </a:solidFill>
                <a:latin typeface="Arial" pitchFamily="34" charset="0"/>
                <a:ea typeface="宋体" pitchFamily="2" charset="-122"/>
              </a:defRPr>
            </a:lvl1pPr>
          </a:lstStyle>
          <a:p>
            <a:pPr>
              <a:defRPr/>
            </a:pPr>
            <a:fld id="{71DFC620-8D2A-45A0-A22E-176A5F7EEA1C}" type="slidenum">
              <a:rPr lang="en-US" altLang="zh-CN"/>
              <a:pPr>
                <a:defRPr/>
              </a:pPr>
              <a:t>‹#›</a:t>
            </a:fld>
            <a:endParaRPr lang="en-US" altLang="zh-CN"/>
          </a:p>
        </p:txBody>
      </p:sp>
    </p:spTree>
    <p:extLst>
      <p:ext uri="{BB962C8B-B14F-4D97-AF65-F5344CB8AC3E}">
        <p14:creationId xmlns:p14="http://schemas.microsoft.com/office/powerpoint/2010/main" val="18336839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3077321" cy="510585"/>
          </a:xfrm>
          <a:prstGeom prst="rect">
            <a:avLst/>
          </a:prstGeom>
          <a:noFill/>
          <a:ln>
            <a:noFill/>
          </a:ln>
          <a:extLst/>
        </p:spPr>
        <p:txBody>
          <a:bodyPr vert="horz" wrap="square" lIns="99039" tIns="49520" rIns="99039" bIns="49520" numCol="1" anchor="t" anchorCtr="0" compatLnSpc="1">
            <a:prstTxWarp prst="textNoShape">
              <a:avLst/>
            </a:prstTxWarp>
          </a:bodyPr>
          <a:lstStyle>
            <a:lvl1pPr defTabSz="990519" eaLnBrk="1" hangingPunct="1">
              <a:spcBef>
                <a:spcPct val="0"/>
              </a:spcBef>
              <a:buClrTx/>
              <a:buSzTx/>
              <a:buFontTx/>
              <a:buNone/>
              <a:defRPr sz="1300" b="0">
                <a:solidFill>
                  <a:schemeClr val="tx1"/>
                </a:solidFill>
                <a:latin typeface="Arial" pitchFamily="34" charset="0"/>
                <a:ea typeface="宋体" pitchFamily="2" charset="-122"/>
              </a:defRPr>
            </a:lvl1pPr>
          </a:lstStyle>
          <a:p>
            <a:pPr>
              <a:defRPr/>
            </a:pPr>
            <a:endParaRPr lang="en-US" altLang="zh-CN"/>
          </a:p>
        </p:txBody>
      </p:sp>
      <p:sp>
        <p:nvSpPr>
          <p:cNvPr id="37891" name="Rectangle 3"/>
          <p:cNvSpPr>
            <a:spLocks noGrp="1" noChangeArrowheads="1"/>
          </p:cNvSpPr>
          <p:nvPr>
            <p:ph type="dt" idx="1"/>
          </p:nvPr>
        </p:nvSpPr>
        <p:spPr bwMode="auto">
          <a:xfrm>
            <a:off x="4021979" y="0"/>
            <a:ext cx="3075631" cy="510585"/>
          </a:xfrm>
          <a:prstGeom prst="rect">
            <a:avLst/>
          </a:prstGeom>
          <a:noFill/>
          <a:ln>
            <a:noFill/>
          </a:ln>
          <a:extLst/>
        </p:spPr>
        <p:txBody>
          <a:bodyPr vert="horz" wrap="square" lIns="99039" tIns="49520" rIns="99039" bIns="49520" numCol="1" anchor="t" anchorCtr="0" compatLnSpc="1">
            <a:prstTxWarp prst="textNoShape">
              <a:avLst/>
            </a:prstTxWarp>
          </a:bodyPr>
          <a:lstStyle>
            <a:lvl1pPr algn="r" defTabSz="990519" eaLnBrk="1" hangingPunct="1">
              <a:spcBef>
                <a:spcPct val="0"/>
              </a:spcBef>
              <a:buClrTx/>
              <a:buSzTx/>
              <a:buFontTx/>
              <a:buNone/>
              <a:defRPr sz="1300" b="0">
                <a:solidFill>
                  <a:schemeClr val="tx1"/>
                </a:solidFill>
                <a:latin typeface="Arial" pitchFamily="34" charset="0"/>
                <a:ea typeface="宋体" pitchFamily="2" charset="-122"/>
              </a:defRPr>
            </a:lvl1pPr>
          </a:lstStyle>
          <a:p>
            <a:pPr>
              <a:defRPr/>
            </a:pPr>
            <a:endParaRPr lang="en-US" altLang="zh-CN"/>
          </a:p>
        </p:txBody>
      </p:sp>
      <p:sp>
        <p:nvSpPr>
          <p:cNvPr id="73732" name="Rectangle 4"/>
          <p:cNvSpPr>
            <a:spLocks noGrp="1" noRot="1" noChangeAspect="1" noChangeArrowheads="1" noTextEdit="1"/>
          </p:cNvSpPr>
          <p:nvPr>
            <p:ph type="sldImg" idx="2"/>
          </p:nvPr>
        </p:nvSpPr>
        <p:spPr bwMode="auto">
          <a:xfrm>
            <a:off x="992188" y="769938"/>
            <a:ext cx="5114925" cy="3835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3" name="Rectangle 5"/>
          <p:cNvSpPr>
            <a:spLocks noGrp="1" noChangeArrowheads="1"/>
          </p:cNvSpPr>
          <p:nvPr>
            <p:ph type="body" sz="quarter" idx="3"/>
          </p:nvPr>
        </p:nvSpPr>
        <p:spPr bwMode="auto">
          <a:xfrm>
            <a:off x="709761" y="4860378"/>
            <a:ext cx="5679778" cy="4605085"/>
          </a:xfrm>
          <a:prstGeom prst="rect">
            <a:avLst/>
          </a:prstGeom>
          <a:noFill/>
          <a:ln>
            <a:noFill/>
          </a:ln>
          <a:extLst/>
        </p:spPr>
        <p:txBody>
          <a:bodyPr vert="horz" wrap="square" lIns="99039" tIns="49520" rIns="99039" bIns="495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37894" name="Rectangle 6"/>
          <p:cNvSpPr>
            <a:spLocks noGrp="1" noChangeArrowheads="1"/>
          </p:cNvSpPr>
          <p:nvPr>
            <p:ph type="ftr" sz="quarter" idx="4"/>
          </p:nvPr>
        </p:nvSpPr>
        <p:spPr bwMode="auto">
          <a:xfrm>
            <a:off x="0" y="9722392"/>
            <a:ext cx="3077321" cy="510585"/>
          </a:xfrm>
          <a:prstGeom prst="rect">
            <a:avLst/>
          </a:prstGeom>
          <a:noFill/>
          <a:ln>
            <a:noFill/>
          </a:ln>
          <a:extLst/>
        </p:spPr>
        <p:txBody>
          <a:bodyPr vert="horz" wrap="square" lIns="99039" tIns="49520" rIns="99039" bIns="49520" numCol="1" anchor="b" anchorCtr="0" compatLnSpc="1">
            <a:prstTxWarp prst="textNoShape">
              <a:avLst/>
            </a:prstTxWarp>
          </a:bodyPr>
          <a:lstStyle>
            <a:lvl1pPr defTabSz="990519" eaLnBrk="1" hangingPunct="1">
              <a:spcBef>
                <a:spcPct val="0"/>
              </a:spcBef>
              <a:buClrTx/>
              <a:buSzTx/>
              <a:buFontTx/>
              <a:buNone/>
              <a:defRPr sz="1300" b="0">
                <a:solidFill>
                  <a:schemeClr val="tx1"/>
                </a:solidFill>
                <a:latin typeface="Arial" pitchFamily="34" charset="0"/>
                <a:ea typeface="宋体" pitchFamily="2" charset="-122"/>
              </a:defRPr>
            </a:lvl1pPr>
          </a:lstStyle>
          <a:p>
            <a:pPr>
              <a:defRPr/>
            </a:pPr>
            <a:endParaRPr lang="en-US" altLang="zh-CN"/>
          </a:p>
        </p:txBody>
      </p:sp>
      <p:sp>
        <p:nvSpPr>
          <p:cNvPr id="37895" name="Rectangle 7"/>
          <p:cNvSpPr>
            <a:spLocks noGrp="1" noChangeArrowheads="1"/>
          </p:cNvSpPr>
          <p:nvPr>
            <p:ph type="sldNum" sz="quarter" idx="5"/>
          </p:nvPr>
        </p:nvSpPr>
        <p:spPr bwMode="auto">
          <a:xfrm>
            <a:off x="4021979" y="9722392"/>
            <a:ext cx="3075631" cy="510585"/>
          </a:xfrm>
          <a:prstGeom prst="rect">
            <a:avLst/>
          </a:prstGeom>
          <a:noFill/>
          <a:ln>
            <a:noFill/>
          </a:ln>
          <a:extLst/>
        </p:spPr>
        <p:txBody>
          <a:bodyPr vert="horz" wrap="square" lIns="99039" tIns="49520" rIns="99039" bIns="49520" numCol="1" anchor="b" anchorCtr="0" compatLnSpc="1">
            <a:prstTxWarp prst="textNoShape">
              <a:avLst/>
            </a:prstTxWarp>
          </a:bodyPr>
          <a:lstStyle>
            <a:lvl1pPr algn="r" defTabSz="990519" eaLnBrk="1" hangingPunct="1">
              <a:spcBef>
                <a:spcPct val="0"/>
              </a:spcBef>
              <a:buClrTx/>
              <a:buSzTx/>
              <a:buFontTx/>
              <a:buNone/>
              <a:defRPr sz="1300" b="0">
                <a:solidFill>
                  <a:schemeClr val="tx1"/>
                </a:solidFill>
                <a:latin typeface="Arial" pitchFamily="34" charset="0"/>
                <a:ea typeface="宋体" pitchFamily="2" charset="-122"/>
              </a:defRPr>
            </a:lvl1pPr>
          </a:lstStyle>
          <a:p>
            <a:pPr>
              <a:defRPr/>
            </a:pPr>
            <a:fld id="{6B955D44-F043-4465-9EE3-613D6F8701F2}" type="slidenum">
              <a:rPr lang="en-US" altLang="zh-CN"/>
              <a:pPr>
                <a:defRPr/>
              </a:pPr>
              <a:t>‹#›</a:t>
            </a:fld>
            <a:endParaRPr lang="en-US" altLang="zh-CN"/>
          </a:p>
        </p:txBody>
      </p:sp>
      <p:pic>
        <p:nvPicPr>
          <p:cNvPr id="73736" name="Picture 8"/>
          <p:cNvPicPr>
            <a:picLocks noChangeAspect="1" noChangeArrowheads="1"/>
          </p:cNvPicPr>
          <p:nvPr/>
        </p:nvPicPr>
        <p:blipFill>
          <a:blip r:embed="rId2">
            <a:lum contrast="18000"/>
            <a:extLst>
              <a:ext uri="{28A0092B-C50C-407E-A947-70E740481C1C}">
                <a14:useLocalDpi xmlns:a14="http://schemas.microsoft.com/office/drawing/2010/main" val="0"/>
              </a:ext>
            </a:extLst>
          </a:blip>
          <a:srcRect/>
          <a:stretch>
            <a:fillRect/>
          </a:stretch>
        </p:blipFill>
        <p:spPr bwMode="auto">
          <a:xfrm>
            <a:off x="0" y="281476"/>
            <a:ext cx="3864818" cy="1291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Tree>
    <p:extLst>
      <p:ext uri="{BB962C8B-B14F-4D97-AF65-F5344CB8AC3E}">
        <p14:creationId xmlns:p14="http://schemas.microsoft.com/office/powerpoint/2010/main" val="161452611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各位朋友，很荣幸今天有机会，结合自己在视觉感知上的专业背景，向大家汇报一下我自己对下一代人工智能也就是</a:t>
            </a:r>
            <a:r>
              <a:rPr lang="en-US" altLang="zh-CN" dirty="0" smtClean="0"/>
              <a:t>AI2.0</a:t>
            </a:r>
            <a:r>
              <a:rPr lang="zh-CN" altLang="en-US" dirty="0" smtClean="0"/>
              <a:t>的一点初浅的理解。要谈</a:t>
            </a:r>
            <a:r>
              <a:rPr lang="en-US" altLang="zh-CN" dirty="0" smtClean="0"/>
              <a:t>AI2.0</a:t>
            </a:r>
            <a:r>
              <a:rPr lang="zh-CN" altLang="en-US" dirty="0" smtClean="0"/>
              <a:t>，还要从</a:t>
            </a:r>
            <a:r>
              <a:rPr lang="en-US" altLang="zh-CN" dirty="0" smtClean="0"/>
              <a:t>AI1.0</a:t>
            </a:r>
            <a:r>
              <a:rPr lang="zh-CN" altLang="en-US" dirty="0" smtClean="0"/>
              <a:t>开始谈起。</a:t>
            </a:r>
            <a:r>
              <a:rPr lang="en-US" altLang="zh-CN" dirty="0" smtClean="0"/>
              <a:t>AI1.0</a:t>
            </a:r>
            <a:r>
              <a:rPr lang="zh-CN" altLang="en-US" dirty="0" smtClean="0"/>
              <a:t>现在到了什么水平呢？</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a:t>
            </a:fld>
            <a:endParaRPr lang="en-US" altLang="zh-CN"/>
          </a:p>
        </p:txBody>
      </p:sp>
    </p:spTree>
    <p:extLst>
      <p:ext uri="{BB962C8B-B14F-4D97-AF65-F5344CB8AC3E}">
        <p14:creationId xmlns:p14="http://schemas.microsoft.com/office/powerpoint/2010/main" val="1515990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b="0" i="0" kern="1200" dirty="0" smtClean="0">
                <a:solidFill>
                  <a:schemeClr val="tx1"/>
                </a:solidFill>
                <a:effectLst/>
                <a:latin typeface="Arial" charset="0"/>
                <a:ea typeface="宋体" pitchFamily="2" charset="-122"/>
                <a:cs typeface="+mn-cs"/>
              </a:rPr>
              <a:t>1956</a:t>
            </a:r>
            <a:r>
              <a:rPr lang="zh-CN" altLang="en-US" sz="1200" b="0" i="0" kern="1200" dirty="0" smtClean="0">
                <a:solidFill>
                  <a:schemeClr val="tx1"/>
                </a:solidFill>
                <a:effectLst/>
                <a:latin typeface="Arial" charset="0"/>
                <a:ea typeface="宋体" pitchFamily="2" charset="-122"/>
                <a:cs typeface="+mn-cs"/>
              </a:rPr>
              <a:t>年夏天，麦卡锡、明斯基等一批大牛聚集在美国达特茅斯大学，召开了</a:t>
            </a:r>
            <a:r>
              <a:rPr lang="en-US" altLang="zh-CN" sz="1200" b="0" i="0" kern="1200" dirty="0" smtClean="0">
                <a:solidFill>
                  <a:schemeClr val="tx1"/>
                </a:solidFill>
                <a:effectLst/>
                <a:latin typeface="Arial" charset="0"/>
                <a:ea typeface="宋体" pitchFamily="2" charset="-122"/>
                <a:cs typeface="+mn-cs"/>
              </a:rPr>
              <a:t>6</a:t>
            </a:r>
            <a:r>
              <a:rPr lang="zh-CN" altLang="en-US" sz="1200" b="0" i="0" kern="1200" dirty="0" smtClean="0">
                <a:solidFill>
                  <a:schemeClr val="tx1"/>
                </a:solidFill>
                <a:effectLst/>
                <a:latin typeface="Arial" charset="0"/>
                <a:ea typeface="宋体" pitchFamily="2" charset="-122"/>
                <a:cs typeface="+mn-cs"/>
              </a:rPr>
              <a:t>周研讨会，希望将“人工智能”确立为一门科学，会上正式确立了人工智能（</a:t>
            </a:r>
            <a:r>
              <a:rPr lang="en-US" altLang="zh-CN" sz="1200" b="0" i="0" kern="1200" dirty="0" smtClean="0">
                <a:solidFill>
                  <a:schemeClr val="tx1"/>
                </a:solidFill>
                <a:effectLst/>
                <a:latin typeface="Arial" charset="0"/>
                <a:ea typeface="宋体" pitchFamily="2" charset="-122"/>
                <a:cs typeface="+mn-cs"/>
              </a:rPr>
              <a:t>Artificial Intelligence</a:t>
            </a:r>
            <a:r>
              <a:rPr lang="zh-CN" altLang="en-US" sz="1200" b="0" i="0" kern="1200" dirty="0" smtClean="0">
                <a:solidFill>
                  <a:schemeClr val="tx1"/>
                </a:solidFill>
                <a:effectLst/>
                <a:latin typeface="Arial" charset="0"/>
                <a:ea typeface="宋体" pitchFamily="2" charset="-122"/>
                <a:cs typeface="+mn-cs"/>
              </a:rPr>
              <a:t>）这一术语，标志着人工智能的诞生。</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2</a:t>
            </a:fld>
            <a:endParaRPr lang="en-US" altLang="zh-CN"/>
          </a:p>
        </p:txBody>
      </p:sp>
    </p:spTree>
    <p:extLst>
      <p:ext uri="{BB962C8B-B14F-4D97-AF65-F5344CB8AC3E}">
        <p14:creationId xmlns:p14="http://schemas.microsoft.com/office/powerpoint/2010/main" val="1271044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300" dirty="0" smtClean="0"/>
              <a:t>60</a:t>
            </a:r>
            <a:r>
              <a:rPr lang="zh-CN" altLang="en-US" sz="1300" dirty="0" smtClean="0"/>
              <a:t>年后，阿尔法</a:t>
            </a:r>
            <a:r>
              <a:rPr lang="zh-CN" altLang="en-US" sz="1300" dirty="0"/>
              <a:t>狗赢了李世石</a:t>
            </a:r>
            <a:r>
              <a:rPr lang="zh-CN" altLang="en-US" sz="1300" dirty="0" smtClean="0"/>
              <a:t>，确立了人工智能</a:t>
            </a:r>
            <a:r>
              <a:rPr lang="zh-CN" altLang="en-US" sz="1300" dirty="0"/>
              <a:t>新的里程碑。围棋是棋类游戏的皇冠上的明珠，最复杂的棋类游戏，最能体现人类</a:t>
            </a:r>
            <a:r>
              <a:rPr lang="zh-CN" altLang="en-US" sz="1300" dirty="0" smtClean="0"/>
              <a:t>智慧。在这么一个</a:t>
            </a:r>
            <a:r>
              <a:rPr lang="en-US" altLang="zh-CN" sz="1300" dirty="0" smtClean="0"/>
              <a:t>19</a:t>
            </a:r>
            <a:r>
              <a:rPr lang="zh-CN" altLang="en-US" sz="1300" dirty="0" smtClean="0"/>
              <a:t>*</a:t>
            </a:r>
            <a:r>
              <a:rPr lang="en-US" altLang="zh-CN" sz="1300" dirty="0" smtClean="0"/>
              <a:t>19</a:t>
            </a:r>
            <a:r>
              <a:rPr lang="zh-CN" altLang="en-US" sz="1300" dirty="0" smtClean="0"/>
              <a:t>的棋谱上，它的搜索</a:t>
            </a:r>
            <a:r>
              <a:rPr lang="zh-CN" altLang="en-US" sz="1300" dirty="0"/>
              <a:t>复杂度高达</a:t>
            </a:r>
            <a:r>
              <a:rPr lang="en-US" altLang="zh-CN" sz="1300" dirty="0" smtClean="0"/>
              <a:t>250^150</a:t>
            </a:r>
            <a:r>
              <a:rPr lang="zh-CN" altLang="en-US" sz="1300" dirty="0" smtClean="0"/>
              <a:t>。这有多复杂？这是宇宙级别的复杂度，根据现代天体物理，整个宇宙粒子数量在</a:t>
            </a:r>
            <a:r>
              <a:rPr lang="en-US" altLang="zh-CN" sz="1300" dirty="0" smtClean="0"/>
              <a:t>10^80</a:t>
            </a:r>
            <a:r>
              <a:rPr lang="zh-CN" altLang="en-US" sz="1300" dirty="0" smtClean="0"/>
              <a:t>级别。即便用现有的超级计算机也不能穷尽，局势难断。</a:t>
            </a:r>
            <a:endParaRPr lang="en-US" altLang="zh-CN" sz="1300"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3</a:t>
            </a:fld>
            <a:endParaRPr lang="en-US" altLang="zh-CN"/>
          </a:p>
        </p:txBody>
      </p:sp>
    </p:spTree>
    <p:extLst>
      <p:ext uri="{BB962C8B-B14F-4D97-AF65-F5344CB8AC3E}">
        <p14:creationId xmlns:p14="http://schemas.microsoft.com/office/powerpoint/2010/main" val="592599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首先一个问题，</a:t>
            </a:r>
            <a:r>
              <a:rPr lang="en-US" altLang="zh-CN" dirty="0" err="1" smtClean="0"/>
              <a:t>AlphaGo</a:t>
            </a:r>
            <a:r>
              <a:rPr lang="zh-CN" altLang="en-US" dirty="0" smtClean="0"/>
              <a:t>是谁？根据世界围棋排行榜，它的工作单位是</a:t>
            </a:r>
            <a:r>
              <a:rPr lang="en-US" altLang="zh-CN" dirty="0" smtClean="0"/>
              <a:t>Google DeepMind</a:t>
            </a:r>
            <a:r>
              <a:rPr lang="zh-CN" altLang="en-US" dirty="0" smtClean="0"/>
              <a:t>，性别：无，国籍：英国。它的战绩为，去年一月份阿尔法狗胜了欧洲冠军，两个月后胜了世界冠军，今年</a:t>
            </a:r>
            <a:r>
              <a:rPr lang="en-US" altLang="zh-CN" dirty="0" smtClean="0"/>
              <a:t>1</a:t>
            </a:r>
            <a:r>
              <a:rPr lang="zh-CN" altLang="en-US" dirty="0" smtClean="0"/>
              <a:t>月份，对决柯洁、聂卫平等，</a:t>
            </a:r>
            <a:r>
              <a:rPr lang="en-US" altLang="zh-CN" dirty="0" smtClean="0"/>
              <a:t>60</a:t>
            </a:r>
            <a:r>
              <a:rPr lang="zh-CN" altLang="en-US" dirty="0" smtClean="0"/>
              <a:t>胜</a:t>
            </a:r>
            <a:r>
              <a:rPr lang="en-US" altLang="zh-CN" dirty="0" smtClean="0"/>
              <a:t>1</a:t>
            </a:r>
            <a:r>
              <a:rPr lang="zh-CN" altLang="en-US" dirty="0" smtClean="0"/>
              <a:t>和，聂卫平随后在微博上赞叹，它是围棋上帝派来给人类引路的。</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4</a:t>
            </a:fld>
            <a:endParaRPr lang="en-US" altLang="zh-CN"/>
          </a:p>
        </p:txBody>
      </p:sp>
    </p:spTree>
    <p:extLst>
      <p:ext uri="{BB962C8B-B14F-4D97-AF65-F5344CB8AC3E}">
        <p14:creationId xmlns:p14="http://schemas.microsoft.com/office/powerpoint/2010/main" val="2626703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300" dirty="0" smtClean="0"/>
              <a:t>那么阿尔法狗为什么能够赢李世石？我们知道高手下围棋主要靠宏观的直觉，加上局部的计算</a:t>
            </a:r>
            <a:r>
              <a:rPr lang="zh-CN" altLang="en-US" sz="1300" dirty="0"/>
              <a:t>。高手通过悟性和训练，能够对棋形有很好的直觉，能够快速判断下一手大致的点位，并且高手能够算后面的</a:t>
            </a:r>
            <a:r>
              <a:rPr lang="en-US" altLang="zh-CN" sz="1300" dirty="0"/>
              <a:t>10-20</a:t>
            </a:r>
            <a:r>
              <a:rPr lang="zh-CN" altLang="en-US" sz="1300" dirty="0"/>
              <a:t>手的对策。</a:t>
            </a:r>
            <a:endParaRPr lang="en-US" altLang="zh-CN" sz="1300" dirty="0"/>
          </a:p>
          <a:p>
            <a:endParaRPr lang="en-US" altLang="zh-CN" sz="1300" dirty="0"/>
          </a:p>
          <a:p>
            <a:r>
              <a:rPr lang="zh-CN" altLang="en-US" sz="1300" dirty="0"/>
              <a:t>阿尔法狗能够赢，第一招就是模仿高手，学习高手的棋形。</a:t>
            </a:r>
            <a:endParaRPr lang="en-US" altLang="zh-CN" sz="1300" dirty="0"/>
          </a:p>
          <a:p>
            <a:endParaRPr lang="en-US" altLang="zh-CN" sz="1300" dirty="0"/>
          </a:p>
          <a:p>
            <a:r>
              <a:rPr lang="zh-CN" altLang="en-US" sz="1300" dirty="0" smtClean="0"/>
              <a:t>这</a:t>
            </a:r>
            <a:r>
              <a:rPr lang="zh-CN" altLang="en-US" sz="1300" dirty="0"/>
              <a:t>在机器学习中就需要一个分类器，来判断跟高手棋形的相似性。围棋盘可以看成是</a:t>
            </a:r>
            <a:r>
              <a:rPr lang="en-US" altLang="zh-CN" sz="1300" dirty="0"/>
              <a:t>19</a:t>
            </a:r>
            <a:r>
              <a:rPr lang="zh-CN" altLang="en-US" sz="1300" dirty="0"/>
              <a:t>*</a:t>
            </a:r>
            <a:r>
              <a:rPr lang="en-US" altLang="zh-CN" sz="1300" dirty="0"/>
              <a:t>19</a:t>
            </a:r>
            <a:r>
              <a:rPr lang="zh-CN" altLang="en-US" sz="1300" dirty="0"/>
              <a:t>的图像，虽然这个图像很小很小，但是有</a:t>
            </a:r>
            <a:r>
              <a:rPr lang="en-US" altLang="zh-CN" sz="1300" dirty="0"/>
              <a:t>250^150</a:t>
            </a:r>
            <a:r>
              <a:rPr lang="zh-CN" altLang="en-US" sz="1300" dirty="0"/>
              <a:t>中变化，要对这些变化分成像人下、不像人下，还是挺难的一个分类问题</a:t>
            </a:r>
            <a:r>
              <a:rPr lang="zh-CN" altLang="en-US" sz="1300" dirty="0" smtClean="0"/>
              <a:t>。</a:t>
            </a:r>
            <a:r>
              <a:rPr lang="zh-CN" altLang="en-US" sz="1200" dirty="0" smtClean="0"/>
              <a:t>难就难在什么算是高手棋形的特征不好定义，更不好提取。在人脸识别、车牌识别中，我们可以定义颜色、边缘、关键点等特征，显然围棋棋形的特征不能这样定义。深度学习是一种特征学习方法，能够自动学出好的特征。</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5</a:t>
            </a:fld>
            <a:endParaRPr lang="en-US" altLang="zh-CN"/>
          </a:p>
        </p:txBody>
      </p:sp>
    </p:spTree>
    <p:extLst>
      <p:ext uri="{BB962C8B-B14F-4D97-AF65-F5344CB8AC3E}">
        <p14:creationId xmlns:p14="http://schemas.microsoft.com/office/powerpoint/2010/main" val="153057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300" dirty="0"/>
              <a:t>阿尔法狗用了最新的图像分类器</a:t>
            </a:r>
            <a:r>
              <a:rPr lang="zh-CN" altLang="en-US" sz="1300" dirty="0" smtClean="0"/>
              <a:t>，叫深度卷积神经网络，能够</a:t>
            </a:r>
            <a:r>
              <a:rPr lang="zh-CN" altLang="en-US" sz="1300" dirty="0"/>
              <a:t>自动学习高手棋形的特征。不同于传统的人工神经网络，他层数特别多，学习和分类的能力特别强。</a:t>
            </a:r>
            <a:endParaRPr lang="en-US" altLang="zh-CN" sz="1300" dirty="0"/>
          </a:p>
          <a:p>
            <a:endParaRPr lang="en-US" altLang="zh-CN" sz="1300" dirty="0"/>
          </a:p>
          <a:p>
            <a:r>
              <a:rPr lang="zh-CN" altLang="en-US" sz="1300" dirty="0"/>
              <a:t>人工神经网络，就是模拟神经元和触突结构的机器学习方法，是人工智能的连接主义门派的代表。以前的人工神经网络层数很浅，一般只能训练两个隐层，只能解决一些简单识别问题，</a:t>
            </a:r>
            <a:r>
              <a:rPr lang="en-US" altLang="zh-CN" sz="1300" dirty="0"/>
              <a:t>1943</a:t>
            </a:r>
            <a:r>
              <a:rPr lang="zh-CN" altLang="en-US" sz="1300" dirty="0"/>
              <a:t>年就提出来了，</a:t>
            </a:r>
            <a:r>
              <a:rPr lang="en-US" altLang="zh-CN" sz="1300" dirty="0"/>
              <a:t>50</a:t>
            </a:r>
            <a:r>
              <a:rPr lang="zh-CN" altLang="en-US" sz="1300" dirty="0"/>
              <a:t>年代末和</a:t>
            </a:r>
            <a:r>
              <a:rPr lang="en-US" altLang="zh-CN" sz="1300" dirty="0"/>
              <a:t>80</a:t>
            </a:r>
            <a:r>
              <a:rPr lang="zh-CN" altLang="en-US" sz="1300" dirty="0"/>
              <a:t>年代中兴起过两波研究热潮。</a:t>
            </a:r>
            <a:r>
              <a:rPr lang="en-US" altLang="zh-CN" sz="1300" dirty="0"/>
              <a:t>2000</a:t>
            </a:r>
            <a:r>
              <a:rPr lang="zh-CN" altLang="en-US" sz="1300" dirty="0"/>
              <a:t>年左右，</a:t>
            </a:r>
            <a:r>
              <a:rPr lang="en-US" altLang="zh-CN" sz="1300" dirty="0"/>
              <a:t>Hinton</a:t>
            </a:r>
            <a:r>
              <a:rPr lang="zh-CN" altLang="en-US" sz="1300" dirty="0"/>
              <a:t>等提出了一套预训练后向传播的方法，当时就能够训练</a:t>
            </a:r>
            <a:r>
              <a:rPr lang="en-US" altLang="zh-CN" sz="1300" dirty="0"/>
              <a:t>10</a:t>
            </a:r>
            <a:r>
              <a:rPr lang="zh-CN" altLang="en-US" sz="1300" dirty="0"/>
              <a:t>几层，现在的深度学习能够学习</a:t>
            </a:r>
            <a:r>
              <a:rPr lang="en-US" altLang="zh-CN" sz="1300" dirty="0"/>
              <a:t>100</a:t>
            </a:r>
            <a:r>
              <a:rPr lang="zh-CN" altLang="en-US" sz="1300" dirty="0"/>
              <a:t>多层</a:t>
            </a:r>
            <a:r>
              <a:rPr lang="zh-CN" altLang="en-US" sz="1300" dirty="0" smtClean="0"/>
              <a:t>。</a:t>
            </a:r>
            <a:r>
              <a:rPr lang="en-US" altLang="zh-CN" sz="1300" dirty="0" smtClean="0"/>
              <a:t>DCNN</a:t>
            </a:r>
            <a:r>
              <a:rPr lang="zh-CN" altLang="en-US" sz="1300" dirty="0" smtClean="0"/>
              <a:t>是专门针对图像识别的深度学习方法，它通过局部的滤波器去学习图像的结构特征，采用卷积计算，效率很高。</a:t>
            </a:r>
            <a:endParaRPr lang="en-US" altLang="zh-CN" sz="1300" dirty="0"/>
          </a:p>
          <a:p>
            <a:endParaRPr lang="en-US" altLang="zh-CN" sz="1300" dirty="0"/>
          </a:p>
          <a:p>
            <a:r>
              <a:rPr lang="en-US" altLang="zh-CN" sz="1300" dirty="0"/>
              <a:t>Hinton</a:t>
            </a:r>
            <a:r>
              <a:rPr lang="zh-CN" altLang="en-US" sz="1300" dirty="0"/>
              <a:t>、</a:t>
            </a:r>
            <a:r>
              <a:rPr lang="en-US" altLang="zh-CN" sz="1300" dirty="0" err="1"/>
              <a:t>Lecun</a:t>
            </a:r>
            <a:r>
              <a:rPr lang="zh-CN" altLang="en-US" sz="1300" dirty="0"/>
              <a:t>、</a:t>
            </a:r>
            <a:r>
              <a:rPr lang="en-US" altLang="zh-CN" sz="1300" dirty="0" err="1"/>
              <a:t>Bengio</a:t>
            </a:r>
            <a:r>
              <a:rPr lang="zh-CN" altLang="en-US" sz="1300" dirty="0"/>
              <a:t>是深度学习的三巨头，</a:t>
            </a:r>
            <a:r>
              <a:rPr lang="en-US" altLang="zh-CN" sz="1300" dirty="0"/>
              <a:t>Hinton</a:t>
            </a:r>
            <a:r>
              <a:rPr lang="zh-CN" altLang="en-US" sz="1300" dirty="0"/>
              <a:t>、</a:t>
            </a:r>
            <a:r>
              <a:rPr lang="en-US" altLang="zh-CN" sz="1300" dirty="0" err="1"/>
              <a:t>Lecun</a:t>
            </a:r>
            <a:r>
              <a:rPr lang="zh-CN" altLang="en-US" sz="1300" dirty="0"/>
              <a:t>相继去了</a:t>
            </a:r>
            <a:r>
              <a:rPr lang="en-US" altLang="zh-CN" sz="1300" dirty="0"/>
              <a:t>Google</a:t>
            </a:r>
            <a:r>
              <a:rPr lang="zh-CN" altLang="en-US" sz="1300" dirty="0"/>
              <a:t>、</a:t>
            </a:r>
            <a:r>
              <a:rPr lang="en-US" altLang="zh-CN" sz="1300" dirty="0"/>
              <a:t>Facebook</a:t>
            </a:r>
            <a:r>
              <a:rPr lang="zh-CN" altLang="en-US" sz="1300" dirty="0"/>
              <a:t>，而</a:t>
            </a:r>
            <a:r>
              <a:rPr lang="en-US" altLang="zh-CN" sz="1300" dirty="0" err="1"/>
              <a:t>Bengio</a:t>
            </a:r>
            <a:r>
              <a:rPr lang="zh-CN" altLang="en-US" sz="1300" dirty="0"/>
              <a:t>继续留在学术界。这是一个非常有意思的现象。一方面，深度学习跟以前的学术热点不太一样，之前，学术界曾经有过很多的热点，比如小波、稀疏表示等，但工业界很少跟进，更不要说话巨资去学术界挖大牛。</a:t>
            </a:r>
            <a:r>
              <a:rPr lang="en-US" altLang="zh-CN" sz="1300" dirty="0"/>
              <a:t>Hinton</a:t>
            </a:r>
            <a:r>
              <a:rPr lang="zh-CN" altLang="en-US" sz="1300" dirty="0"/>
              <a:t>、</a:t>
            </a:r>
            <a:r>
              <a:rPr lang="en-US" altLang="zh-CN" sz="1300" dirty="0" err="1"/>
              <a:t>Lecun</a:t>
            </a:r>
            <a:r>
              <a:rPr lang="zh-CN" altLang="en-US" sz="1300" dirty="0"/>
              <a:t>到工业界兼职，说明深度学习是真正有用的，有可能改变</a:t>
            </a:r>
            <a:r>
              <a:rPr lang="en-US" altLang="zh-CN" sz="1300" dirty="0"/>
              <a:t>IT</a:t>
            </a:r>
            <a:r>
              <a:rPr lang="zh-CN" altLang="en-US" sz="1300" dirty="0"/>
              <a:t>产业格局。另一方面，深度学习的成功更多是在应用层面的，很多理论问题还不清楚，或许，这也是</a:t>
            </a:r>
            <a:r>
              <a:rPr lang="en-US" altLang="zh-CN" sz="1300" dirty="0" err="1"/>
              <a:t>Bengio</a:t>
            </a:r>
            <a:r>
              <a:rPr lang="zh-CN" altLang="en-US" sz="1300" dirty="0"/>
              <a:t>要继续留在学术界的原因</a:t>
            </a:r>
            <a:r>
              <a:rPr lang="zh-CN" altLang="en-US" sz="1300" dirty="0" smtClean="0"/>
              <a:t>。两个去工业界，一个留在学术界，可能是一种很好、很健康的现象。</a:t>
            </a:r>
            <a:endParaRPr lang="zh-CN" altLang="en-US" sz="1300"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6</a:t>
            </a:fld>
            <a:endParaRPr lang="en-US" altLang="zh-CN"/>
          </a:p>
        </p:txBody>
      </p:sp>
    </p:spTree>
    <p:extLst>
      <p:ext uri="{BB962C8B-B14F-4D97-AF65-F5344CB8AC3E}">
        <p14:creationId xmlns:p14="http://schemas.microsoft.com/office/powerpoint/2010/main" val="41395122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300" dirty="0" smtClean="0"/>
              <a:t>深度学习能够发挥巨大威力的前提是，要有大量的数据用来训练深度结构，深度学习会涉及到到上百万、甚至上亿的参数，如果数据不够，很容易过拟合。而要进行这样大规模的训练，就要有超强的计算能力。其实</a:t>
            </a:r>
            <a:r>
              <a:rPr lang="en-US" altLang="zh-CN" sz="1300" dirty="0" smtClean="0"/>
              <a:t>CNN</a:t>
            </a:r>
            <a:r>
              <a:rPr lang="en-US" altLang="zh-CN" sz="1300" baseline="0" dirty="0" smtClean="0"/>
              <a:t> 1998</a:t>
            </a:r>
            <a:r>
              <a:rPr lang="zh-CN" altLang="en-US" sz="1300" baseline="0" dirty="0" smtClean="0"/>
              <a:t>年就提出来了，当时只能解决</a:t>
            </a:r>
            <a:r>
              <a:rPr lang="en-US" altLang="zh-CN" sz="1300" baseline="0" dirty="0" smtClean="0"/>
              <a:t>NIST </a:t>
            </a:r>
            <a:r>
              <a:rPr lang="zh-CN" altLang="en-US" sz="1300" baseline="0" dirty="0" smtClean="0"/>
              <a:t>符号识别问题，现在能够解决</a:t>
            </a:r>
            <a:r>
              <a:rPr lang="en-US" altLang="zh-CN" sz="1300" baseline="0" dirty="0" smtClean="0"/>
              <a:t>ImageNet</a:t>
            </a:r>
            <a:r>
              <a:rPr lang="zh-CN" altLang="en-US" sz="1300" baseline="0" dirty="0" smtClean="0"/>
              <a:t>问题，其实用的深度学习结构基本没变，主要是用了更强的</a:t>
            </a:r>
            <a:r>
              <a:rPr lang="en-US" altLang="zh-CN" sz="1300" baseline="0" dirty="0" smtClean="0"/>
              <a:t>CPU</a:t>
            </a:r>
            <a:r>
              <a:rPr lang="zh-CN" altLang="en-US" sz="1300" baseline="0" dirty="0" smtClean="0"/>
              <a:t>和以前没有的</a:t>
            </a:r>
            <a:r>
              <a:rPr lang="en-US" altLang="zh-CN" sz="1300" baseline="0" dirty="0" smtClean="0"/>
              <a:t>GPU</a:t>
            </a:r>
            <a:r>
              <a:rPr lang="zh-CN" altLang="en-US" sz="1300" baseline="0" dirty="0" smtClean="0"/>
              <a:t>，并且用了千万倍的训练图像。</a:t>
            </a:r>
            <a:endParaRPr lang="en-US" altLang="zh-CN" sz="1300"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7</a:t>
            </a:fld>
            <a:endParaRPr lang="en-US" altLang="zh-CN"/>
          </a:p>
        </p:txBody>
      </p:sp>
    </p:spTree>
    <p:extLst>
      <p:ext uri="{BB962C8B-B14F-4D97-AF65-F5344CB8AC3E}">
        <p14:creationId xmlns:p14="http://schemas.microsoft.com/office/powerpoint/2010/main" val="31184466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altLang="zh-CN" sz="1300" dirty="0"/>
          </a:p>
          <a:p>
            <a:pPr defTabSz="954908">
              <a:defRPr/>
            </a:pPr>
            <a:r>
              <a:rPr lang="zh-CN" altLang="en-US" sz="1300" dirty="0"/>
              <a:t>据说，阿尔法狗存有</a:t>
            </a:r>
            <a:r>
              <a:rPr lang="en-US" altLang="zh-CN" dirty="0" smtClean="0">
                <a:solidFill>
                  <a:schemeClr val="tx1"/>
                </a:solidFill>
                <a:latin typeface="微软雅黑" panose="020B0503020204020204" pitchFamily="34" charset="-122"/>
                <a:ea typeface="微软雅黑" panose="020B0503020204020204" pitchFamily="34" charset="-122"/>
              </a:rPr>
              <a:t>15</a:t>
            </a:r>
            <a:r>
              <a:rPr lang="zh-CN" altLang="en-US" dirty="0" smtClean="0">
                <a:solidFill>
                  <a:schemeClr val="tx1"/>
                </a:solidFill>
                <a:latin typeface="微软雅黑" panose="020B0503020204020204" pitchFamily="34" charset="-122"/>
                <a:ea typeface="微软雅黑" panose="020B0503020204020204" pitchFamily="34" charset="-122"/>
              </a:rPr>
              <a:t>万职业棋手、百万业余高手的棋谱，</a:t>
            </a:r>
            <a:r>
              <a:rPr lang="zh-CN" altLang="en-US" sz="1300" dirty="0"/>
              <a:t>训练的时候会用到</a:t>
            </a:r>
            <a:r>
              <a:rPr lang="en-US" altLang="zh-CN" dirty="0" smtClean="0">
                <a:solidFill>
                  <a:schemeClr val="tx1"/>
                </a:solidFill>
                <a:latin typeface="微软雅黑" panose="020B0503020204020204" pitchFamily="34" charset="-122"/>
                <a:ea typeface="微软雅黑" panose="020B0503020204020204" pitchFamily="34" charset="-122"/>
              </a:rPr>
              <a:t>1202</a:t>
            </a:r>
            <a:r>
              <a:rPr lang="zh-CN" altLang="en-US" dirty="0" smtClean="0">
                <a:solidFill>
                  <a:schemeClr val="tx1"/>
                </a:solidFill>
                <a:latin typeface="微软雅黑" panose="020B0503020204020204" pitchFamily="34" charset="-122"/>
                <a:ea typeface="微软雅黑" panose="020B0503020204020204" pitchFamily="34" charset="-122"/>
              </a:rPr>
              <a:t>个</a:t>
            </a:r>
            <a:r>
              <a:rPr lang="en-US" altLang="zh-CN" dirty="0" smtClean="0">
                <a:solidFill>
                  <a:schemeClr val="tx1"/>
                </a:solidFill>
                <a:latin typeface="微软雅黑" panose="020B0503020204020204" pitchFamily="34" charset="-122"/>
                <a:ea typeface="微软雅黑" panose="020B0503020204020204" pitchFamily="34" charset="-122"/>
              </a:rPr>
              <a:t>CPU</a:t>
            </a:r>
            <a:r>
              <a:rPr lang="zh-CN" altLang="en-US" dirty="0" smtClean="0">
                <a:solidFill>
                  <a:schemeClr val="tx1"/>
                </a:solidFill>
                <a:latin typeface="微软雅黑" panose="020B0503020204020204" pitchFamily="34" charset="-122"/>
                <a:ea typeface="微软雅黑" panose="020B0503020204020204" pitchFamily="34" charset="-122"/>
              </a:rPr>
              <a:t>，</a:t>
            </a:r>
            <a:r>
              <a:rPr lang="en-US" altLang="zh-CN" dirty="0" smtClean="0">
                <a:solidFill>
                  <a:schemeClr val="tx1"/>
                </a:solidFill>
                <a:latin typeface="微软雅黑" panose="020B0503020204020204" pitchFamily="34" charset="-122"/>
                <a:ea typeface="微软雅黑" panose="020B0503020204020204" pitchFamily="34" charset="-122"/>
              </a:rPr>
              <a:t>176</a:t>
            </a:r>
            <a:r>
              <a:rPr lang="zh-CN" altLang="en-US" dirty="0" smtClean="0">
                <a:solidFill>
                  <a:schemeClr val="tx1"/>
                </a:solidFill>
                <a:latin typeface="微软雅黑" panose="020B0503020204020204" pitchFamily="34" charset="-122"/>
                <a:ea typeface="微软雅黑" panose="020B0503020204020204" pitchFamily="34" charset="-122"/>
              </a:rPr>
              <a:t>个</a:t>
            </a:r>
            <a:r>
              <a:rPr lang="en-US" altLang="zh-CN" dirty="0" smtClean="0">
                <a:solidFill>
                  <a:schemeClr val="tx1"/>
                </a:solidFill>
                <a:latin typeface="微软雅黑" panose="020B0503020204020204" pitchFamily="34" charset="-122"/>
                <a:ea typeface="微软雅黑" panose="020B0503020204020204" pitchFamily="34" charset="-122"/>
              </a:rPr>
              <a:t>GPU</a:t>
            </a:r>
            <a:r>
              <a:rPr lang="zh-CN" altLang="en-US" sz="1300" dirty="0"/>
              <a:t>。</a:t>
            </a:r>
            <a:endParaRPr lang="en-US" altLang="zh-CN" sz="1300" dirty="0"/>
          </a:p>
          <a:p>
            <a:pPr defTabSz="954908">
              <a:defRPr/>
            </a:pPr>
            <a:endParaRPr lang="en-US" altLang="zh-CN" sz="1300" dirty="0"/>
          </a:p>
          <a:p>
            <a:pPr defTabSz="954908">
              <a:defRPr/>
            </a:pPr>
            <a:r>
              <a:rPr lang="zh-CN" altLang="en-US" sz="1300" dirty="0" smtClean="0"/>
              <a:t>现在</a:t>
            </a:r>
            <a:r>
              <a:rPr lang="en-US" altLang="zh-CN" sz="1300" dirty="0" smtClean="0"/>
              <a:t>GPU</a:t>
            </a:r>
            <a:r>
              <a:rPr lang="zh-CN" altLang="en-US" sz="1300" dirty="0" smtClean="0"/>
              <a:t>服务器在深度学习研究中已经是基本配置，我们</a:t>
            </a:r>
            <a:r>
              <a:rPr lang="zh-CN" altLang="en-US" sz="1300" dirty="0"/>
              <a:t>的实验室通常得每个学生配置一个</a:t>
            </a:r>
            <a:r>
              <a:rPr lang="en-US" altLang="zh-CN" sz="1300" dirty="0"/>
              <a:t>GPU</a:t>
            </a:r>
            <a:r>
              <a:rPr lang="zh-CN" altLang="en-US" sz="1300" dirty="0"/>
              <a:t>服务器，在参加计算机视觉竞赛或者一个比较急的任务的时候，通常得把</a:t>
            </a:r>
            <a:r>
              <a:rPr lang="en-US" altLang="zh-CN" sz="1300" dirty="0"/>
              <a:t>20-30</a:t>
            </a:r>
            <a:r>
              <a:rPr lang="zh-CN" altLang="en-US" sz="1300" dirty="0"/>
              <a:t>台服务器连成一个</a:t>
            </a:r>
            <a:r>
              <a:rPr lang="en-US" altLang="zh-CN" sz="1300" dirty="0"/>
              <a:t>GPU</a:t>
            </a:r>
            <a:r>
              <a:rPr lang="zh-CN" altLang="en-US" sz="1300" dirty="0"/>
              <a:t>集群。</a:t>
            </a:r>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8</a:t>
            </a:fld>
            <a:endParaRPr lang="en-US" altLang="zh-CN"/>
          </a:p>
        </p:txBody>
      </p:sp>
    </p:spTree>
    <p:extLst>
      <p:ext uri="{BB962C8B-B14F-4D97-AF65-F5344CB8AC3E}">
        <p14:creationId xmlns:p14="http://schemas.microsoft.com/office/powerpoint/2010/main" val="7162119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模仿高手还不足以超越高手，要超越顶尖高手，阿尔法狗用的第二招是左右互博，左手打右手，自己跟自己学。</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9</a:t>
            </a:fld>
            <a:endParaRPr lang="en-US" altLang="zh-CN"/>
          </a:p>
        </p:txBody>
      </p:sp>
    </p:spTree>
    <p:extLst>
      <p:ext uri="{BB962C8B-B14F-4D97-AF65-F5344CB8AC3E}">
        <p14:creationId xmlns:p14="http://schemas.microsoft.com/office/powerpoint/2010/main" val="15776414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954908">
              <a:defRPr/>
            </a:pPr>
            <a:r>
              <a:rPr lang="zh-CN" altLang="en-US" dirty="0" smtClean="0"/>
              <a:t>阿尔法狗是开了两个程序，自己跟自己下。高手也会自己跟自己摆棋谱，高手摆棋谱摆得慢，需要吃饭、休息。而阿尔法狗只要有电，就一直可以左右互博下去，这就使得阿尔法狗有可能超越高手。</a:t>
            </a:r>
          </a:p>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10</a:t>
            </a:fld>
            <a:endParaRPr lang="en-US" altLang="zh-CN"/>
          </a:p>
        </p:txBody>
      </p:sp>
    </p:spTree>
    <p:extLst>
      <p:ext uri="{BB962C8B-B14F-4D97-AF65-F5344CB8AC3E}">
        <p14:creationId xmlns:p14="http://schemas.microsoft.com/office/powerpoint/2010/main" val="13638985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为了达到左右互博的效果，阿尔法狗用了一个叫深度强化学习的技术，</a:t>
            </a:r>
            <a:r>
              <a:rPr lang="en-US" altLang="zh-CN" dirty="0" smtClean="0"/>
              <a:t>Google 2014</a:t>
            </a:r>
            <a:r>
              <a:rPr lang="zh-CN" altLang="en-US" dirty="0" smtClean="0"/>
              <a:t>年收购</a:t>
            </a:r>
            <a:r>
              <a:rPr lang="en-US" altLang="zh-CN" dirty="0" smtClean="0"/>
              <a:t>DeepMind</a:t>
            </a:r>
            <a:r>
              <a:rPr lang="zh-CN" altLang="en-US" dirty="0" smtClean="0"/>
              <a:t>后</a:t>
            </a:r>
            <a:r>
              <a:rPr lang="en-US" altLang="zh-CN" dirty="0" smtClean="0"/>
              <a:t>, </a:t>
            </a:r>
            <a:r>
              <a:rPr lang="zh-CN" altLang="en-US" dirty="0" smtClean="0"/>
              <a:t>申请了深度强化学习的专利。</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11</a:t>
            </a:fld>
            <a:endParaRPr lang="en-US" altLang="zh-CN"/>
          </a:p>
        </p:txBody>
      </p:sp>
    </p:spTree>
    <p:extLst>
      <p:ext uri="{BB962C8B-B14F-4D97-AF65-F5344CB8AC3E}">
        <p14:creationId xmlns:p14="http://schemas.microsoft.com/office/powerpoint/2010/main" val="15882708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954908">
              <a:defRPr/>
            </a:pPr>
            <a:r>
              <a:rPr lang="zh-CN" altLang="en-US" dirty="0" smtClean="0"/>
              <a:t>强化学习很符合智能体的学习规律，小孩在不断跌倒中学会走路，猴子在胡萝卜加大棒下学会做马戏。</a:t>
            </a:r>
            <a:r>
              <a:rPr lang="zh-CN" altLang="en-US" dirty="0" smtClean="0">
                <a:latin typeface="微软雅黑" panose="020B0503020204020204" pitchFamily="34" charset="-122"/>
                <a:ea typeface="微软雅黑" panose="020B0503020204020204" pitchFamily="34" charset="-122"/>
              </a:rPr>
              <a:t>强化学习的特点，一方面是</a:t>
            </a:r>
            <a:r>
              <a:rPr lang="en-US" altLang="zh-CN" dirty="0" smtClean="0">
                <a:latin typeface="微软雅黑" panose="020B0503020204020204" pitchFamily="34" charset="-122"/>
                <a:ea typeface="微软雅黑" panose="020B0503020204020204" pitchFamily="34" charset="-122"/>
              </a:rPr>
              <a:t>Agent</a:t>
            </a:r>
            <a:r>
              <a:rPr lang="zh-CN" altLang="en-US" dirty="0" smtClean="0">
                <a:latin typeface="微软雅黑" panose="020B0503020204020204" pitchFamily="34" charset="-122"/>
                <a:ea typeface="微软雅黑" panose="020B0503020204020204" pitchFamily="34" charset="-122"/>
              </a:rPr>
              <a:t>通过环境交互中学习，另一方是，训练标注稀少，奖赏在现实世界中，通常是不轻易使用的，并且通常是有一定延时的。比如，孩子考试考得好，我们会给点奖励，但是考试不是经常考，考完要有一段时间才能知道结果。</a:t>
            </a:r>
            <a:endParaRPr lang="en-US" altLang="zh-CN" dirty="0" smtClean="0">
              <a:latin typeface="微软雅黑" panose="020B0503020204020204" pitchFamily="34" charset="-122"/>
              <a:ea typeface="微软雅黑" panose="020B0503020204020204" pitchFamily="34" charset="-122"/>
            </a:endParaRPr>
          </a:p>
          <a:p>
            <a:pPr defTabSz="954908">
              <a:defRPr/>
            </a:pPr>
            <a:endParaRPr lang="en-US" altLang="zh-CN" dirty="0" smtClean="0">
              <a:latin typeface="微软雅黑" panose="020B0503020204020204" pitchFamily="34" charset="-122"/>
              <a:ea typeface="微软雅黑" panose="020B0503020204020204" pitchFamily="34" charset="-122"/>
            </a:endParaRPr>
          </a:p>
          <a:p>
            <a:pPr defTabSz="954908">
              <a:defRPr/>
            </a:pPr>
            <a:r>
              <a:rPr lang="zh-CN" altLang="en-US" dirty="0" smtClean="0">
                <a:latin typeface="微软雅黑" panose="020B0503020204020204" pitchFamily="34" charset="-122"/>
                <a:ea typeface="微软雅黑" panose="020B0503020204020204" pitchFamily="34" charset="-122"/>
              </a:rPr>
              <a:t>强化学习主要包括感知、行动、奖赏三个环节，构成一个状态转移空间。学习过程可以用马尔科夫决策过程来表示。以前的强化学习的算法训练只能解决很小的状态转移空间。</a:t>
            </a:r>
          </a:p>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12</a:t>
            </a:fld>
            <a:endParaRPr lang="en-US" altLang="zh-CN"/>
          </a:p>
        </p:txBody>
      </p:sp>
    </p:spTree>
    <p:extLst>
      <p:ext uri="{BB962C8B-B14F-4D97-AF65-F5344CB8AC3E}">
        <p14:creationId xmlns:p14="http://schemas.microsoft.com/office/powerpoint/2010/main" val="21342032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但是</a:t>
            </a:r>
            <a:r>
              <a:rPr lang="en-US" altLang="zh-CN" dirty="0" err="1" smtClean="0"/>
              <a:t>AlphaGo</a:t>
            </a:r>
            <a:r>
              <a:rPr lang="zh-CN" altLang="en-US" dirty="0" smtClean="0"/>
              <a:t>面临的是一个超大转移空间的问题，同时还是一个带有超长延时训练标注的问题，一开始的棋，不太好量化好坏，直到很后面才能够数出各自大概的目数，判断输赢，这就可以归结成为一个深度强化学习问题。</a:t>
            </a:r>
            <a:endParaRPr lang="en-US" altLang="zh-CN" dirty="0" smtClean="0"/>
          </a:p>
          <a:p>
            <a:r>
              <a:rPr lang="zh-CN" altLang="en-US" dirty="0" smtClean="0"/>
              <a:t>这个问题恰恰可以用深度的递归神经网络</a:t>
            </a:r>
            <a:r>
              <a:rPr lang="en-US" altLang="zh-CN" dirty="0" smtClean="0"/>
              <a:t>DRNN</a:t>
            </a:r>
            <a:r>
              <a:rPr lang="zh-CN" altLang="en-US" dirty="0" smtClean="0"/>
              <a:t>解决。</a:t>
            </a:r>
            <a:r>
              <a:rPr lang="en-US" altLang="zh-CN" dirty="0" smtClean="0"/>
              <a:t>DRNN</a:t>
            </a:r>
            <a:r>
              <a:rPr lang="zh-CN" altLang="en-US" dirty="0" smtClean="0"/>
              <a:t>的训练和前面的卷积神经网络没有太多的区别。</a:t>
            </a:r>
            <a:endParaRPr lang="en-US" altLang="zh-CN" dirty="0" smtClean="0"/>
          </a:p>
          <a:p>
            <a:endParaRPr lang="en-US" altLang="zh-CN" dirty="0" smtClean="0"/>
          </a:p>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13</a:t>
            </a:fld>
            <a:endParaRPr lang="en-US" altLang="zh-CN"/>
          </a:p>
        </p:txBody>
      </p:sp>
    </p:spTree>
    <p:extLst>
      <p:ext uri="{BB962C8B-B14F-4D97-AF65-F5344CB8AC3E}">
        <p14:creationId xmlns:p14="http://schemas.microsoft.com/office/powerpoint/2010/main" val="41095243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在左右互博中，</a:t>
            </a:r>
            <a:r>
              <a:rPr lang="en-US" altLang="zh-CN" dirty="0" err="1" smtClean="0"/>
              <a:t>AlphaGo</a:t>
            </a:r>
            <a:r>
              <a:rPr lang="en-US" altLang="zh-CN" dirty="0" smtClean="0"/>
              <a:t> </a:t>
            </a:r>
            <a:r>
              <a:rPr lang="zh-CN" altLang="en-US" dirty="0" smtClean="0"/>
              <a:t>局部会采用一种叫蒙特卡洛搜索树的随机策略进行搜索，先用前面提到的</a:t>
            </a:r>
            <a:r>
              <a:rPr lang="en-US" altLang="zh-CN" dirty="0" smtClean="0"/>
              <a:t>CNN</a:t>
            </a:r>
            <a:r>
              <a:rPr lang="zh-CN" altLang="en-US" dirty="0" smtClean="0"/>
              <a:t>的简化版本，快速定位比较好的落子方案，同时通过随机策略，给了其他位置一定的概率。随机策略使得整个系统能够自我进化，简化的</a:t>
            </a:r>
            <a:r>
              <a:rPr lang="en-US" altLang="zh-CN" dirty="0" smtClean="0"/>
              <a:t>CNN</a:t>
            </a:r>
            <a:r>
              <a:rPr lang="zh-CN" altLang="en-US" dirty="0" smtClean="0"/>
              <a:t>兼顾了速度和效率。</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14</a:t>
            </a:fld>
            <a:endParaRPr lang="en-US" altLang="zh-CN"/>
          </a:p>
        </p:txBody>
      </p:sp>
    </p:spTree>
    <p:extLst>
      <p:ext uri="{BB962C8B-B14F-4D97-AF65-F5344CB8AC3E}">
        <p14:creationId xmlns:p14="http://schemas.microsoft.com/office/powerpoint/2010/main" val="13278494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把两招合在一起，深度卷积网络，模仿高手，寻找好的落点，深度强化学习，形成左右互博，自我进化。深度强化学习另外一个副产品就是产生了海量的对局，用来充实深度卷积网络的训练数据，两招完美结合在一起。</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15</a:t>
            </a:fld>
            <a:endParaRPr lang="en-US" altLang="zh-CN"/>
          </a:p>
        </p:txBody>
      </p:sp>
    </p:spTree>
    <p:extLst>
      <p:ext uri="{BB962C8B-B14F-4D97-AF65-F5344CB8AC3E}">
        <p14:creationId xmlns:p14="http://schemas.microsoft.com/office/powerpoint/2010/main" val="1854661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让我们再来看一下阿尔法狗是一个什么样的系统？它是最新深度学习方法、棋谱大数据 以及最新超算体系的总和，并且它还以现代科学技术指数发展原理继续进化，并且没有任何情绪波动。</a:t>
            </a:r>
            <a:endParaRPr lang="en-US" altLang="zh-CN" dirty="0" smtClean="0"/>
          </a:p>
          <a:p>
            <a:r>
              <a:rPr lang="zh-CN" altLang="en-US" dirty="0" smtClean="0"/>
              <a:t>既然阿尔法狗是这样的一个人工智能系统，是不是它已经在科学原理上已经战胜了人类棋手？</a:t>
            </a:r>
            <a:endParaRPr lang="en-US" altLang="zh-CN" dirty="0" smtClean="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16</a:t>
            </a:fld>
            <a:endParaRPr lang="en-US" altLang="zh-CN"/>
          </a:p>
        </p:txBody>
      </p:sp>
    </p:spTree>
    <p:extLst>
      <p:ext uri="{BB962C8B-B14F-4D97-AF65-F5344CB8AC3E}">
        <p14:creationId xmlns:p14="http://schemas.microsoft.com/office/powerpoint/2010/main" val="25279249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17</a:t>
            </a:fld>
            <a:endParaRPr lang="en-US" altLang="zh-CN"/>
          </a:p>
        </p:txBody>
      </p:sp>
    </p:spTree>
    <p:extLst>
      <p:ext uri="{BB962C8B-B14F-4D97-AF65-F5344CB8AC3E}">
        <p14:creationId xmlns:p14="http://schemas.microsoft.com/office/powerpoint/2010/main" val="1834987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尽管以阿尔法狗为代表的</a:t>
            </a:r>
            <a:r>
              <a:rPr lang="en-US" altLang="zh-CN" dirty="0" smtClean="0"/>
              <a:t>AI1.0</a:t>
            </a:r>
            <a:r>
              <a:rPr lang="zh-CN" altLang="en-US" dirty="0" smtClean="0"/>
              <a:t>已经具备了很高的水平，但它还是有很多的局限性的。谭铁牛院士曾经总结过四句非常有意思的话。</a:t>
            </a:r>
            <a:endParaRPr lang="en-US" altLang="zh-CN" dirty="0" smtClean="0"/>
          </a:p>
          <a:p>
            <a:r>
              <a:rPr lang="zh-CN" altLang="en-US" dirty="0" smtClean="0"/>
              <a:t>第一句是有智能没有智慧，我理解是</a:t>
            </a:r>
            <a:r>
              <a:rPr lang="en-US" altLang="zh-CN" dirty="0" smtClean="0"/>
              <a:t>AI1.0</a:t>
            </a:r>
            <a:r>
              <a:rPr lang="zh-CN" altLang="en-US" dirty="0" smtClean="0"/>
              <a:t>做好非常具体的事，比如扫地、下棋，但是不具备灵性，不能创造。</a:t>
            </a:r>
            <a:endParaRPr lang="en-US" altLang="zh-CN" dirty="0" smtClean="0"/>
          </a:p>
          <a:p>
            <a:r>
              <a:rPr lang="zh-CN" altLang="en-US" dirty="0" smtClean="0"/>
              <a:t>第二句是有智商没有情商，如果让阿尔法狗训练一下智商测试的题目，估计智商应该低不了，但没有任何情商，还有科大讯飞的人工智能要参加</a:t>
            </a:r>
            <a:r>
              <a:rPr lang="en-US" altLang="zh-CN" dirty="0" smtClean="0"/>
              <a:t>2020</a:t>
            </a:r>
            <a:r>
              <a:rPr lang="zh-CN" altLang="en-US" dirty="0" smtClean="0"/>
              <a:t>年高考，争取考上大学本科，我估计它的情商比任何一个工科男都要低。</a:t>
            </a:r>
            <a:endParaRPr lang="en-US" altLang="zh-CN" dirty="0" smtClean="0"/>
          </a:p>
          <a:p>
            <a:r>
              <a:rPr lang="zh-CN" altLang="en-US" dirty="0" smtClean="0"/>
              <a:t>第三句话是会计算不会算计，这个好理解，就是指，现在的人工智只有局部的策咯，没有宏观的战略。</a:t>
            </a:r>
            <a:endParaRPr lang="en-US" altLang="zh-CN" dirty="0" smtClean="0"/>
          </a:p>
          <a:p>
            <a:r>
              <a:rPr lang="zh-CN" altLang="en-US" dirty="0" smtClean="0"/>
              <a:t>第四句话是会专才不会通才，主要说</a:t>
            </a:r>
            <a:r>
              <a:rPr lang="en-US" altLang="zh-CN" dirty="0" smtClean="0"/>
              <a:t>AI1.0</a:t>
            </a:r>
            <a:r>
              <a:rPr lang="zh-CN" altLang="en-US" dirty="0" smtClean="0"/>
              <a:t>自我更新、自我完善、举一反三的能力差。让阿尔法狗去下国际象棋，还是要大量的训练，而让聂卫平去学别的棋，估计非常快就可以成为不错的棋手。</a:t>
            </a:r>
            <a:endParaRPr lang="en-US" altLang="zh-CN" dirty="0" smtClean="0"/>
          </a:p>
          <a:p>
            <a:r>
              <a:rPr lang="zh-CN" altLang="en-US" dirty="0" smtClean="0"/>
              <a:t>基于此，</a:t>
            </a:r>
            <a:r>
              <a:rPr lang="en-US" altLang="zh-CN" dirty="0" smtClean="0"/>
              <a:t>AI2.0</a:t>
            </a:r>
            <a:r>
              <a:rPr lang="zh-CN" altLang="en-US" dirty="0" smtClean="0"/>
              <a:t>应该做一个四有新人，有智慧、有情感、有算计、有通才的新一代人工智能。</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18</a:t>
            </a:fld>
            <a:endParaRPr lang="en-US" altLang="zh-CN"/>
          </a:p>
        </p:txBody>
      </p:sp>
    </p:spTree>
    <p:extLst>
      <p:ext uri="{BB962C8B-B14F-4D97-AF65-F5344CB8AC3E}">
        <p14:creationId xmlns:p14="http://schemas.microsoft.com/office/powerpoint/2010/main" val="28890144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我国正在大力发展</a:t>
            </a:r>
            <a:r>
              <a:rPr lang="en-US" altLang="zh-CN" dirty="0" smtClean="0"/>
              <a:t>AI</a:t>
            </a:r>
            <a:r>
              <a:rPr lang="zh-CN" altLang="en-US" dirty="0" smtClean="0"/>
              <a:t>，未来</a:t>
            </a:r>
            <a:r>
              <a:rPr lang="en-US" altLang="zh-CN" dirty="0" smtClean="0"/>
              <a:t>AI</a:t>
            </a:r>
            <a:r>
              <a:rPr lang="zh-CN" altLang="en-US" dirty="0" smtClean="0"/>
              <a:t>，中国未来，对此，我们可以大有信心。</a:t>
            </a:r>
            <a:r>
              <a:rPr lang="en-US" altLang="zh-CN" dirty="0" err="1" smtClean="0"/>
              <a:t>AlphaGo</a:t>
            </a:r>
            <a:r>
              <a:rPr lang="zh-CN" altLang="en-US" dirty="0" smtClean="0"/>
              <a:t>的例子我们知道，</a:t>
            </a:r>
            <a:r>
              <a:rPr lang="en-US" altLang="zh-CN" dirty="0" smtClean="0"/>
              <a:t>AI</a:t>
            </a:r>
            <a:r>
              <a:rPr lang="zh-CN" altLang="en-US" dirty="0" smtClean="0"/>
              <a:t>由三部分构成，机器学习是</a:t>
            </a:r>
            <a:r>
              <a:rPr lang="en-US" altLang="zh-CN" dirty="0" smtClean="0"/>
              <a:t>AI</a:t>
            </a:r>
            <a:r>
              <a:rPr lang="zh-CN" altLang="en-US" dirty="0" smtClean="0"/>
              <a:t>的大脑，超算是</a:t>
            </a:r>
            <a:r>
              <a:rPr lang="en-US" altLang="zh-CN" dirty="0" smtClean="0"/>
              <a:t>AI</a:t>
            </a:r>
            <a:r>
              <a:rPr lang="zh-CN" altLang="en-US" dirty="0" smtClean="0"/>
              <a:t>的躯体，大数据是</a:t>
            </a:r>
            <a:r>
              <a:rPr lang="en-US" altLang="zh-CN" dirty="0" smtClean="0"/>
              <a:t>AI</a:t>
            </a:r>
            <a:r>
              <a:rPr lang="zh-CN" altLang="en-US" dirty="0" smtClean="0"/>
              <a:t>成长的养分，据统计</a:t>
            </a:r>
            <a:r>
              <a:rPr lang="en-US" altLang="zh-CN" dirty="0" smtClean="0"/>
              <a:t>43%</a:t>
            </a:r>
            <a:r>
              <a:rPr lang="zh-CN" altLang="en-US" dirty="0" smtClean="0"/>
              <a:t>机器学习相关论文是中国人写的，我国已经有众多的</a:t>
            </a:r>
            <a:r>
              <a:rPr lang="en-US" altLang="zh-CN" dirty="0" smtClean="0"/>
              <a:t>AI</a:t>
            </a:r>
            <a:r>
              <a:rPr lang="zh-CN" altLang="en-US" dirty="0" smtClean="0"/>
              <a:t>人才，这形成了</a:t>
            </a:r>
            <a:r>
              <a:rPr lang="en-US" altLang="zh-CN" dirty="0" smtClean="0"/>
              <a:t>AI</a:t>
            </a:r>
            <a:r>
              <a:rPr lang="zh-CN" altLang="en-US" dirty="0" smtClean="0"/>
              <a:t>垂直产业应用的人才基础。超算方面我们的太湖之光、天河二号排名世界前二。大数据方面，我国有更多的冷数据，包括人口、地理等数据，更多样的热数据，比如交易、诊疗等数据，有大数据支撑，形成特色，我国可能在人工智能时代，弯道超车。</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19</a:t>
            </a:fld>
            <a:endParaRPr lang="en-US" altLang="zh-CN"/>
          </a:p>
        </p:txBody>
      </p:sp>
    </p:spTree>
    <p:extLst>
      <p:ext uri="{BB962C8B-B14F-4D97-AF65-F5344CB8AC3E}">
        <p14:creationId xmlns:p14="http://schemas.microsoft.com/office/powerpoint/2010/main" val="13207289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b="1" i="1" kern="1200" dirty="0" smtClean="0">
                <a:solidFill>
                  <a:schemeClr val="tx1"/>
                </a:solidFill>
                <a:effectLst/>
                <a:latin typeface="Arial" charset="0"/>
                <a:ea typeface="宋体" pitchFamily="2" charset="-122"/>
                <a:cs typeface="+mn-cs"/>
              </a:rPr>
              <a:t>人工智能已经上升为国家战略。“科技创新</a:t>
            </a:r>
            <a:r>
              <a:rPr lang="en-US" altLang="zh-CN" sz="1200" b="1" i="1" kern="1200" dirty="0" smtClean="0">
                <a:solidFill>
                  <a:schemeClr val="tx1"/>
                </a:solidFill>
                <a:effectLst/>
                <a:latin typeface="Arial" charset="0"/>
                <a:ea typeface="宋体" pitchFamily="2" charset="-122"/>
                <a:cs typeface="+mn-cs"/>
              </a:rPr>
              <a:t>2030 </a:t>
            </a:r>
            <a:r>
              <a:rPr lang="zh-CN" altLang="en-US" sz="1200" b="1" i="1" kern="1200" dirty="0" smtClean="0">
                <a:solidFill>
                  <a:schemeClr val="tx1"/>
                </a:solidFill>
                <a:effectLst/>
                <a:latin typeface="Arial" charset="0"/>
                <a:ea typeface="宋体" pitchFamily="2" charset="-122"/>
                <a:cs typeface="+mn-cs"/>
              </a:rPr>
              <a:t>重大项目”将新增“人工智能</a:t>
            </a:r>
            <a:r>
              <a:rPr lang="en-US" altLang="zh-CN" sz="1200" b="1" i="1" kern="1200" dirty="0" smtClean="0">
                <a:solidFill>
                  <a:schemeClr val="tx1"/>
                </a:solidFill>
                <a:effectLst/>
                <a:latin typeface="Arial" charset="0"/>
                <a:ea typeface="宋体" pitchFamily="2" charset="-122"/>
                <a:cs typeface="+mn-cs"/>
              </a:rPr>
              <a:t>2.0”</a:t>
            </a:r>
            <a:r>
              <a:rPr lang="zh-CN" altLang="en-US" sz="1200" b="1" i="1" kern="1200" dirty="0" smtClean="0">
                <a:solidFill>
                  <a:schemeClr val="tx1"/>
                </a:solidFill>
                <a:effectLst/>
                <a:latin typeface="Arial" charset="0"/>
                <a:ea typeface="宋体" pitchFamily="2" charset="-122"/>
                <a:cs typeface="+mn-cs"/>
              </a:rPr>
              <a:t>。潘云鹤院士提出了</a:t>
            </a:r>
            <a:r>
              <a:rPr lang="en-US" altLang="zh-CN" sz="1200" b="1" i="1" kern="1200" dirty="0" smtClean="0">
                <a:solidFill>
                  <a:schemeClr val="tx1"/>
                </a:solidFill>
                <a:effectLst/>
                <a:latin typeface="Arial" charset="0"/>
                <a:ea typeface="宋体" pitchFamily="2" charset="-122"/>
                <a:cs typeface="+mn-cs"/>
              </a:rPr>
              <a:t>AI 2.0</a:t>
            </a:r>
            <a:r>
              <a:rPr lang="zh-CN" altLang="en-US" sz="1200" b="1" i="1" kern="1200" dirty="0" smtClean="0">
                <a:solidFill>
                  <a:schemeClr val="tx1"/>
                </a:solidFill>
                <a:effectLst/>
                <a:latin typeface="Arial" charset="0"/>
                <a:ea typeface="宋体" pitchFamily="2" charset="-122"/>
                <a:cs typeface="+mn-cs"/>
              </a:rPr>
              <a:t>的核心理念，这里有三个新，信息新环境，发展新目标，新一代人工智能。中国工程院分刊出版了</a:t>
            </a:r>
            <a:r>
              <a:rPr lang="en-US" altLang="zh-CN" sz="1200" b="1" i="1" kern="1200" dirty="0" smtClean="0">
                <a:solidFill>
                  <a:schemeClr val="tx1"/>
                </a:solidFill>
                <a:effectLst/>
                <a:latin typeface="Arial" charset="0"/>
                <a:ea typeface="宋体" pitchFamily="2" charset="-122"/>
                <a:cs typeface="+mn-cs"/>
              </a:rPr>
              <a:t>AI2.0</a:t>
            </a:r>
            <a:r>
              <a:rPr lang="zh-CN" altLang="en-US" sz="1200" b="1" i="1" kern="1200" dirty="0" smtClean="0">
                <a:solidFill>
                  <a:schemeClr val="tx1"/>
                </a:solidFill>
                <a:effectLst/>
                <a:latin typeface="Arial" charset="0"/>
                <a:ea typeface="宋体" pitchFamily="2" charset="-122"/>
                <a:cs typeface="+mn-cs"/>
              </a:rPr>
              <a:t>专题，吴飞教授、田永鸿教授分别主笔了第一篇和第五篇论文。</a:t>
            </a:r>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20</a:t>
            </a:fld>
            <a:endParaRPr lang="en-US" altLang="zh-CN"/>
          </a:p>
        </p:txBody>
      </p:sp>
    </p:spTree>
    <p:extLst>
      <p:ext uri="{BB962C8B-B14F-4D97-AF65-F5344CB8AC3E}">
        <p14:creationId xmlns:p14="http://schemas.microsoft.com/office/powerpoint/2010/main" val="18119156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这样的人工智能将带来一个宏大的愿景，就是类人服务，超人感知，以类人的方式服务人类自身，以超人的方式感知外部世界。</a:t>
            </a:r>
            <a:endParaRPr lang="en-US" altLang="zh-CN" dirty="0" smtClean="0"/>
          </a:p>
          <a:p>
            <a:r>
              <a:rPr lang="zh-CN" altLang="en-US" dirty="0" smtClean="0"/>
              <a:t>类人服务要求具备类人智能，进而发展出类人的人机交互形式，从人类的视角看，</a:t>
            </a:r>
            <a:r>
              <a:rPr lang="en-US" altLang="zh-CN" dirty="0" smtClean="0"/>
              <a:t>AI2.0</a:t>
            </a:r>
            <a:r>
              <a:rPr lang="zh-CN" altLang="en-US" dirty="0" smtClean="0"/>
              <a:t>应该在感官和思维上像人，从机器的视角看，</a:t>
            </a:r>
            <a:r>
              <a:rPr lang="en-US" altLang="zh-CN" dirty="0" smtClean="0"/>
              <a:t>AI2.0</a:t>
            </a:r>
            <a:r>
              <a:rPr lang="zh-CN" altLang="en-US" dirty="0" smtClean="0"/>
              <a:t>应该能够理解人的行为和情绪。</a:t>
            </a:r>
            <a:endParaRPr lang="en-US" altLang="zh-CN" dirty="0" smtClean="0"/>
          </a:p>
          <a:p>
            <a:r>
              <a:rPr lang="zh-CN" altLang="en-US" dirty="0" smtClean="0"/>
              <a:t>超人感知是指，人工智能将使得人类，更透彻地感知物理空间，更广泛地感知人类社会，更及时地感知信息空间，并且人机物三者相互融合形成一个三元空间，人工智能能够进行信息整合，作为一个整体，以更高的精度、更大的时空尺度感知三元空间的信息关联性。</a:t>
            </a:r>
            <a:endParaRPr lang="en-US" altLang="zh-CN" dirty="0" smtClean="0"/>
          </a:p>
          <a:p>
            <a:r>
              <a:rPr lang="zh-CN" altLang="en-US" dirty="0" smtClean="0"/>
              <a:t>多学科的研究，特别是脑计划的研究，将进一步夯实机器学习的理论基础，三元空间的大数据和超算能力将进一步提高机器学习的工程能力。</a:t>
            </a:r>
            <a:endParaRPr lang="en-US" altLang="zh-CN" dirty="0" smtClean="0"/>
          </a:p>
          <a:p>
            <a:r>
              <a:rPr lang="zh-CN" altLang="en-US" dirty="0" smtClean="0"/>
              <a:t>机器学习、大数据、超算三者共同推动</a:t>
            </a:r>
            <a:r>
              <a:rPr lang="en-US" altLang="zh-CN" dirty="0" smtClean="0"/>
              <a:t>AI2.0 </a:t>
            </a:r>
            <a:r>
              <a:rPr lang="zh-CN" altLang="en-US" dirty="0" smtClean="0"/>
              <a:t>超人感知、类人服务的愿景。</a:t>
            </a:r>
            <a:endParaRPr lang="en-US" altLang="zh-CN" dirty="0" smtClean="0"/>
          </a:p>
          <a:p>
            <a:endParaRPr lang="en-US" altLang="zh-CN" dirty="0" smtClean="0"/>
          </a:p>
          <a:p>
            <a:endParaRPr lang="en-US" altLang="zh-CN" dirty="0" smtClean="0"/>
          </a:p>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21</a:t>
            </a:fld>
            <a:endParaRPr lang="en-US" altLang="zh-CN"/>
          </a:p>
        </p:txBody>
      </p:sp>
    </p:spTree>
    <p:extLst>
      <p:ext uri="{BB962C8B-B14F-4D97-AF65-F5344CB8AC3E}">
        <p14:creationId xmlns:p14="http://schemas.microsoft.com/office/powerpoint/2010/main" val="5615792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954908"/>
            <a:r>
              <a:rPr lang="zh-CN" altLang="en-US" dirty="0" smtClean="0">
                <a:sym typeface="Wingdings" panose="05000000000000000000" pitchFamily="2" charset="2"/>
              </a:rPr>
              <a:t>如果能够将类人知觉和类脑思维整合在一起，就能够是机器人具备逼近人类的人机交互能力，如果机器人能够在知觉和思维上通过图灵测试，那么现在</a:t>
            </a:r>
            <a:r>
              <a:rPr lang="zh-CN" altLang="en-US" dirty="0" smtClean="0"/>
              <a:t>击败人类的阿尔法狗就有可能进化到陪伴人类下棋的</a:t>
            </a:r>
            <a:r>
              <a:rPr lang="en-US" altLang="zh-CN" dirty="0" err="1" smtClean="0"/>
              <a:t>BeltaGo</a:t>
            </a:r>
            <a:r>
              <a:rPr lang="zh-CN" altLang="en-US" dirty="0" smtClean="0"/>
              <a:t>。</a:t>
            </a:r>
          </a:p>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22</a:t>
            </a:fld>
            <a:endParaRPr lang="en-US" altLang="zh-CN"/>
          </a:p>
        </p:txBody>
      </p:sp>
    </p:spTree>
    <p:extLst>
      <p:ext uri="{BB962C8B-B14F-4D97-AF65-F5344CB8AC3E}">
        <p14:creationId xmlns:p14="http://schemas.microsoft.com/office/powerpoint/2010/main" val="41040499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zh-CN" sz="1200" b="1" kern="1200" dirty="0" smtClean="0">
                <a:solidFill>
                  <a:schemeClr val="tx1"/>
                </a:solidFill>
                <a:effectLst/>
                <a:latin typeface="Arial" charset="0"/>
                <a:ea typeface="宋体" pitchFamily="2" charset="-122"/>
                <a:cs typeface="+mn-cs"/>
              </a:rPr>
              <a:t>知觉层面，随着低成本、低功耗传感器的发展，</a:t>
            </a:r>
            <a:r>
              <a:rPr lang="en-US" altLang="zh-CN" sz="1200" b="1" kern="1200" dirty="0" smtClean="0">
                <a:solidFill>
                  <a:schemeClr val="tx1"/>
                </a:solidFill>
                <a:effectLst/>
                <a:latin typeface="Arial" charset="0"/>
                <a:ea typeface="宋体" pitchFamily="2" charset="-122"/>
                <a:cs typeface="+mn-cs"/>
              </a:rPr>
              <a:t>AI2.0</a:t>
            </a:r>
            <a:r>
              <a:rPr lang="zh-CN" altLang="zh-CN" sz="1200" b="1" kern="1200" dirty="0" smtClean="0">
                <a:solidFill>
                  <a:schemeClr val="tx1"/>
                </a:solidFill>
                <a:effectLst/>
                <a:latin typeface="Arial" charset="0"/>
                <a:ea typeface="宋体" pitchFamily="2" charset="-122"/>
                <a:cs typeface="+mn-cs"/>
              </a:rPr>
              <a:t>要在视、听、味、触等不同的模态上实现对现实世界的感知和认知。具体到视觉感知， 三巨头在</a:t>
            </a:r>
            <a:r>
              <a:rPr lang="en-US" altLang="zh-CN" sz="1200" b="1" kern="1200" dirty="0" smtClean="0">
                <a:solidFill>
                  <a:schemeClr val="tx1"/>
                </a:solidFill>
                <a:effectLst/>
                <a:latin typeface="Arial" charset="0"/>
                <a:ea typeface="宋体" pitchFamily="2" charset="-122"/>
                <a:cs typeface="+mn-cs"/>
              </a:rPr>
              <a:t>2015 Nature</a:t>
            </a:r>
            <a:r>
              <a:rPr lang="zh-CN" altLang="zh-CN" sz="1200" b="1" kern="1200" dirty="0" smtClean="0">
                <a:solidFill>
                  <a:schemeClr val="tx1"/>
                </a:solidFill>
                <a:effectLst/>
                <a:latin typeface="Arial" charset="0"/>
                <a:ea typeface="宋体" pitchFamily="2" charset="-122"/>
                <a:cs typeface="+mn-cs"/>
              </a:rPr>
              <a:t>上的综述论文，提到用</a:t>
            </a:r>
            <a:r>
              <a:rPr lang="en-US" altLang="zh-CN" sz="1200" b="1" kern="1200" dirty="0" smtClean="0">
                <a:solidFill>
                  <a:schemeClr val="tx1"/>
                </a:solidFill>
                <a:effectLst/>
                <a:latin typeface="Arial" charset="0"/>
                <a:ea typeface="宋体" pitchFamily="2" charset="-122"/>
                <a:cs typeface="+mn-cs"/>
              </a:rPr>
              <a:t>CNN</a:t>
            </a:r>
            <a:r>
              <a:rPr lang="zh-CN" altLang="zh-CN" sz="1200" b="1" kern="1200" dirty="0" smtClean="0">
                <a:solidFill>
                  <a:schemeClr val="tx1"/>
                </a:solidFill>
                <a:effectLst/>
                <a:latin typeface="Arial" charset="0"/>
                <a:ea typeface="宋体" pitchFamily="2" charset="-122"/>
                <a:cs typeface="+mn-cs"/>
              </a:rPr>
              <a:t>和</a:t>
            </a:r>
            <a:r>
              <a:rPr lang="en-US" altLang="zh-CN" sz="1200" b="1" kern="1200" dirty="0" smtClean="0">
                <a:solidFill>
                  <a:schemeClr val="tx1"/>
                </a:solidFill>
                <a:effectLst/>
                <a:latin typeface="Arial" charset="0"/>
                <a:ea typeface="宋体" pitchFamily="2" charset="-122"/>
                <a:cs typeface="+mn-cs"/>
              </a:rPr>
              <a:t>RNN</a:t>
            </a:r>
            <a:r>
              <a:rPr lang="zh-CN" altLang="zh-CN" sz="1200" b="1" kern="1200" dirty="0" smtClean="0">
                <a:solidFill>
                  <a:schemeClr val="tx1"/>
                </a:solidFill>
                <a:effectLst/>
                <a:latin typeface="Arial" charset="0"/>
                <a:ea typeface="宋体" pitchFamily="2" charset="-122"/>
                <a:cs typeface="+mn-cs"/>
              </a:rPr>
              <a:t>，实现看图说话。反过来，语言能不能驱动机器视觉，我们说一句话，能不能把对应的物体定位出来，更难地，能不能自动造出来一张与这段话对应的图像</a:t>
            </a:r>
            <a:r>
              <a:rPr lang="en-US" altLang="zh-CN" sz="1200" b="1" kern="1200" dirty="0" smtClean="0">
                <a:solidFill>
                  <a:schemeClr val="tx1"/>
                </a:solidFill>
                <a:effectLst/>
                <a:latin typeface="Arial" charset="0"/>
                <a:ea typeface="宋体" pitchFamily="2" charset="-122"/>
                <a:cs typeface="+mn-cs"/>
              </a:rPr>
              <a:t>?</a:t>
            </a:r>
            <a:r>
              <a:rPr lang="zh-CN" altLang="zh-CN" sz="1200" b="1" kern="1200" dirty="0" smtClean="0">
                <a:solidFill>
                  <a:schemeClr val="tx1"/>
                </a:solidFill>
                <a:effectLst/>
                <a:latin typeface="Arial" charset="0"/>
                <a:ea typeface="宋体" pitchFamily="2" charset="-122"/>
                <a:cs typeface="+mn-cs"/>
              </a:rPr>
              <a:t>如果图像和语言能够双向翻译，这将使得人工智能的视觉知觉到达一个全新的高度。</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23</a:t>
            </a:fld>
            <a:endParaRPr lang="en-US" altLang="zh-CN"/>
          </a:p>
        </p:txBody>
      </p:sp>
    </p:spTree>
    <p:extLst>
      <p:ext uri="{BB962C8B-B14F-4D97-AF65-F5344CB8AC3E}">
        <p14:creationId xmlns:p14="http://schemas.microsoft.com/office/powerpoint/2010/main" val="29175683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类人智能还在思维层面上，实现类脑计算，</a:t>
            </a:r>
            <a:r>
              <a:rPr lang="en-US" altLang="zh-CN" dirty="0" smtClean="0"/>
              <a:t>2014</a:t>
            </a:r>
            <a:r>
              <a:rPr lang="zh-CN" altLang="en-US" dirty="0" smtClean="0"/>
              <a:t>年</a:t>
            </a:r>
            <a:r>
              <a:rPr lang="en-US" altLang="zh-CN" dirty="0" smtClean="0"/>
              <a:t>IBM </a:t>
            </a:r>
            <a:r>
              <a:rPr lang="zh-CN" altLang="en-US" dirty="0" smtClean="0"/>
              <a:t>发布了一款用于深度学习的类脑芯片 </a:t>
            </a:r>
            <a:r>
              <a:rPr lang="en-US" altLang="zh-CN" dirty="0" err="1" smtClean="0"/>
              <a:t>TrueNorth</a:t>
            </a:r>
            <a:r>
              <a:rPr lang="zh-CN" altLang="en-US" dirty="0" smtClean="0"/>
              <a:t>，集成了</a:t>
            </a:r>
            <a:r>
              <a:rPr lang="en-US" altLang="zh-CN" dirty="0" smtClean="0"/>
              <a:t>100</a:t>
            </a:r>
            <a:r>
              <a:rPr lang="zh-CN" altLang="en-US" dirty="0" smtClean="0"/>
              <a:t>万个“脉冲神经元” </a:t>
            </a:r>
            <a:r>
              <a:rPr lang="en-US" altLang="zh-CN" dirty="0" smtClean="0"/>
              <a:t>Spike NN</a:t>
            </a:r>
            <a:r>
              <a:rPr lang="zh-CN" altLang="en-US" dirty="0" smtClean="0"/>
              <a:t>，能力相当于一台超级计算机，功耗却只有</a:t>
            </a:r>
            <a:r>
              <a:rPr lang="en-US" altLang="zh-CN" dirty="0" smtClean="0"/>
              <a:t>65</a:t>
            </a:r>
            <a:r>
              <a:rPr lang="zh-CN" altLang="en-US" dirty="0" smtClean="0"/>
              <a:t>毫瓦，主要是因为它模拟了大脑的异步脉冲来驱动电路，而非传统电路的同步脉冲。但它还没办法模拟另一个重要机理，也就是触突的可塑性，因此，性能不行，离大规模商业应用还有一段距离；但从长远来看，研究类脑计算是通往强人工智能的有效方法。</a:t>
            </a:r>
            <a:endParaRPr lang="en-US" altLang="zh-CN" dirty="0" smtClean="0"/>
          </a:p>
          <a:p>
            <a:endParaRPr lang="en-US" altLang="zh-CN" dirty="0" smtClean="0"/>
          </a:p>
          <a:p>
            <a:r>
              <a:rPr lang="zh-CN" altLang="en-US" dirty="0" smtClean="0"/>
              <a:t>传统的计算机相当于左脑，擅长逻辑思维，处理数字；神经元芯片相当于左脑，擅长形象思维，处理图像。</a:t>
            </a:r>
            <a:r>
              <a:rPr lang="en-US" altLang="zh-CN" dirty="0" smtClean="0"/>
              <a:t>IBM</a:t>
            </a:r>
            <a:r>
              <a:rPr lang="zh-CN" altLang="en-US" dirty="0" smtClean="0"/>
              <a:t>正想办法将两者整合在一起实现全脑的类脑计算。</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25</a:t>
            </a:fld>
            <a:endParaRPr lang="en-US" altLang="zh-CN"/>
          </a:p>
        </p:txBody>
      </p:sp>
    </p:spTree>
    <p:extLst>
      <p:ext uri="{BB962C8B-B14F-4D97-AF65-F5344CB8AC3E}">
        <p14:creationId xmlns:p14="http://schemas.microsoft.com/office/powerpoint/2010/main" val="21094957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另外，我们在探索，异步式的神经网络生长，大家知道小孩的视觉认知和概念形成是从单一到多样，从简单到复杂的，我们希望人工神经网络也能够通过外部的视觉刺激，逐渐积累知识，逐渐生长网络，这样就能够形成一个功耗和性能恰当的网络。</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solidFill>
                  <a:srgbClr val="1F497D"/>
                </a:solidFill>
              </a:rPr>
              <a:pPr>
                <a:defRPr/>
              </a:pPr>
              <a:t>26</a:t>
            </a:fld>
            <a:endParaRPr lang="en-US" altLang="zh-CN">
              <a:solidFill>
                <a:srgbClr val="1F497D"/>
              </a:solidFill>
            </a:endParaRPr>
          </a:p>
        </p:txBody>
      </p:sp>
    </p:spTree>
    <p:extLst>
      <p:ext uri="{BB962C8B-B14F-4D97-AF65-F5344CB8AC3E}">
        <p14:creationId xmlns:p14="http://schemas.microsoft.com/office/powerpoint/2010/main" val="6569564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超人的三元空间感知，在侧重物理空间的感知层面，科学家正在研究人机物协同感知，突破肉眼感知的局限性是人工智能的传统强项，目前太赫兹技术得到很大的进步，我们自己有有在研究太赫兹图像识别，有可能在</a:t>
            </a:r>
            <a:r>
              <a:rPr lang="en-US" altLang="zh-CN" dirty="0" smtClean="0"/>
              <a:t>5-10</a:t>
            </a:r>
            <a:r>
              <a:rPr lang="zh-CN" altLang="en-US" dirty="0" smtClean="0"/>
              <a:t>米外就是能够识别藏在人身上的刀枪甚至毒品，在可见光谱、红外光谱基础上，就可以实现全谱感知。相当于赋予了人类以天眼、慧眼。</a:t>
            </a:r>
            <a:endParaRPr lang="en-US" altLang="zh-CN" dirty="0" smtClean="0"/>
          </a:p>
          <a:p>
            <a:endParaRPr lang="en-US" altLang="zh-CN" dirty="0" smtClean="0"/>
          </a:p>
          <a:p>
            <a:r>
              <a:rPr lang="zh-CN" altLang="en-US" dirty="0" smtClean="0">
                <a:solidFill>
                  <a:srgbClr val="FF0000"/>
                </a:solidFill>
              </a:rPr>
              <a:t>人机物协同感知的一个重大应用就是无人车，</a:t>
            </a:r>
            <a:r>
              <a:rPr lang="en-US" altLang="zh-CN" dirty="0" smtClean="0">
                <a:solidFill>
                  <a:srgbClr val="FF0000"/>
                </a:solidFill>
              </a:rPr>
              <a:t>Google</a:t>
            </a:r>
            <a:r>
              <a:rPr lang="zh-CN" altLang="en-US" dirty="0" smtClean="0">
                <a:solidFill>
                  <a:srgbClr val="FF0000"/>
                </a:solidFill>
              </a:rPr>
              <a:t>无人车整合了雷达、声纳等传感器，还充分利用</a:t>
            </a:r>
            <a:r>
              <a:rPr lang="en-US" altLang="zh-CN" dirty="0" smtClean="0">
                <a:solidFill>
                  <a:srgbClr val="FF0000"/>
                </a:solidFill>
              </a:rPr>
              <a:t>Google</a:t>
            </a:r>
            <a:r>
              <a:rPr lang="zh-CN" altLang="en-US" dirty="0" smtClean="0">
                <a:solidFill>
                  <a:srgbClr val="FF0000"/>
                </a:solidFill>
              </a:rPr>
              <a:t>地图，代表了最高水平。在美国加州，全功能的无人车已经允许上路。百度成立了无人车事业部，也在硅谷设立了专门的研究院，李彦宏把自己下一次机会押在无人车上。</a:t>
            </a:r>
            <a:endParaRPr lang="en-US" altLang="zh-CN" dirty="0" smtClean="0"/>
          </a:p>
          <a:p>
            <a:endParaRPr lang="en-US" altLang="zh-CN" dirty="0" smtClean="0"/>
          </a:p>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27</a:t>
            </a:fld>
            <a:endParaRPr lang="en-US" altLang="zh-CN"/>
          </a:p>
        </p:txBody>
      </p:sp>
    </p:spTree>
    <p:extLst>
      <p:ext uri="{BB962C8B-B14F-4D97-AF65-F5344CB8AC3E}">
        <p14:creationId xmlns:p14="http://schemas.microsoft.com/office/powerpoint/2010/main" val="31667605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solidFill>
                  <a:srgbClr val="FF0000"/>
                </a:solidFill>
              </a:rPr>
              <a:t>人机物协同感知的一个重大应用就是无人车。在美国加州，全功能的无人车已经允许上路。百度成立了无人车事业部，也在硅谷设立了专门的研究院，李彦宏把自己下一次机会押在无人车上。</a:t>
            </a:r>
            <a:endParaRPr lang="en-US" altLang="zh-CN" dirty="0" smtClean="0"/>
          </a:p>
          <a:p>
            <a:endParaRPr lang="en-US" altLang="zh-CN" dirty="0" smtClean="0"/>
          </a:p>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28</a:t>
            </a:fld>
            <a:endParaRPr lang="en-US" altLang="zh-CN"/>
          </a:p>
        </p:txBody>
      </p:sp>
    </p:spTree>
    <p:extLst>
      <p:ext uri="{BB962C8B-B14F-4D97-AF65-F5344CB8AC3E}">
        <p14:creationId xmlns:p14="http://schemas.microsoft.com/office/powerpoint/2010/main" val="2954863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超人的三元空间感知，在侧重人类社会的感知层面，正在涌现出一门新的学科，社会计算，利用互联网、社交网络、通信网络、监控网络等不同网络的大数据，克服传统社会学调查方法数据稀少的问题，更好、更快地分析人群、组织和社会的行为。</a:t>
            </a:r>
            <a:endParaRPr lang="en-US" altLang="zh-CN" dirty="0" smtClean="0"/>
          </a:p>
          <a:p>
            <a:endParaRPr lang="en-US" altLang="zh-CN" dirty="0" smtClean="0"/>
          </a:p>
          <a:p>
            <a:r>
              <a:rPr lang="zh-CN" altLang="en-US" dirty="0" smtClean="0"/>
              <a:t>我们也有幸开展了这方面的探索，</a:t>
            </a:r>
            <a:r>
              <a:rPr lang="en-US" altLang="zh-CN" dirty="0" smtClean="0"/>
              <a:t>2009</a:t>
            </a:r>
            <a:r>
              <a:rPr lang="zh-CN" altLang="en-US" dirty="0" smtClean="0"/>
              <a:t>年承担了</a:t>
            </a:r>
            <a:r>
              <a:rPr lang="en-US" altLang="zh-CN" dirty="0" smtClean="0"/>
              <a:t>973</a:t>
            </a:r>
            <a:r>
              <a:rPr lang="zh-CN" altLang="en-US" dirty="0" smtClean="0"/>
              <a:t>项目“混合网络下社会集群行为感知与规律研究”</a:t>
            </a:r>
            <a:r>
              <a:rPr lang="en-US" altLang="zh-CN" dirty="0" smtClean="0"/>
              <a:t> </a:t>
            </a:r>
            <a:r>
              <a:rPr lang="zh-CN" altLang="en-US" dirty="0" smtClean="0"/>
              <a:t>，联合了信息学、管理学、社会心理学等不同领域的专家开展交叉研究，一些成果为国家提供了决策。其中我本人承担了其中一个课题，为世博会、亚信峰会等大型活动管理提供了技术支持。</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29</a:t>
            </a:fld>
            <a:endParaRPr lang="en-US" altLang="zh-CN"/>
          </a:p>
        </p:txBody>
      </p:sp>
    </p:spTree>
    <p:extLst>
      <p:ext uri="{BB962C8B-B14F-4D97-AF65-F5344CB8AC3E}">
        <p14:creationId xmlns:p14="http://schemas.microsoft.com/office/powerpoint/2010/main" val="24787890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954908"/>
            <a:r>
              <a:rPr lang="zh-CN" altLang="en-US" dirty="0" smtClean="0"/>
              <a:t>现在这方面的研究得到了国家重点研发专项的支持，开展大规模人群透彻感知研究，实现复杂、密集、动态环境下的人群密度估计、行为分析、事件预警，成果在反恐维稳、智慧城市、交通控制中有重大需求。</a:t>
            </a:r>
            <a:endParaRPr lang="en-US" altLang="zh-CN" dirty="0" smtClean="0"/>
          </a:p>
          <a:p>
            <a:pPr defTabSz="954908"/>
            <a:r>
              <a:rPr lang="zh-CN" altLang="en-US" dirty="0" smtClean="0"/>
              <a:t>利用大数据和深度学习的优势，研究多尺度分析，通过</a:t>
            </a:r>
            <a:r>
              <a:rPr lang="en-US" altLang="zh-CN" dirty="0" smtClean="0"/>
              <a:t>CNN</a:t>
            </a:r>
            <a:r>
              <a:rPr lang="zh-CN" altLang="en-US" dirty="0" smtClean="0"/>
              <a:t>分析人群空间属性和</a:t>
            </a:r>
            <a:r>
              <a:rPr lang="en-US" altLang="zh-CN" dirty="0" smtClean="0"/>
              <a:t>RNN</a:t>
            </a:r>
            <a:r>
              <a:rPr lang="zh-CN" altLang="en-US" dirty="0" smtClean="0"/>
              <a:t>分析人群时间属性，挖掘人群分布和行为的多尺度特性。</a:t>
            </a:r>
            <a:endParaRPr lang="en-US" altLang="zh-CN" dirty="0" smtClean="0"/>
          </a:p>
          <a:p>
            <a:pPr defTabSz="954908"/>
            <a:r>
              <a:rPr lang="zh-CN" altLang="en-US" dirty="0" smtClean="0"/>
              <a:t>研究跨相机分析，将深度学习和相机之间的时空约束相结合，实现跨相机的大规模人群协同感知。</a:t>
            </a:r>
            <a:endParaRPr lang="en-US" altLang="zh-CN" dirty="0" smtClean="0"/>
          </a:p>
          <a:p>
            <a:pPr defTabSz="954908"/>
            <a:r>
              <a:rPr lang="zh-CN" altLang="en-US" dirty="0" smtClean="0"/>
              <a:t>研究跨媒体分析，在大规模活动中，人们会用手机拍现场的照片和视频，因此，我们试图将固定监控网和移动互联网的两者不同的媒体信息源融合在一起。</a:t>
            </a:r>
            <a:endParaRPr lang="en-US" altLang="zh-CN" dirty="0" smtClean="0"/>
          </a:p>
          <a:p>
            <a:pPr defTabSz="954908"/>
            <a:r>
              <a:rPr lang="zh-CN" altLang="en-US" sz="1300" dirty="0" smtClean="0"/>
              <a:t>多尺度、跨相机、跨媒体分析，有望实现群体感知从简单、低密度、小范围场景到复杂、高密度、大范围场景的跨越。</a:t>
            </a:r>
          </a:p>
          <a:p>
            <a:pPr defTabSz="954908"/>
            <a:endParaRPr lang="zh-CN" altLang="en-US" dirty="0" smtClean="0"/>
          </a:p>
          <a:p>
            <a:pPr defTabSz="954908"/>
            <a:endParaRPr lang="zh-CN" altLang="en-US" dirty="0" smtClean="0"/>
          </a:p>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33</a:t>
            </a:fld>
            <a:endParaRPr lang="en-US" altLang="zh-CN"/>
          </a:p>
        </p:txBody>
      </p:sp>
    </p:spTree>
    <p:extLst>
      <p:ext uri="{BB962C8B-B14F-4D97-AF65-F5344CB8AC3E}">
        <p14:creationId xmlns:p14="http://schemas.microsoft.com/office/powerpoint/2010/main" val="37278811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超人的三元空间感知，在侧重信息空间的感知层面，未来学家认为互联网正在向超级智能的方向不断进化，形成</a:t>
            </a:r>
            <a:r>
              <a:rPr lang="zh-CN" altLang="en-US" sz="1300" b="1" dirty="0"/>
              <a:t>互联网、人工智能和人类大脑的联合智商，“互联网与人类大脑高度相似，它将具备自己的视觉、听觉、触觉、运动神经系统，也会拥有自己的 记忆神经系统、中枢神经系统。</a:t>
            </a:r>
            <a:r>
              <a:rPr lang="en-US" altLang="zh-CN" sz="1300" b="1" dirty="0"/>
              <a:t>“</a:t>
            </a:r>
          </a:p>
          <a:p>
            <a:endParaRPr lang="en-US" altLang="zh-CN" sz="1300" b="1" dirty="0"/>
          </a:p>
          <a:p>
            <a:r>
              <a:rPr lang="en-US" altLang="zh-CN" sz="1300" b="1" dirty="0" smtClean="0"/>
              <a:t>2011</a:t>
            </a:r>
            <a:r>
              <a:rPr lang="zh-CN" altLang="en-US" sz="1300" b="1" dirty="0" smtClean="0"/>
              <a:t>年谷歌提出了“谷歌大脑”计划，以大脑功能区，重新定义</a:t>
            </a:r>
            <a:r>
              <a:rPr lang="en-US" altLang="zh-CN" sz="1300" b="1" dirty="0" smtClean="0"/>
              <a:t>Google</a:t>
            </a:r>
            <a:r>
              <a:rPr lang="zh-CN" altLang="en-US" sz="1300" b="1" dirty="0" smtClean="0"/>
              <a:t>的业务群。最近，我国也推出了中国脑计划。</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34</a:t>
            </a:fld>
            <a:endParaRPr lang="en-US" altLang="zh-CN"/>
          </a:p>
        </p:txBody>
      </p:sp>
    </p:spTree>
    <p:extLst>
      <p:ext uri="{BB962C8B-B14F-4D97-AF65-F5344CB8AC3E}">
        <p14:creationId xmlns:p14="http://schemas.microsoft.com/office/powerpoint/2010/main" val="38073132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954908">
              <a:defRPr/>
            </a:pPr>
            <a:r>
              <a:rPr lang="zh-CN" altLang="en-US" dirty="0" smtClean="0"/>
              <a:t>可以预期在不久的将来，人类将实现强人工智能，强人工智能将改变人类的生活，也给人类带来巨大挑战。大批科技巨头均对人工智能的未来感到担忧。马斯克认为，这是在“召唤魔鬼”，是“人类的最后一项发明”。尽管我们可以相信人类能够和人工智能包容发展，至少我们要注意两方面的挑战，</a:t>
            </a:r>
            <a:endParaRPr lang="en-US" altLang="zh-CN" dirty="0" smtClean="0"/>
          </a:p>
          <a:p>
            <a:pPr defTabSz="954908">
              <a:defRPr/>
            </a:pPr>
            <a:r>
              <a:rPr lang="zh-CN" altLang="en-US" dirty="0" smtClean="0"/>
              <a:t>一、改变就业结构。人工智能是人类大脑的延伸，将引发第四次工业革命，大量的白领工作岗位将消失，读片机器人将替代初级的影像科医生，华尔街的量化交易机器人正在替代金融交易员，推荐机器人正在替代初级的内容编辑。</a:t>
            </a:r>
            <a:endParaRPr lang="en-US" altLang="zh-CN" dirty="0" smtClean="0"/>
          </a:p>
          <a:p>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35</a:t>
            </a:fld>
            <a:endParaRPr lang="en-US" altLang="zh-CN"/>
          </a:p>
        </p:txBody>
      </p:sp>
    </p:spTree>
    <p:extLst>
      <p:ext uri="{BB962C8B-B14F-4D97-AF65-F5344CB8AC3E}">
        <p14:creationId xmlns:p14="http://schemas.microsoft.com/office/powerpoint/2010/main" val="23819718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954908">
              <a:defRPr/>
            </a:pPr>
            <a:r>
              <a:rPr lang="zh-CN" altLang="en-US" dirty="0" smtClean="0"/>
              <a:t>二、强人工智能将冲击伦理关系，机器人保姆带大的小孩，还会不会跟亲妈亲？面对高度灵性和魅力非凡的美女机器人，我们的屌丝男会怎么样？植入了智能器官甚至机器大脑的人，还算不算人？</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36</a:t>
            </a:fld>
            <a:endParaRPr lang="en-US" altLang="zh-CN"/>
          </a:p>
        </p:txBody>
      </p:sp>
    </p:spTree>
    <p:extLst>
      <p:ext uri="{BB962C8B-B14F-4D97-AF65-F5344CB8AC3E}">
        <p14:creationId xmlns:p14="http://schemas.microsoft.com/office/powerpoint/2010/main" val="2373809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进一步我们假设有一天阿尔法狗遇上薛定谔的猫的时候，也就是当强人工智能运行在量子计算机上的时候，我们的未来会怎样？</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37</a:t>
            </a:fld>
            <a:endParaRPr lang="en-US" altLang="zh-CN"/>
          </a:p>
        </p:txBody>
      </p:sp>
    </p:spTree>
    <p:extLst>
      <p:ext uri="{BB962C8B-B14F-4D97-AF65-F5344CB8AC3E}">
        <p14:creationId xmlns:p14="http://schemas.microsoft.com/office/powerpoint/2010/main" val="18765944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未来，机器人会是怎么样？当机器人获得意识、性别、信用，懂得政治的时候，地球会怎么样？</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38</a:t>
            </a:fld>
            <a:endParaRPr lang="en-US" altLang="zh-CN"/>
          </a:p>
        </p:txBody>
      </p:sp>
    </p:spTree>
    <p:extLst>
      <p:ext uri="{BB962C8B-B14F-4D97-AF65-F5344CB8AC3E}">
        <p14:creationId xmlns:p14="http://schemas.microsoft.com/office/powerpoint/2010/main" val="33249288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未来，人类自身会怎么样？人类最本质的密码存在基因中，基因分析是一个目标非常明确的数据挖掘工作，这种单一任务的工作恰恰是人工智能的传统强项，有了量子计算的人工智能后，人类是不是最终会全面破解基因？</a:t>
            </a:r>
            <a:endParaRPr lang="en-US" altLang="zh-CN" dirty="0" smtClean="0"/>
          </a:p>
          <a:p>
            <a:endParaRPr lang="en-US" altLang="zh-CN" dirty="0" smtClean="0"/>
          </a:p>
          <a:p>
            <a:r>
              <a:rPr lang="zh-CN" altLang="en-US" dirty="0" smtClean="0"/>
              <a:t>传说，伊甸园中有两种果子，智慧之果，长生之果，这个双螺旋像不像那条常常的蛇，这一切是否冥冥中早已注定？</a:t>
            </a:r>
            <a:endParaRPr lang="zh-CN" altLang="en-US" dirty="0"/>
          </a:p>
        </p:txBody>
      </p:sp>
      <p:sp>
        <p:nvSpPr>
          <p:cNvPr id="4" name="灯片编号占位符 3"/>
          <p:cNvSpPr>
            <a:spLocks noGrp="1"/>
          </p:cNvSpPr>
          <p:nvPr>
            <p:ph type="sldNum" sz="quarter" idx="10"/>
          </p:nvPr>
        </p:nvSpPr>
        <p:spPr/>
        <p:txBody>
          <a:bodyPr/>
          <a:lstStyle/>
          <a:p>
            <a:pPr>
              <a:defRPr/>
            </a:pPr>
            <a:fld id="{6B955D44-F043-4465-9EE3-613D6F8701F2}" type="slidenum">
              <a:rPr lang="en-US" altLang="zh-CN" smtClean="0"/>
              <a:pPr>
                <a:defRPr/>
              </a:pPr>
              <a:t>40</a:t>
            </a:fld>
            <a:endParaRPr lang="en-US" altLang="zh-CN"/>
          </a:p>
        </p:txBody>
      </p:sp>
    </p:spTree>
    <p:extLst>
      <p:ext uri="{BB962C8B-B14F-4D97-AF65-F5344CB8AC3E}">
        <p14:creationId xmlns:p14="http://schemas.microsoft.com/office/powerpoint/2010/main" val="39637190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幻灯片图像占位符 1"/>
          <p:cNvSpPr>
            <a:spLocks noGrp="1" noRot="1" noChangeAspect="1" noTextEdit="1"/>
          </p:cNvSpPr>
          <p:nvPr>
            <p:ph type="sldImg"/>
          </p:nvPr>
        </p:nvSpPr>
        <p:spPr bwMode="auto">
          <a:noFill/>
          <a:ln>
            <a:solidFill>
              <a:srgbClr val="000000"/>
            </a:solidFill>
            <a:miter lim="800000"/>
            <a:headEnd/>
            <a:tailEnd/>
          </a:ln>
        </p:spPr>
      </p:sp>
      <p:sp>
        <p:nvSpPr>
          <p:cNvPr id="204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20483"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EA1946C-259D-4360-AE2C-B0E49B7B5370}" type="slidenum">
              <a:rPr lang="zh-CN" altLang="en-US" smtClean="0">
                <a:ea typeface="宋体" charset="-122"/>
              </a:rPr>
              <a:pPr/>
              <a:t>41</a:t>
            </a:fld>
            <a:endParaRPr lang="en-US" altLang="zh-CN" smtClean="0">
              <a:ea typeface="宋体" charset="-122"/>
            </a:endParaRPr>
          </a:p>
        </p:txBody>
      </p:sp>
    </p:spTree>
    <p:extLst>
      <p:ext uri="{BB962C8B-B14F-4D97-AF65-F5344CB8AC3E}">
        <p14:creationId xmlns:p14="http://schemas.microsoft.com/office/powerpoint/2010/main" val="2530683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82775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1" y="116632"/>
            <a:ext cx="9144000" cy="1224136"/>
          </a:xfr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31800" y="1484783"/>
            <a:ext cx="8229600" cy="4849341"/>
          </a:xfrm>
        </p:spPr>
        <p:txBody>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D73133F6-E192-4941-A5BA-B3D7664C9C47}" type="slidenum">
              <a:rPr lang="zh-CN" altLang="en-US"/>
              <a:pPr>
                <a:defRPr/>
              </a:pPr>
              <a:t>‹#›</a:t>
            </a:fld>
            <a:endParaRPr lang="en-US" altLang="zh-CN"/>
          </a:p>
        </p:txBody>
      </p:sp>
    </p:spTree>
    <p:extLst>
      <p:ext uri="{BB962C8B-B14F-4D97-AF65-F5344CB8AC3E}">
        <p14:creationId xmlns:p14="http://schemas.microsoft.com/office/powerpoint/2010/main" val="26864624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5F82CC97-246B-4672-B2F4-A044EBBA53EA}" type="slidenum">
              <a:rPr lang="zh-CN" altLang="en-US"/>
              <a:pPr>
                <a:defRPr/>
              </a:pPr>
              <a:t>‹#›</a:t>
            </a:fld>
            <a:endParaRPr lang="en-US" altLang="zh-CN"/>
          </a:p>
        </p:txBody>
      </p:sp>
    </p:spTree>
    <p:extLst>
      <p:ext uri="{BB962C8B-B14F-4D97-AF65-F5344CB8AC3E}">
        <p14:creationId xmlns:p14="http://schemas.microsoft.com/office/powerpoint/2010/main" val="16268723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31800" y="1268413"/>
            <a:ext cx="4038600" cy="5065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2800" y="1268413"/>
            <a:ext cx="4038600" cy="50657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7D01751A-852A-4371-8643-145AD31EB09F}" type="slidenum">
              <a:rPr lang="zh-CN" altLang="en-US"/>
              <a:pPr>
                <a:defRPr/>
              </a:pPr>
              <a:t>‹#›</a:t>
            </a:fld>
            <a:endParaRPr lang="en-US" altLang="zh-CN"/>
          </a:p>
        </p:txBody>
      </p:sp>
    </p:spTree>
    <p:extLst>
      <p:ext uri="{BB962C8B-B14F-4D97-AF65-F5344CB8AC3E}">
        <p14:creationId xmlns:p14="http://schemas.microsoft.com/office/powerpoint/2010/main" val="866871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A2C1F9C7-9EDE-4691-9552-8E6E41574C6A}" type="slidenum">
              <a:rPr lang="zh-CN" altLang="en-US"/>
              <a:pPr>
                <a:defRPr/>
              </a:pPr>
              <a:t>‹#›</a:t>
            </a:fld>
            <a:endParaRPr lang="en-US" altLang="zh-CN"/>
          </a:p>
        </p:txBody>
      </p:sp>
    </p:spTree>
    <p:extLst>
      <p:ext uri="{BB962C8B-B14F-4D97-AF65-F5344CB8AC3E}">
        <p14:creationId xmlns:p14="http://schemas.microsoft.com/office/powerpoint/2010/main" val="3122572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A0EFBC19-B609-4E58-96B6-733041F555EA}" type="slidenum">
              <a:rPr lang="zh-CN" altLang="en-US"/>
              <a:pPr>
                <a:defRPr/>
              </a:pPr>
              <a:t>‹#›</a:t>
            </a:fld>
            <a:endParaRPr lang="en-US" altLang="zh-CN"/>
          </a:p>
        </p:txBody>
      </p:sp>
    </p:spTree>
    <p:extLst>
      <p:ext uri="{BB962C8B-B14F-4D97-AF65-F5344CB8AC3E}">
        <p14:creationId xmlns:p14="http://schemas.microsoft.com/office/powerpoint/2010/main" val="2383013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47D613BF-9BA1-48BA-A7E6-E2E0E31E0B6E}" type="slidenum">
              <a:rPr lang="zh-CN" altLang="en-US"/>
              <a:pPr>
                <a:defRPr/>
              </a:pPr>
              <a:t>‹#›</a:t>
            </a:fld>
            <a:endParaRPr lang="en-US" altLang="zh-CN"/>
          </a:p>
        </p:txBody>
      </p:sp>
    </p:spTree>
    <p:extLst>
      <p:ext uri="{BB962C8B-B14F-4D97-AF65-F5344CB8AC3E}">
        <p14:creationId xmlns:p14="http://schemas.microsoft.com/office/powerpoint/2010/main" val="233946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FDCE6843-ECC5-4BCF-8769-2E0B28C7DCCD}" type="slidenum">
              <a:rPr lang="zh-CN" altLang="en-US"/>
              <a:pPr>
                <a:defRPr/>
              </a:pPr>
              <a:t>‹#›</a:t>
            </a:fld>
            <a:endParaRPr lang="en-US" altLang="zh-CN"/>
          </a:p>
        </p:txBody>
      </p:sp>
    </p:spTree>
    <p:extLst>
      <p:ext uri="{BB962C8B-B14F-4D97-AF65-F5344CB8AC3E}">
        <p14:creationId xmlns:p14="http://schemas.microsoft.com/office/powerpoint/2010/main" val="4117854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B9CF3521-82A3-4025-8AB0-D77A58C453E9}" type="slidenum">
              <a:rPr lang="zh-CN" altLang="en-US"/>
              <a:pPr>
                <a:defRPr/>
              </a:pPr>
              <a:t>‹#›</a:t>
            </a:fld>
            <a:endParaRPr lang="en-US" altLang="zh-CN"/>
          </a:p>
        </p:txBody>
      </p:sp>
    </p:spTree>
    <p:extLst>
      <p:ext uri="{BB962C8B-B14F-4D97-AF65-F5344CB8AC3E}">
        <p14:creationId xmlns:p14="http://schemas.microsoft.com/office/powerpoint/2010/main" val="3891142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1F47000F-994C-415E-9831-44AC77020AAD}" type="slidenum">
              <a:rPr lang="zh-CN" altLang="en-US"/>
              <a:pPr>
                <a:defRPr/>
              </a:pPr>
              <a:t>‹#›</a:t>
            </a:fld>
            <a:endParaRPr lang="en-US" altLang="zh-CN"/>
          </a:p>
        </p:txBody>
      </p:sp>
    </p:spTree>
    <p:extLst>
      <p:ext uri="{BB962C8B-B14F-4D97-AF65-F5344CB8AC3E}">
        <p14:creationId xmlns:p14="http://schemas.microsoft.com/office/powerpoint/2010/main" val="329847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910388" y="179388"/>
            <a:ext cx="2159000" cy="615473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31800" y="179388"/>
            <a:ext cx="6326188" cy="6154737"/>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6C03F0BF-3266-4D48-81B3-BC078206D7A8}" type="slidenum">
              <a:rPr lang="zh-CN" altLang="en-US"/>
              <a:pPr>
                <a:defRPr/>
              </a:pPr>
              <a:t>‹#›</a:t>
            </a:fld>
            <a:endParaRPr lang="en-US" altLang="zh-CN"/>
          </a:p>
        </p:txBody>
      </p:sp>
    </p:spTree>
    <p:extLst>
      <p:ext uri="{BB962C8B-B14F-4D97-AF65-F5344CB8AC3E}">
        <p14:creationId xmlns:p14="http://schemas.microsoft.com/office/powerpoint/2010/main" val="14054322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31800" y="179388"/>
            <a:ext cx="8637588" cy="615473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98216480-4936-4755-B6EA-69E58E933BE9}" type="slidenum">
              <a:rPr lang="zh-CN" altLang="en-US"/>
              <a:pPr>
                <a:defRPr/>
              </a:pPr>
              <a:t>‹#›</a:t>
            </a:fld>
            <a:endParaRPr lang="en-US" altLang="zh-CN"/>
          </a:p>
        </p:txBody>
      </p:sp>
    </p:spTree>
    <p:extLst>
      <p:ext uri="{BB962C8B-B14F-4D97-AF65-F5344CB8AC3E}">
        <p14:creationId xmlns:p14="http://schemas.microsoft.com/office/powerpoint/2010/main" val="6540895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2362200" y="179388"/>
            <a:ext cx="6707188" cy="688975"/>
          </a:xfr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31800" y="1268413"/>
            <a:ext cx="8229600" cy="5065712"/>
          </a:xfrm>
        </p:spPr>
        <p:txBody>
          <a:bodyPr/>
          <a:lstStyle/>
          <a:p>
            <a:pPr lvl="0"/>
            <a:endParaRPr lang="zh-CN" altLang="en-US" noProof="0" smtClean="0"/>
          </a:p>
        </p:txBody>
      </p:sp>
      <p:sp>
        <p:nvSpPr>
          <p:cNvPr id="4" name="Rectangle 11"/>
          <p:cNvSpPr>
            <a:spLocks noGrp="1" noChangeArrowheads="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DEC67619-1388-4011-B89C-647A8FA08519}" type="slidenum">
              <a:rPr lang="zh-CN" altLang="en-US"/>
              <a:pPr>
                <a:defRPr/>
              </a:pPr>
              <a:t>‹#›</a:t>
            </a:fld>
            <a:endParaRPr lang="en-US" altLang="zh-CN"/>
          </a:p>
        </p:txBody>
      </p:sp>
    </p:spTree>
    <p:extLst>
      <p:ext uri="{BB962C8B-B14F-4D97-AF65-F5344CB8AC3E}">
        <p14:creationId xmlns:p14="http://schemas.microsoft.com/office/powerpoint/2010/main" val="1604576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1062038" y="142875"/>
            <a:ext cx="8007350" cy="688975"/>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31800" y="1268413"/>
            <a:ext cx="4038600" cy="50657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2800" y="1268413"/>
            <a:ext cx="4038600" cy="50657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灯片编号占位符 4"/>
          <p:cNvSpPr>
            <a:spLocks noGrp="1"/>
          </p:cNvSpPr>
          <p:nvPr>
            <p:ph type="sldNum" sz="quarter" idx="10"/>
          </p:nvPr>
        </p:nvSpPr>
        <p:spPr>
          <a:xfrm>
            <a:off x="6553200" y="6245225"/>
            <a:ext cx="2133600" cy="476250"/>
          </a:xfrm>
          <a:prstGeom prst="rect">
            <a:avLst/>
          </a:prstGeom>
        </p:spPr>
        <p:txBody>
          <a:bodyPr/>
          <a:lstStyle>
            <a:lvl1pPr eaLnBrk="0" hangingPunct="0">
              <a:spcBef>
                <a:spcPct val="20000"/>
              </a:spcBef>
              <a:buClr>
                <a:schemeClr val="tx1"/>
              </a:buClr>
              <a:buSzPct val="120000"/>
              <a:buFont typeface="Wingdings" pitchFamily="2" charset="2"/>
              <a:buNone/>
              <a:defRPr>
                <a:ea typeface="华文中宋" pitchFamily="2" charset="-122"/>
              </a:defRPr>
            </a:lvl1pPr>
          </a:lstStyle>
          <a:p>
            <a:pPr>
              <a:defRPr/>
            </a:pPr>
            <a:fld id="{45A40073-41AE-4C60-8F2A-77A3550D4643}" type="slidenum">
              <a:rPr lang="zh-CN" altLang="en-US"/>
              <a:pPr>
                <a:defRPr/>
              </a:pPr>
              <a:t>‹#›</a:t>
            </a:fld>
            <a:endParaRPr lang="en-US" altLang="zh-CN"/>
          </a:p>
        </p:txBody>
      </p:sp>
    </p:spTree>
    <p:extLst>
      <p:ext uri="{BB962C8B-B14F-4D97-AF65-F5344CB8AC3E}">
        <p14:creationId xmlns:p14="http://schemas.microsoft.com/office/powerpoint/2010/main" val="2840875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5" name="图片 7" descr="蓝色系校徽标准版.png"/>
          <p:cNvPicPr>
            <a:picLocks noChangeAspect="1"/>
          </p:cNvPicPr>
          <p:nvPr userDrawn="1"/>
        </p:nvPicPr>
        <p:blipFill>
          <a:blip r:embed="rId16" cstate="print">
            <a:duotone>
              <a:schemeClr val="accent5">
                <a:shade val="45000"/>
                <a:satMod val="135000"/>
              </a:schemeClr>
              <a:prstClr val="white"/>
            </a:duotone>
            <a:lum bright="26000" contrast="-18000"/>
          </a:blip>
          <a:stretch>
            <a:fillRect/>
          </a:stretch>
        </p:blipFill>
        <p:spPr>
          <a:xfrm>
            <a:off x="179512" y="116632"/>
            <a:ext cx="1224136" cy="1224136"/>
          </a:xfrm>
          <a:prstGeom prst="rect">
            <a:avLst/>
          </a:prstGeom>
        </p:spPr>
      </p:pic>
      <p:sp>
        <p:nvSpPr>
          <p:cNvPr id="8" name="Rectangle 20"/>
          <p:cNvSpPr txBox="1">
            <a:spLocks noChangeArrowheads="1"/>
          </p:cNvSpPr>
          <p:nvPr/>
        </p:nvSpPr>
        <p:spPr bwMode="auto">
          <a:xfrm>
            <a:off x="6983413" y="6500813"/>
            <a:ext cx="2133600" cy="373062"/>
          </a:xfrm>
          <a:prstGeom prst="rect">
            <a:avLst/>
          </a:prstGeom>
          <a:noFill/>
          <a:ln w="9525">
            <a:noFill/>
            <a:miter lim="800000"/>
            <a:headEnd/>
            <a:tailEnd/>
          </a:ln>
          <a:effectLst/>
        </p:spPr>
        <p:txBody>
          <a:bodyPr/>
          <a:lstStyle>
            <a:lvl1pPr algn="r">
              <a:defRPr sz="1400" b="0"/>
            </a:lvl1pPr>
          </a:lstStyle>
          <a:p>
            <a:pPr>
              <a:defRPr/>
            </a:pPr>
            <a:fld id="{E46D207E-E4AB-45B9-82C9-2A478DA904B5}" type="slidenum">
              <a:rPr lang="en-US" altLang="zh-CN" smtClean="0">
                <a:solidFill>
                  <a:schemeClr val="tx1"/>
                </a:solidFill>
                <a:latin typeface="Arial" charset="0"/>
              </a:rPr>
              <a:pPr>
                <a:defRPr/>
              </a:pPr>
              <a:t>‹#›</a:t>
            </a:fld>
            <a:endParaRPr lang="en-US" altLang="zh-CN" dirty="0" smtClean="0">
              <a:solidFill>
                <a:schemeClr val="tx1"/>
              </a:solidFill>
              <a:latin typeface="Arial" charset="0"/>
            </a:endParaRPr>
          </a:p>
        </p:txBody>
      </p:sp>
      <p:sp>
        <p:nvSpPr>
          <p:cNvPr id="1027" name="Rectangle 9"/>
          <p:cNvSpPr>
            <a:spLocks noChangeArrowheads="1"/>
          </p:cNvSpPr>
          <p:nvPr/>
        </p:nvSpPr>
        <p:spPr bwMode="auto">
          <a:xfrm>
            <a:off x="58738" y="6524625"/>
            <a:ext cx="21018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p>
            <a:pPr algn="ctr"/>
            <a:endParaRPr lang="zh-CN" altLang="en-US" sz="1400" b="0">
              <a:solidFill>
                <a:schemeClr val="tx1"/>
              </a:solidFill>
              <a:latin typeface="Arial" pitchFamily="34" charset="0"/>
              <a:cs typeface="Arial" pitchFamily="34" charset="0"/>
            </a:endParaRPr>
          </a:p>
        </p:txBody>
      </p:sp>
      <p:sp>
        <p:nvSpPr>
          <p:cNvPr id="1028" name="Rectangle 9"/>
          <p:cNvSpPr>
            <a:spLocks noGrp="1" noChangeArrowheads="1"/>
          </p:cNvSpPr>
          <p:nvPr>
            <p:ph type="title"/>
          </p:nvPr>
        </p:nvSpPr>
        <p:spPr bwMode="auto">
          <a:xfrm>
            <a:off x="1" y="188640"/>
            <a:ext cx="9144000" cy="108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dirty="0" smtClean="0"/>
              <a:t>单击此处编辑母版标题样式</a:t>
            </a:r>
          </a:p>
        </p:txBody>
      </p:sp>
      <p:sp>
        <p:nvSpPr>
          <p:cNvPr id="1029" name="Rectangle 10"/>
          <p:cNvSpPr>
            <a:spLocks noGrp="1" noChangeArrowheads="1"/>
          </p:cNvSpPr>
          <p:nvPr>
            <p:ph type="body" idx="1"/>
          </p:nvPr>
        </p:nvSpPr>
        <p:spPr bwMode="auto">
          <a:xfrm>
            <a:off x="539552" y="1457399"/>
            <a:ext cx="8121848" cy="487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p:txBody>
      </p:sp>
      <p:sp>
        <p:nvSpPr>
          <p:cNvPr id="1031" name="AutoShape 15" descr="http://topics.sjtu.edu.cn/uploadfile/zonghe/uploadfile/200712/20071224102922443.jpg"/>
          <p:cNvSpPr>
            <a:spLocks noChangeAspect="1" noChangeArrowheads="1"/>
          </p:cNvSpPr>
          <p:nvPr/>
        </p:nvSpPr>
        <p:spPr bwMode="auto">
          <a:xfrm>
            <a:off x="138113" y="-1651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spcBef>
                <a:spcPct val="20000"/>
              </a:spcBef>
              <a:buClr>
                <a:schemeClr val="tx1"/>
              </a:buClr>
              <a:buSzPct val="120000"/>
              <a:buFont typeface="Wingdings" pitchFamily="2" charset="2"/>
              <a:buNone/>
            </a:pPr>
            <a:endParaRPr lang="zh-CN" altLang="en-US">
              <a:ea typeface="华文中宋" pitchFamily="2" charset="-122"/>
            </a:endParaRPr>
          </a:p>
        </p:txBody>
      </p:sp>
      <p:sp>
        <p:nvSpPr>
          <p:cNvPr id="2" name="页脚占位符 1"/>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zh-CN" dirty="0" smtClean="0">
                <a:sym typeface="Symbol"/>
              </a:rPr>
              <a:t> </a:t>
            </a:r>
            <a:r>
              <a:rPr lang="zh-CN" altLang="en-US" dirty="0" smtClean="0">
                <a:sym typeface="Symbol"/>
              </a:rPr>
              <a:t>杨小康</a:t>
            </a:r>
            <a:endParaRPr lang="zh-CN" altLang="en-US" dirty="0"/>
          </a:p>
        </p:txBody>
      </p:sp>
    </p:spTree>
  </p:cSld>
  <p:clrMap bg1="lt1" tx1="dk1" bg2="lt2" tx2="dk2" accent1="accent1" accent2="accent2" accent3="accent3" accent4="accent4" accent5="accent5" accent6="accent6" hlink="hlink" folHlink="folHlink"/>
  <p:sldLayoutIdLst>
    <p:sldLayoutId id="2147484117" r:id="rId1"/>
    <p:sldLayoutId id="2147484118" r:id="rId2"/>
    <p:sldLayoutId id="2147484119" r:id="rId3"/>
    <p:sldLayoutId id="2147484120" r:id="rId4"/>
    <p:sldLayoutId id="2147484121" r:id="rId5"/>
    <p:sldLayoutId id="2147484122" r:id="rId6"/>
    <p:sldLayoutId id="2147484123" r:id="rId7"/>
    <p:sldLayoutId id="2147484124" r:id="rId8"/>
    <p:sldLayoutId id="2147484125" r:id="rId9"/>
    <p:sldLayoutId id="2147484126" r:id="rId10"/>
    <p:sldLayoutId id="2147484127" r:id="rId11"/>
    <p:sldLayoutId id="2147484128" r:id="rId12"/>
    <p:sldLayoutId id="2147484129" r:id="rId13"/>
    <p:sldLayoutId id="2147484130" r:id="rId14"/>
  </p:sldLayoutIdLst>
  <p:timing>
    <p:tnLst>
      <p:par>
        <p:cTn id="1" dur="indefinite" restart="never" nodeType="tmRoot"/>
      </p:par>
    </p:tnLst>
  </p:timing>
  <p:hf sldNum="0" hdr="0" dt="0"/>
  <p:txStyles>
    <p:titleStyle>
      <a:lvl1pPr algn="ctr" rtl="0" eaLnBrk="0" fontAlgn="base" hangingPunct="0">
        <a:spcBef>
          <a:spcPct val="0"/>
        </a:spcBef>
        <a:spcAft>
          <a:spcPct val="0"/>
        </a:spcAft>
        <a:defRPr sz="4000" b="1">
          <a:solidFill>
            <a:schemeClr val="tx2"/>
          </a:solidFill>
          <a:latin typeface="微软雅黑" pitchFamily="34" charset="-122"/>
          <a:ea typeface="微软雅黑" pitchFamily="34" charset="-122"/>
          <a:cs typeface="+mj-cs"/>
        </a:defRPr>
      </a:lvl1pPr>
      <a:lvl2pPr algn="l" rtl="0" eaLnBrk="0" fontAlgn="base" hangingPunct="0">
        <a:spcBef>
          <a:spcPct val="0"/>
        </a:spcBef>
        <a:spcAft>
          <a:spcPct val="0"/>
        </a:spcAft>
        <a:defRPr sz="4000" b="1">
          <a:solidFill>
            <a:schemeClr val="tx2"/>
          </a:solidFill>
          <a:latin typeface="微软雅黑" pitchFamily="34" charset="-122"/>
          <a:ea typeface="微软雅黑" pitchFamily="34" charset="-122"/>
        </a:defRPr>
      </a:lvl2pPr>
      <a:lvl3pPr algn="l" rtl="0" eaLnBrk="0" fontAlgn="base" hangingPunct="0">
        <a:spcBef>
          <a:spcPct val="0"/>
        </a:spcBef>
        <a:spcAft>
          <a:spcPct val="0"/>
        </a:spcAft>
        <a:defRPr sz="4000" b="1">
          <a:solidFill>
            <a:schemeClr val="tx2"/>
          </a:solidFill>
          <a:latin typeface="微软雅黑" pitchFamily="34" charset="-122"/>
          <a:ea typeface="微软雅黑" pitchFamily="34" charset="-122"/>
        </a:defRPr>
      </a:lvl3pPr>
      <a:lvl4pPr algn="l" rtl="0" eaLnBrk="0" fontAlgn="base" hangingPunct="0">
        <a:spcBef>
          <a:spcPct val="0"/>
        </a:spcBef>
        <a:spcAft>
          <a:spcPct val="0"/>
        </a:spcAft>
        <a:defRPr sz="4000" b="1">
          <a:solidFill>
            <a:schemeClr val="tx2"/>
          </a:solidFill>
          <a:latin typeface="微软雅黑" pitchFamily="34" charset="-122"/>
          <a:ea typeface="微软雅黑" pitchFamily="34" charset="-122"/>
        </a:defRPr>
      </a:lvl4pPr>
      <a:lvl5pPr algn="l" rtl="0" eaLnBrk="0" fontAlgn="base" hangingPunct="0">
        <a:spcBef>
          <a:spcPct val="0"/>
        </a:spcBef>
        <a:spcAft>
          <a:spcPct val="0"/>
        </a:spcAft>
        <a:defRPr sz="4000" b="1">
          <a:solidFill>
            <a:schemeClr val="tx2"/>
          </a:solidFill>
          <a:latin typeface="微软雅黑" pitchFamily="34" charset="-122"/>
          <a:ea typeface="微软雅黑" pitchFamily="34" charset="-122"/>
        </a:defRPr>
      </a:lvl5pPr>
      <a:lvl6pPr marL="457200" algn="l" rtl="0" eaLnBrk="0" fontAlgn="base" hangingPunct="0">
        <a:spcBef>
          <a:spcPct val="0"/>
        </a:spcBef>
        <a:spcAft>
          <a:spcPct val="0"/>
        </a:spcAft>
        <a:defRPr sz="3200" b="1">
          <a:solidFill>
            <a:schemeClr val="tx2"/>
          </a:solidFill>
          <a:latin typeface="Arial" charset="0"/>
          <a:ea typeface="黑体" pitchFamily="2" charset="-122"/>
        </a:defRPr>
      </a:lvl6pPr>
      <a:lvl7pPr marL="914400" algn="l" rtl="0" eaLnBrk="0" fontAlgn="base" hangingPunct="0">
        <a:spcBef>
          <a:spcPct val="0"/>
        </a:spcBef>
        <a:spcAft>
          <a:spcPct val="0"/>
        </a:spcAft>
        <a:defRPr sz="3200" b="1">
          <a:solidFill>
            <a:schemeClr val="tx2"/>
          </a:solidFill>
          <a:latin typeface="Arial" charset="0"/>
          <a:ea typeface="黑体" pitchFamily="2" charset="-122"/>
        </a:defRPr>
      </a:lvl7pPr>
      <a:lvl8pPr marL="1371600" algn="l" rtl="0" eaLnBrk="0" fontAlgn="base" hangingPunct="0">
        <a:spcBef>
          <a:spcPct val="0"/>
        </a:spcBef>
        <a:spcAft>
          <a:spcPct val="0"/>
        </a:spcAft>
        <a:defRPr sz="3200" b="1">
          <a:solidFill>
            <a:schemeClr val="tx2"/>
          </a:solidFill>
          <a:latin typeface="Arial" charset="0"/>
          <a:ea typeface="黑体" pitchFamily="2" charset="-122"/>
        </a:defRPr>
      </a:lvl8pPr>
      <a:lvl9pPr marL="1828800" algn="l" rtl="0" eaLnBrk="0" fontAlgn="base" hangingPunct="0">
        <a:spcBef>
          <a:spcPct val="0"/>
        </a:spcBef>
        <a:spcAft>
          <a:spcPct val="0"/>
        </a:spcAft>
        <a:defRPr sz="3200" b="1">
          <a:solidFill>
            <a:schemeClr val="tx2"/>
          </a:solidFill>
          <a:latin typeface="Arial" charset="0"/>
          <a:ea typeface="黑体" pitchFamily="2" charset="-122"/>
        </a:defRPr>
      </a:lvl9pPr>
    </p:titleStyle>
    <p:body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10.pn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jpeg"/><Relationship Id="rId11" Type="http://schemas.openxmlformats.org/officeDocument/2006/relationships/image" Target="../media/image46.jpeg"/><Relationship Id="rId5" Type="http://schemas.openxmlformats.org/officeDocument/2006/relationships/image" Target="../media/image40.jpeg"/><Relationship Id="rId10" Type="http://schemas.openxmlformats.org/officeDocument/2006/relationships/image" Target="../media/image45.png"/><Relationship Id="rId4" Type="http://schemas.openxmlformats.org/officeDocument/2006/relationships/image" Target="../media/image39.jpeg"/><Relationship Id="rId9" Type="http://schemas.openxmlformats.org/officeDocument/2006/relationships/image" Target="../media/image44.jpeg"/></Relationships>
</file>

<file path=ppt/slides/_rels/slide25.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48.jpeg"/></Relationships>
</file>

<file path=ppt/slides/_rels/slide26.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50.png"/><Relationship Id="rId7" Type="http://schemas.openxmlformats.org/officeDocument/2006/relationships/image" Target="../media/image54.jpeg"/><Relationship Id="rId12" Type="http://schemas.openxmlformats.org/officeDocument/2006/relationships/image" Target="../media/image59.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53.jpeg"/><Relationship Id="rId11" Type="http://schemas.openxmlformats.org/officeDocument/2006/relationships/image" Target="../media/image58.png"/><Relationship Id="rId5" Type="http://schemas.openxmlformats.org/officeDocument/2006/relationships/image" Target="../media/image52.jpeg"/><Relationship Id="rId10" Type="http://schemas.openxmlformats.org/officeDocument/2006/relationships/image" Target="../media/image57.png"/><Relationship Id="rId4" Type="http://schemas.openxmlformats.org/officeDocument/2006/relationships/image" Target="../media/image51.jpeg"/><Relationship Id="rId9" Type="http://schemas.openxmlformats.org/officeDocument/2006/relationships/image" Target="../media/image56.png"/></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62.jpeg"/><Relationship Id="rId4" Type="http://schemas.openxmlformats.org/officeDocument/2006/relationships/image" Target="../media/image61.jpeg"/></Relationships>
</file>

<file path=ppt/slides/_rels/slide2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2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3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 Id="rId4" Type="http://schemas.openxmlformats.org/officeDocument/2006/relationships/image" Target="../media/image75.gif"/></Relationships>
</file>

<file path=ppt/slides/_rels/slide33.xml.rels><?xml version="1.0" encoding="UTF-8" standalone="yes"?>
<Relationships xmlns="http://schemas.openxmlformats.org/package/2006/relationships"><Relationship Id="rId3" Type="http://schemas.openxmlformats.org/officeDocument/2006/relationships/image" Target="../media/image76.tiff"/><Relationship Id="rId7" Type="http://schemas.openxmlformats.org/officeDocument/2006/relationships/image" Target="../media/image80.gif"/><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79.emf"/><Relationship Id="rId5" Type="http://schemas.openxmlformats.org/officeDocument/2006/relationships/image" Target="../media/image78.jpeg"/><Relationship Id="rId4" Type="http://schemas.openxmlformats.org/officeDocument/2006/relationships/image" Target="../media/image77.png"/></Relationships>
</file>

<file path=ppt/slides/_rels/slide34.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82.jpeg"/></Relationships>
</file>

<file path=ppt/slides/_rels/slide35.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84.png"/><Relationship Id="rId4" Type="http://schemas.openxmlformats.org/officeDocument/2006/relationships/image" Target="../media/image83.jpeg"/></Relationships>
</file>

<file path=ppt/slides/_rels/slide36.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87.jpg"/><Relationship Id="rId4" Type="http://schemas.openxmlformats.org/officeDocument/2006/relationships/image" Target="../media/image86.jpeg"/></Relationships>
</file>

<file path=ppt/slides/_rels/slide37.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89.jpe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40.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nvPr>
        </p:nvSpPr>
        <p:spPr>
          <a:xfrm>
            <a:off x="0" y="1772816"/>
            <a:ext cx="9144000" cy="1470025"/>
          </a:xfrm>
        </p:spPr>
        <p:txBody>
          <a:bodyPr/>
          <a:lstStyle/>
          <a:p>
            <a:pPr>
              <a:lnSpc>
                <a:spcPct val="150000"/>
              </a:lnSpc>
            </a:pPr>
            <a:r>
              <a:rPr lang="zh-CN" altLang="en-US" dirty="0" smtClean="0">
                <a:solidFill>
                  <a:srgbClr val="FF0000"/>
                </a:solidFill>
              </a:rPr>
              <a:t>未来人工智能视觉感知的若干思考</a:t>
            </a:r>
            <a:endParaRPr lang="zh-CN" altLang="en-US" dirty="0">
              <a:solidFill>
                <a:srgbClr val="FF0000"/>
              </a:solidFill>
            </a:endParaRPr>
          </a:p>
        </p:txBody>
      </p:sp>
      <p:sp>
        <p:nvSpPr>
          <p:cNvPr id="5" name="副标题 4"/>
          <p:cNvSpPr>
            <a:spLocks noGrp="1"/>
          </p:cNvSpPr>
          <p:nvPr>
            <p:ph type="subTitle" idx="1"/>
          </p:nvPr>
        </p:nvSpPr>
        <p:spPr/>
        <p:txBody>
          <a:bodyPr/>
          <a:lstStyle/>
          <a:p>
            <a:endParaRPr lang="en-US" altLang="zh-CN" dirty="0" smtClean="0"/>
          </a:p>
          <a:p>
            <a:r>
              <a:rPr lang="zh-CN" altLang="en-US" dirty="0" smtClean="0"/>
              <a:t>杨小康</a:t>
            </a:r>
            <a:endParaRPr lang="en-US" altLang="zh-CN" dirty="0" smtClean="0"/>
          </a:p>
          <a:p>
            <a:r>
              <a:rPr lang="zh-CN" altLang="en-US" dirty="0" smtClean="0"/>
              <a:t>上海交通大学</a:t>
            </a:r>
            <a:endParaRPr lang="en-US" altLang="zh-CN" dirty="0" smtClean="0"/>
          </a:p>
          <a:p>
            <a:r>
              <a:rPr lang="en-US" altLang="zh-CN" dirty="0" smtClean="0"/>
              <a:t>2017</a:t>
            </a:r>
            <a:r>
              <a:rPr lang="zh-CN" altLang="en-US" dirty="0" smtClean="0"/>
              <a:t>年</a:t>
            </a:r>
            <a:r>
              <a:rPr lang="en-US" altLang="zh-CN" dirty="0" smtClean="0"/>
              <a:t>3</a:t>
            </a:r>
            <a:r>
              <a:rPr lang="zh-CN" altLang="en-US" dirty="0" smtClean="0"/>
              <a:t>月</a:t>
            </a:r>
            <a:r>
              <a:rPr lang="en-US" altLang="zh-CN" dirty="0" smtClean="0"/>
              <a:t>20</a:t>
            </a:r>
            <a:r>
              <a:rPr lang="zh-CN" altLang="en-US" dirty="0" smtClean="0"/>
              <a:t>日</a:t>
            </a:r>
            <a:endParaRPr lang="zh-CN"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人工智能 达特茅斯楼 的图像结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8" y="-603448"/>
            <a:ext cx="9145579" cy="7632402"/>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title"/>
          </p:nvPr>
        </p:nvSpPr>
        <p:spPr/>
        <p:txBody>
          <a:bodyPr/>
          <a:lstStyle/>
          <a:p>
            <a:r>
              <a:rPr lang="en-US" altLang="zh-CN" dirty="0" smtClean="0">
                <a:solidFill>
                  <a:srgbClr val="FFFF00"/>
                </a:solidFill>
                <a:effectLst>
                  <a:outerShdw blurRad="38100" dist="38100" dir="2700000" algn="tl">
                    <a:srgbClr val="000000">
                      <a:alpha val="43137"/>
                    </a:srgbClr>
                  </a:outerShdw>
                </a:effectLst>
              </a:rPr>
              <a:t>2016</a:t>
            </a:r>
            <a:r>
              <a:rPr lang="zh-CN" altLang="en-US" dirty="0" smtClean="0">
                <a:solidFill>
                  <a:srgbClr val="FFFF00"/>
                </a:solidFill>
                <a:effectLst>
                  <a:outerShdw blurRad="38100" dist="38100" dir="2700000" algn="tl">
                    <a:srgbClr val="000000">
                      <a:alpha val="43137"/>
                    </a:srgbClr>
                  </a:outerShdw>
                </a:effectLst>
              </a:rPr>
              <a:t>年：人工智能</a:t>
            </a:r>
            <a:r>
              <a:rPr lang="en-US" altLang="zh-CN" dirty="0" smtClean="0">
                <a:solidFill>
                  <a:srgbClr val="FFFF00"/>
                </a:solidFill>
                <a:effectLst>
                  <a:outerShdw blurRad="38100" dist="38100" dir="2700000" algn="tl">
                    <a:srgbClr val="000000">
                      <a:alpha val="43137"/>
                    </a:srgbClr>
                  </a:outerShdw>
                </a:effectLst>
              </a:rPr>
              <a:t>60</a:t>
            </a:r>
            <a:r>
              <a:rPr lang="zh-CN" altLang="en-US" dirty="0" smtClean="0">
                <a:solidFill>
                  <a:srgbClr val="FFFF00"/>
                </a:solidFill>
                <a:effectLst>
                  <a:outerShdw blurRad="38100" dist="38100" dir="2700000" algn="tl">
                    <a:srgbClr val="000000">
                      <a:alpha val="43137"/>
                    </a:srgbClr>
                  </a:outerShdw>
                </a:effectLst>
              </a:rPr>
              <a:t>周年</a:t>
            </a:r>
            <a:endParaRPr lang="zh-CN" altLang="en-US" dirty="0">
              <a:solidFill>
                <a:srgbClr val="FFFF00"/>
              </a:solidFill>
              <a:effectLst>
                <a:outerShdw blurRad="38100" dist="38100" dir="2700000" algn="tl">
                  <a:srgbClr val="000000">
                    <a:alpha val="43137"/>
                  </a:srgbClr>
                </a:outerShdw>
              </a:effectLst>
            </a:endParaRPr>
          </a:p>
        </p:txBody>
      </p:sp>
      <p:sp>
        <p:nvSpPr>
          <p:cNvPr id="3" name="内容占位符 2"/>
          <p:cNvSpPr>
            <a:spLocks noGrp="1"/>
          </p:cNvSpPr>
          <p:nvPr>
            <p:ph idx="1"/>
          </p:nvPr>
        </p:nvSpPr>
        <p:spPr>
          <a:xfrm>
            <a:off x="431800" y="1340769"/>
            <a:ext cx="8604696" cy="5256583"/>
          </a:xfrm>
        </p:spPr>
        <p:txBody>
          <a:bodyPr/>
          <a:lstStyle/>
          <a:p>
            <a:r>
              <a:rPr lang="en-US" altLang="zh-CN" smtClean="0">
                <a:solidFill>
                  <a:srgbClr val="FFFF00"/>
                </a:solidFill>
                <a:effectLst>
                  <a:outerShdw blurRad="38100" dist="38100" dir="2700000" algn="tl">
                    <a:srgbClr val="000000">
                      <a:alpha val="43137"/>
                    </a:srgbClr>
                  </a:outerShdw>
                </a:effectLst>
              </a:rPr>
              <a:t>1956</a:t>
            </a:r>
            <a:r>
              <a:rPr lang="zh-CN" altLang="en-US" smtClean="0">
                <a:solidFill>
                  <a:srgbClr val="FFFF00"/>
                </a:solidFill>
                <a:effectLst>
                  <a:outerShdw blurRad="38100" dist="38100" dir="2700000" algn="tl">
                    <a:srgbClr val="000000">
                      <a:alpha val="43137"/>
                    </a:srgbClr>
                  </a:outerShdw>
                </a:effectLst>
              </a:rPr>
              <a:t>年达特茅斯会议</a:t>
            </a:r>
            <a:endParaRPr lang="en-US" altLang="zh-CN" smtClean="0">
              <a:solidFill>
                <a:srgbClr val="FFFF00"/>
              </a:solidFill>
              <a:effectLst>
                <a:outerShdw blurRad="38100" dist="38100" dir="2700000" algn="tl">
                  <a:srgbClr val="000000">
                    <a:alpha val="43137"/>
                  </a:srgbClr>
                </a:outerShdw>
              </a:effectLst>
            </a:endParaRPr>
          </a:p>
          <a:p>
            <a:endParaRPr lang="en-US" altLang="zh-CN"/>
          </a:p>
          <a:p>
            <a:endParaRPr lang="en-US" altLang="zh-CN" smtClean="0"/>
          </a:p>
          <a:p>
            <a:endParaRPr lang="en-US" altLang="zh-CN"/>
          </a:p>
          <a:p>
            <a:endParaRPr lang="en-US" altLang="zh-CN" smtClean="0"/>
          </a:p>
          <a:p>
            <a:endParaRPr lang="en-US" altLang="zh-CN"/>
          </a:p>
          <a:p>
            <a:endParaRPr lang="en-US" altLang="zh-CN" smtClean="0"/>
          </a:p>
          <a:p>
            <a:endParaRPr lang="en-US" altLang="zh-CN"/>
          </a:p>
          <a:p>
            <a:endParaRPr lang="en-US" altLang="zh-CN" sz="1200" smtClean="0"/>
          </a:p>
        </p:txBody>
      </p:sp>
      <p:sp>
        <p:nvSpPr>
          <p:cNvPr id="4" name="AutoShape 4" descr="http://bos.wenku.bdimg.com/v1/docconvert549/wk/703ee30d8395066754094a8aea1a2d97/0.png?responseCacheControl=max-age%3D3888000&amp;responseExpires=Sat%2C%2007%20Jan%202017%2020%3A50%3A37%20%2B0800&amp;authorization=bce-auth-v1%2Ffa1126e91489401fa7cc85045ce7179e%2F2016-11-23T12%3A50%3A37Z%2F3600%2Fhost%2Fbc423d644792263584ed9d330cbc4cdab50fbfef6b792d576c595ca889f316bf&amp;x-bce-range=0-184125&amp;token=957b5dbe6b4dfb79957a2389e8c856112abdcb22adae3891364cc388f45231af&amp;expire=2016-11-23T13:50:37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nvGrpSpPr>
          <p:cNvPr id="7" name="组合 6"/>
          <p:cNvGrpSpPr/>
          <p:nvPr/>
        </p:nvGrpSpPr>
        <p:grpSpPr>
          <a:xfrm>
            <a:off x="87343" y="2515353"/>
            <a:ext cx="9082900" cy="4052294"/>
            <a:chOff x="87343" y="2515353"/>
            <a:chExt cx="9082900" cy="4052294"/>
          </a:xfrm>
        </p:grpSpPr>
        <p:pic>
          <p:nvPicPr>
            <p:cNvPr id="1026" name="Picture 2" descr="http://www.dartmouth.edu/~vox/0607/0724/images/ai5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4125" y="2515353"/>
              <a:ext cx="6154171" cy="3307869"/>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87343" y="5921316"/>
              <a:ext cx="9082900" cy="646331"/>
            </a:xfrm>
            <a:prstGeom prst="rect">
              <a:avLst/>
            </a:prstGeom>
          </p:spPr>
          <p:txBody>
            <a:bodyPr wrap="square">
              <a:spAutoFit/>
            </a:bodyPr>
            <a:lstStyle/>
            <a:p>
              <a:pPr marL="0" indent="0">
                <a:buNone/>
              </a:pPr>
              <a:r>
                <a:rPr lang="zh-CN" altLang="en-US" sz="1800">
                  <a:solidFill>
                    <a:srgbClr val="FFFF00"/>
                  </a:solidFill>
                  <a:latin typeface="Arial Narrow" panose="020B0606020202030204" pitchFamily="34" charset="0"/>
                  <a:ea typeface="微软雅黑" panose="020B0503020204020204" pitchFamily="34" charset="-122"/>
                </a:rPr>
                <a:t>主要</a:t>
              </a:r>
              <a:r>
                <a:rPr lang="en-US" altLang="zh-CN" sz="1800">
                  <a:solidFill>
                    <a:srgbClr val="FFFF00"/>
                  </a:solidFill>
                  <a:latin typeface="Arial Narrow" panose="020B0606020202030204" pitchFamily="34" charset="0"/>
                  <a:ea typeface="微软雅黑" panose="020B0503020204020204" pitchFamily="34" charset="-122"/>
                </a:rPr>
                <a:t>11</a:t>
              </a:r>
              <a:r>
                <a:rPr lang="zh-CN" altLang="en-US" sz="1800">
                  <a:solidFill>
                    <a:srgbClr val="FFFF00"/>
                  </a:solidFill>
                  <a:latin typeface="Arial Narrow" panose="020B0606020202030204" pitchFamily="34" charset="0"/>
                  <a:ea typeface="微软雅黑" panose="020B0503020204020204" pitchFamily="34" charset="-122"/>
                </a:rPr>
                <a:t>人：</a:t>
              </a:r>
              <a:r>
                <a:rPr lang="en-US" altLang="zh-CN" sz="1800">
                  <a:solidFill>
                    <a:srgbClr val="FFFF00"/>
                  </a:solidFill>
                  <a:latin typeface="Arial Narrow" panose="020B0606020202030204" pitchFamily="34" charset="0"/>
                  <a:ea typeface="微软雅黑" panose="020B0503020204020204" pitchFamily="34" charset="-122"/>
                </a:rPr>
                <a:t>2006</a:t>
              </a:r>
              <a:r>
                <a:rPr lang="zh-CN" altLang="en-US" sz="1800">
                  <a:solidFill>
                    <a:srgbClr val="FFFF00"/>
                  </a:solidFill>
                  <a:latin typeface="Arial Narrow" panose="020B0606020202030204" pitchFamily="34" charset="0"/>
                  <a:ea typeface="微软雅黑" panose="020B0503020204020204" pitchFamily="34" charset="-122"/>
                </a:rPr>
                <a:t>年</a:t>
              </a:r>
              <a:r>
                <a:rPr lang="en-US" altLang="zh-CN" sz="1800">
                  <a:solidFill>
                    <a:srgbClr val="FFFF00"/>
                  </a:solidFill>
                  <a:latin typeface="Arial Narrow" panose="020B0606020202030204" pitchFamily="34" charset="0"/>
                  <a:ea typeface="微软雅黑" panose="020B0503020204020204" pitchFamily="34" charset="-122"/>
                </a:rPr>
                <a:t>5</a:t>
              </a:r>
              <a:r>
                <a:rPr lang="zh-CN" altLang="en-US" sz="1800">
                  <a:solidFill>
                    <a:srgbClr val="FFFF00"/>
                  </a:solidFill>
                  <a:latin typeface="Arial Narrow" panose="020B0606020202030204" pitchFamily="34" charset="0"/>
                  <a:ea typeface="微软雅黑" panose="020B0503020204020204" pitchFamily="34" charset="-122"/>
                </a:rPr>
                <a:t>人</a:t>
              </a:r>
              <a:r>
                <a:rPr lang="zh-CN" altLang="en-US" sz="1800" smtClean="0">
                  <a:solidFill>
                    <a:srgbClr val="FFFF00"/>
                  </a:solidFill>
                  <a:latin typeface="Arial Narrow" panose="020B0606020202030204" pitchFamily="34" charset="0"/>
                  <a:ea typeface="微软雅黑" panose="020B0503020204020204" pitchFamily="34" charset="-122"/>
                </a:rPr>
                <a:t>重逢</a:t>
              </a:r>
              <a:r>
                <a:rPr lang="zh-CN" altLang="en-US" sz="1800">
                  <a:solidFill>
                    <a:srgbClr val="FFFF00"/>
                  </a:solidFill>
                  <a:latin typeface="Arial Narrow" panose="020B0606020202030204" pitchFamily="34" charset="0"/>
                  <a:ea typeface="微软雅黑" panose="020B0503020204020204" pitchFamily="34" charset="-122"/>
                </a:rPr>
                <a:t>，</a:t>
              </a:r>
              <a:r>
                <a:rPr lang="zh-CN" altLang="en-US" sz="1800" smtClean="0">
                  <a:solidFill>
                    <a:srgbClr val="FFFF00"/>
                  </a:solidFill>
                  <a:latin typeface="Arial Narrow" panose="020B0606020202030204" pitchFamily="34" charset="0"/>
                  <a:ea typeface="微软雅黑" panose="020B0503020204020204" pitchFamily="34" charset="-122"/>
                </a:rPr>
                <a:t>左</a:t>
              </a:r>
              <a:r>
                <a:rPr lang="zh-CN" altLang="en-US" sz="1800">
                  <a:solidFill>
                    <a:srgbClr val="FFFF00"/>
                  </a:solidFill>
                  <a:latin typeface="Arial Narrow" panose="020B0606020202030204" pitchFamily="34" charset="0"/>
                  <a:ea typeface="微软雅黑" panose="020B0503020204020204" pitchFamily="34" charset="-122"/>
                </a:rPr>
                <a:t>起：</a:t>
              </a:r>
              <a:r>
                <a:rPr lang="en-US" altLang="zh-CN" sz="1800" smtClean="0">
                  <a:solidFill>
                    <a:srgbClr val="FFFF00"/>
                  </a:solidFill>
                  <a:latin typeface="Arial Narrow" panose="020B0606020202030204" pitchFamily="34" charset="0"/>
                  <a:ea typeface="微软雅黑" panose="020B0503020204020204" pitchFamily="34" charset="-122"/>
                </a:rPr>
                <a:t>T. </a:t>
              </a:r>
              <a:r>
                <a:rPr lang="en-US" altLang="zh-CN" sz="1800">
                  <a:solidFill>
                    <a:srgbClr val="FFFF00"/>
                  </a:solidFill>
                  <a:latin typeface="Arial Narrow" panose="020B0606020202030204" pitchFamily="34" charset="0"/>
                  <a:ea typeface="微软雅黑" panose="020B0503020204020204" pitchFamily="34" charset="-122"/>
                </a:rPr>
                <a:t>More, </a:t>
              </a:r>
              <a:r>
                <a:rPr lang="en-US" altLang="zh-CN" sz="1800" smtClean="0">
                  <a:solidFill>
                    <a:srgbClr val="FFFF00"/>
                  </a:solidFill>
                  <a:latin typeface="Arial Narrow" panose="020B0606020202030204" pitchFamily="34" charset="0"/>
                  <a:ea typeface="微软雅黑" panose="020B0503020204020204" pitchFamily="34" charset="-122"/>
                </a:rPr>
                <a:t>J. </a:t>
              </a:r>
              <a:r>
                <a:rPr lang="en-US" altLang="zh-CN" sz="1800">
                  <a:solidFill>
                    <a:srgbClr val="FFFF00"/>
                  </a:solidFill>
                  <a:latin typeface="Arial Narrow" panose="020B0606020202030204" pitchFamily="34" charset="0"/>
                  <a:ea typeface="微软雅黑" panose="020B0503020204020204" pitchFamily="34" charset="-122"/>
                </a:rPr>
                <a:t>McCarthy, </a:t>
              </a:r>
              <a:r>
                <a:rPr lang="en-US" altLang="zh-CN" sz="1800" smtClean="0">
                  <a:solidFill>
                    <a:srgbClr val="FFFF00"/>
                  </a:solidFill>
                  <a:latin typeface="Arial Narrow" panose="020B0606020202030204" pitchFamily="34" charset="0"/>
                  <a:ea typeface="微软雅黑" panose="020B0503020204020204" pitchFamily="34" charset="-122"/>
                </a:rPr>
                <a:t>M. </a:t>
              </a:r>
              <a:r>
                <a:rPr lang="en-US" altLang="zh-CN" sz="1800">
                  <a:solidFill>
                    <a:srgbClr val="FFFF00"/>
                  </a:solidFill>
                  <a:latin typeface="Arial Narrow" panose="020B0606020202030204" pitchFamily="34" charset="0"/>
                  <a:ea typeface="微软雅黑" panose="020B0503020204020204" pitchFamily="34" charset="-122"/>
                </a:rPr>
                <a:t>Minsky, </a:t>
              </a:r>
              <a:r>
                <a:rPr lang="en-US" altLang="zh-CN" sz="1800" smtClean="0">
                  <a:solidFill>
                    <a:srgbClr val="FFFF00"/>
                  </a:solidFill>
                  <a:latin typeface="Arial Narrow" panose="020B0606020202030204" pitchFamily="34" charset="0"/>
                  <a:ea typeface="微软雅黑" panose="020B0503020204020204" pitchFamily="34" charset="-122"/>
                </a:rPr>
                <a:t>O. </a:t>
              </a:r>
              <a:r>
                <a:rPr lang="en-US" altLang="zh-CN" sz="1800">
                  <a:solidFill>
                    <a:srgbClr val="FFFF00"/>
                  </a:solidFill>
                  <a:latin typeface="Arial Narrow" panose="020B0606020202030204" pitchFamily="34" charset="0"/>
                  <a:ea typeface="微软雅黑" panose="020B0503020204020204" pitchFamily="34" charset="-122"/>
                </a:rPr>
                <a:t>Selfridge, </a:t>
              </a:r>
              <a:r>
                <a:rPr lang="en-US" altLang="zh-CN" sz="1800" smtClean="0">
                  <a:solidFill>
                    <a:srgbClr val="FFFF00"/>
                  </a:solidFill>
                  <a:latin typeface="Arial Narrow" panose="020B0606020202030204" pitchFamily="34" charset="0"/>
                  <a:ea typeface="微软雅黑" panose="020B0503020204020204" pitchFamily="34" charset="-122"/>
                </a:rPr>
                <a:t>R. Solomonoff</a:t>
              </a:r>
              <a:endParaRPr lang="en-US" altLang="zh-CN" sz="1800">
                <a:solidFill>
                  <a:srgbClr val="FFFF00"/>
                </a:solidFill>
                <a:latin typeface="Arial Narrow" panose="020B0606020202030204" pitchFamily="34" charset="0"/>
                <a:ea typeface="微软雅黑" panose="020B0503020204020204" pitchFamily="34" charset="-122"/>
              </a:endParaRPr>
            </a:p>
            <a:p>
              <a:pPr marL="0" indent="0">
                <a:buNone/>
              </a:pPr>
              <a:r>
                <a:rPr lang="zh-CN" altLang="en-US" sz="1800">
                  <a:solidFill>
                    <a:srgbClr val="FFFF00"/>
                  </a:solidFill>
                  <a:latin typeface="Arial Narrow" panose="020B0606020202030204" pitchFamily="34" charset="0"/>
                  <a:ea typeface="微软雅黑" panose="020B0503020204020204" pitchFamily="34" charset="-122"/>
                </a:rPr>
                <a:t>缺</a:t>
              </a:r>
              <a:r>
                <a:rPr lang="en-US" altLang="zh-CN" sz="1800">
                  <a:solidFill>
                    <a:srgbClr val="FFFF00"/>
                  </a:solidFill>
                  <a:latin typeface="Arial Narrow" panose="020B0606020202030204" pitchFamily="34" charset="0"/>
                  <a:ea typeface="微软雅黑" panose="020B0503020204020204" pitchFamily="34" charset="-122"/>
                </a:rPr>
                <a:t>6</a:t>
              </a:r>
              <a:r>
                <a:rPr lang="zh-CN" altLang="en-US" sz="1800">
                  <a:solidFill>
                    <a:srgbClr val="FFFF00"/>
                  </a:solidFill>
                  <a:latin typeface="Arial Narrow" panose="020B0606020202030204" pitchFamily="34" charset="0"/>
                  <a:ea typeface="微软雅黑" panose="020B0503020204020204" pitchFamily="34" charset="-122"/>
                </a:rPr>
                <a:t>人：</a:t>
              </a:r>
              <a:r>
                <a:rPr lang="en-US" altLang="zh-CN" sz="1800" smtClean="0">
                  <a:solidFill>
                    <a:srgbClr val="FFFF00"/>
                  </a:solidFill>
                  <a:latin typeface="Arial Narrow" panose="020B0606020202030204" pitchFamily="34" charset="0"/>
                  <a:ea typeface="微软雅黑" panose="020B0503020204020204" pitchFamily="34" charset="-122"/>
                </a:rPr>
                <a:t>A. </a:t>
              </a:r>
              <a:r>
                <a:rPr lang="en-US" altLang="zh-CN" sz="1800">
                  <a:solidFill>
                    <a:srgbClr val="FFFF00"/>
                  </a:solidFill>
                  <a:latin typeface="Arial Narrow" panose="020B0606020202030204" pitchFamily="34" charset="0"/>
                  <a:ea typeface="微软雅黑" panose="020B0503020204020204" pitchFamily="34" charset="-122"/>
                </a:rPr>
                <a:t>Samuel, </a:t>
              </a:r>
              <a:r>
                <a:rPr lang="en-US" altLang="zh-CN" sz="1800" smtClean="0">
                  <a:solidFill>
                    <a:srgbClr val="FFFF00"/>
                  </a:solidFill>
                  <a:latin typeface="Arial Narrow" panose="020B0606020202030204" pitchFamily="34" charset="0"/>
                  <a:ea typeface="微软雅黑" panose="020B0503020204020204" pitchFamily="34" charset="-122"/>
                </a:rPr>
                <a:t>H. </a:t>
              </a:r>
              <a:r>
                <a:rPr lang="en-US" altLang="zh-CN" sz="1800">
                  <a:solidFill>
                    <a:srgbClr val="FFFF00"/>
                  </a:solidFill>
                  <a:latin typeface="Arial Narrow" panose="020B0606020202030204" pitchFamily="34" charset="0"/>
                  <a:ea typeface="微软雅黑" panose="020B0503020204020204" pitchFamily="34" charset="-122"/>
                </a:rPr>
                <a:t>Simon, </a:t>
              </a:r>
              <a:r>
                <a:rPr lang="en-US" altLang="zh-CN" sz="1800" smtClean="0">
                  <a:solidFill>
                    <a:srgbClr val="FFFF00"/>
                  </a:solidFill>
                  <a:latin typeface="Arial Narrow" panose="020B0606020202030204" pitchFamily="34" charset="0"/>
                  <a:ea typeface="微软雅黑" panose="020B0503020204020204" pitchFamily="34" charset="-122"/>
                </a:rPr>
                <a:t>A. </a:t>
              </a:r>
              <a:r>
                <a:rPr lang="en-US" altLang="zh-CN" sz="1800">
                  <a:solidFill>
                    <a:srgbClr val="FFFF00"/>
                  </a:solidFill>
                  <a:latin typeface="Arial Narrow" panose="020B0606020202030204" pitchFamily="34" charset="0"/>
                  <a:ea typeface="微软雅黑" panose="020B0503020204020204" pitchFamily="34" charset="-122"/>
                </a:rPr>
                <a:t>Newell, </a:t>
              </a:r>
              <a:r>
                <a:rPr lang="en-US" altLang="zh-CN" sz="1800" smtClean="0">
                  <a:solidFill>
                    <a:srgbClr val="FFFF00"/>
                  </a:solidFill>
                  <a:latin typeface="Arial Narrow" panose="020B0606020202030204" pitchFamily="34" charset="0"/>
                  <a:ea typeface="微软雅黑" panose="020B0503020204020204" pitchFamily="34" charset="-122"/>
                </a:rPr>
                <a:t>N.l Rochester, C. </a:t>
              </a:r>
              <a:r>
                <a:rPr lang="en-US" altLang="zh-CN" sz="1800">
                  <a:solidFill>
                    <a:srgbClr val="FFFF00"/>
                  </a:solidFill>
                  <a:latin typeface="Arial Narrow" panose="020B0606020202030204" pitchFamily="34" charset="0"/>
                  <a:ea typeface="微软雅黑" panose="020B0503020204020204" pitchFamily="34" charset="-122"/>
                </a:rPr>
                <a:t>Shannon</a:t>
              </a:r>
            </a:p>
          </p:txBody>
        </p:sp>
      </p:grpSp>
    </p:spTree>
    <p:extLst>
      <p:ext uri="{BB962C8B-B14F-4D97-AF65-F5344CB8AC3E}">
        <p14:creationId xmlns:p14="http://schemas.microsoft.com/office/powerpoint/2010/main" val="1721628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AlphaGo</a:t>
            </a:r>
            <a:r>
              <a:rPr lang="en-US" altLang="zh-CN" dirty="0" smtClean="0"/>
              <a:t>: </a:t>
            </a:r>
            <a:r>
              <a:rPr lang="zh-CN" altLang="en-US" dirty="0" smtClean="0"/>
              <a:t>人工智能新的里程碑</a:t>
            </a:r>
            <a:endParaRPr lang="zh-CN" altLang="en-US" dirty="0"/>
          </a:p>
        </p:txBody>
      </p:sp>
      <p:pic>
        <p:nvPicPr>
          <p:cNvPr id="4" name="图片 3"/>
          <p:cNvPicPr>
            <a:picLocks noChangeAspect="1"/>
          </p:cNvPicPr>
          <p:nvPr/>
        </p:nvPicPr>
        <p:blipFill>
          <a:blip r:embed="rId3"/>
          <a:stretch>
            <a:fillRect/>
          </a:stretch>
        </p:blipFill>
        <p:spPr>
          <a:xfrm>
            <a:off x="684100" y="1196752"/>
            <a:ext cx="7775801" cy="5875234"/>
          </a:xfrm>
          <a:prstGeom prst="rect">
            <a:avLst/>
          </a:prstGeom>
        </p:spPr>
      </p:pic>
      <p:pic>
        <p:nvPicPr>
          <p:cNvPr id="8194" name="Picture 2" descr="http://img.proxy.xmtbang.com/?url=http%3A%2F%2Fmmbiz.qpic.cn%2Fmmbiz%2FpzvP2UKYeu3sCwBdNVQicVanicImfPbickYjr2grribdjJzcrc4CSdRWrnhoFT1pS7ia1TUqoibx9lhUheezrbTZewdA%2F0%3Fwx_fmt%3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136525"/>
            <a:ext cx="9525" cy="952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img.proxy.xmtbang.com/?url=http%3A%2F%2Fmmbiz.qpic.cn%2Fmmbiz%2FpzvP2UKYeu3sCwBdNVQicVanicImfPbickYjr2grribdjJzcrc4CSdRWrnhoFT1pS7ia1TUqoibx9lhUheezrbTZewdA%2F0%3Fwx_fmt%3D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975" y="15875"/>
            <a:ext cx="9525" cy="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7792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descr="登顶世界第一! 相比其他AI，AlphaGo究竟有何不同？| IJCAI2016特邀演讲"/>
          <p:cNvPicPr/>
          <p:nvPr/>
        </p:nvPicPr>
        <p:blipFill>
          <a:blip r:embed="rId3">
            <a:extLst>
              <a:ext uri="{28A0092B-C50C-407E-A947-70E740481C1C}">
                <a14:useLocalDpi xmlns:a14="http://schemas.microsoft.com/office/drawing/2010/main" val="0"/>
              </a:ext>
            </a:extLst>
          </a:blip>
          <a:srcRect/>
          <a:stretch>
            <a:fillRect/>
          </a:stretch>
        </p:blipFill>
        <p:spPr bwMode="auto">
          <a:xfrm>
            <a:off x="590869" y="1740878"/>
            <a:ext cx="7509523" cy="4568442"/>
          </a:xfrm>
          <a:prstGeom prst="rect">
            <a:avLst/>
          </a:prstGeom>
          <a:noFill/>
          <a:ln>
            <a:noFill/>
          </a:ln>
        </p:spPr>
      </p:pic>
      <p:sp>
        <p:nvSpPr>
          <p:cNvPr id="2" name="文本框 1"/>
          <p:cNvSpPr txBox="1"/>
          <p:nvPr/>
        </p:nvSpPr>
        <p:spPr>
          <a:xfrm>
            <a:off x="559411" y="1340768"/>
            <a:ext cx="2690160" cy="400110"/>
          </a:xfrm>
          <a:prstGeom prst="rect">
            <a:avLst/>
          </a:prstGeom>
          <a:noFill/>
        </p:spPr>
        <p:txBody>
          <a:bodyPr wrap="none" rtlCol="0">
            <a:spAutoFit/>
          </a:bodyPr>
          <a:lstStyle/>
          <a:p>
            <a:r>
              <a:rPr lang="en-US" altLang="zh-CN" dirty="0"/>
              <a:t>g</a:t>
            </a:r>
            <a:r>
              <a:rPr lang="en-US" altLang="zh-CN" dirty="0" smtClean="0"/>
              <a:t>oratings.org: </a:t>
            </a:r>
            <a:r>
              <a:rPr lang="en-US" altLang="zh-CN" dirty="0" smtClean="0"/>
              <a:t>2016.7.1</a:t>
            </a:r>
            <a:endParaRPr lang="zh-CN" altLang="en-US" dirty="0"/>
          </a:p>
        </p:txBody>
      </p:sp>
      <p:sp>
        <p:nvSpPr>
          <p:cNvPr id="3" name="矩形 2"/>
          <p:cNvSpPr/>
          <p:nvPr/>
        </p:nvSpPr>
        <p:spPr>
          <a:xfrm>
            <a:off x="899592" y="2276872"/>
            <a:ext cx="6912768" cy="4001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标题 14"/>
          <p:cNvSpPr>
            <a:spLocks noGrp="1"/>
          </p:cNvSpPr>
          <p:nvPr>
            <p:ph type="title"/>
          </p:nvPr>
        </p:nvSpPr>
        <p:spPr/>
        <p:txBody>
          <a:bodyPr/>
          <a:lstStyle/>
          <a:p>
            <a:r>
              <a:rPr lang="en-US" altLang="zh-CN" dirty="0" err="1" smtClean="0"/>
              <a:t>AlphaGo</a:t>
            </a:r>
            <a:r>
              <a:rPr lang="zh-CN" altLang="en-US" dirty="0" smtClean="0"/>
              <a:t>是谁？</a:t>
            </a:r>
            <a:endParaRPr lang="zh-CN" altLang="en-US" dirty="0"/>
          </a:p>
        </p:txBody>
      </p:sp>
      <p:sp>
        <p:nvSpPr>
          <p:cNvPr id="16" name="内容占位符 2"/>
          <p:cNvSpPr txBox="1">
            <a:spLocks/>
          </p:cNvSpPr>
          <p:nvPr/>
        </p:nvSpPr>
        <p:spPr bwMode="auto">
          <a:xfrm>
            <a:off x="899592" y="3140968"/>
            <a:ext cx="6912768" cy="3434790"/>
          </a:xfrm>
          <a:prstGeom prst="rect">
            <a:avLst/>
          </a:prstGeom>
          <a:solidFill>
            <a:schemeClr val="bg1"/>
          </a:solidFill>
          <a:ln>
            <a:noFill/>
          </a:ln>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a:buFont typeface="Wingdings" panose="05000000000000000000" pitchFamily="2" charset="2"/>
              <a:buChar char="n"/>
            </a:pPr>
            <a:r>
              <a:rPr lang="en-US" altLang="zh-CN" sz="3200" kern="0" dirty="0"/>
              <a:t>2016</a:t>
            </a:r>
            <a:r>
              <a:rPr lang="zh-CN" altLang="en-US" sz="3200" kern="0" dirty="0"/>
              <a:t>年</a:t>
            </a:r>
            <a:r>
              <a:rPr lang="en-US" altLang="zh-CN" sz="3200" kern="0" dirty="0"/>
              <a:t>1</a:t>
            </a:r>
            <a:r>
              <a:rPr lang="zh-CN" altLang="en-US" sz="3200" kern="0" dirty="0"/>
              <a:t>月</a:t>
            </a:r>
            <a:r>
              <a:rPr lang="en-US" altLang="zh-CN" sz="3200" kern="0" dirty="0"/>
              <a:t>27</a:t>
            </a:r>
            <a:r>
              <a:rPr lang="zh-CN" altLang="en-US" sz="3200" kern="0" dirty="0"/>
              <a:t>日，胜樊麾</a:t>
            </a:r>
          </a:p>
          <a:p>
            <a:pPr>
              <a:buFont typeface="Wingdings" panose="05000000000000000000" pitchFamily="2" charset="2"/>
              <a:buChar char="n"/>
            </a:pPr>
            <a:r>
              <a:rPr lang="en-US" altLang="zh-CN" sz="3200" kern="0" dirty="0"/>
              <a:t>2016</a:t>
            </a:r>
            <a:r>
              <a:rPr lang="zh-CN" altLang="en-US" sz="3200" kern="0" dirty="0"/>
              <a:t>年</a:t>
            </a:r>
            <a:r>
              <a:rPr lang="en-US" altLang="zh-CN" sz="3200" kern="0" dirty="0"/>
              <a:t>3</a:t>
            </a:r>
            <a:r>
              <a:rPr lang="zh-CN" altLang="en-US" sz="3200" kern="0" dirty="0"/>
              <a:t>月</a:t>
            </a:r>
            <a:r>
              <a:rPr lang="en-US" altLang="zh-CN" sz="3200" kern="0" dirty="0"/>
              <a:t>15</a:t>
            </a:r>
            <a:r>
              <a:rPr lang="zh-CN" altLang="en-US" sz="3200" kern="0" dirty="0"/>
              <a:t>日，胜李世石</a:t>
            </a:r>
          </a:p>
          <a:p>
            <a:pPr>
              <a:buFont typeface="Wingdings" panose="05000000000000000000" pitchFamily="2" charset="2"/>
              <a:buChar char="n"/>
            </a:pPr>
            <a:r>
              <a:rPr lang="en-US" altLang="zh-CN" sz="3200" kern="0" dirty="0"/>
              <a:t>2017</a:t>
            </a:r>
            <a:r>
              <a:rPr lang="zh-CN" altLang="en-US" sz="3200" kern="0" dirty="0"/>
              <a:t>年</a:t>
            </a:r>
            <a:r>
              <a:rPr lang="en-US" altLang="zh-CN" sz="3200" kern="0" dirty="0"/>
              <a:t>1</a:t>
            </a:r>
            <a:r>
              <a:rPr lang="zh-CN" altLang="en-US" sz="3200" kern="0" dirty="0"/>
              <a:t>月</a:t>
            </a:r>
            <a:r>
              <a:rPr lang="en-US" altLang="zh-CN" sz="3200" kern="0" dirty="0"/>
              <a:t>5</a:t>
            </a:r>
            <a:r>
              <a:rPr lang="zh-CN" altLang="en-US" sz="3200" kern="0" dirty="0"/>
              <a:t>日，“我就是</a:t>
            </a:r>
            <a:r>
              <a:rPr lang="en-US" altLang="zh-CN" sz="3200" kern="0" dirty="0" err="1"/>
              <a:t>AlphaGo</a:t>
            </a:r>
            <a:r>
              <a:rPr lang="zh-CN" altLang="en-US" sz="3200" kern="0" dirty="0"/>
              <a:t>”（</a:t>
            </a:r>
            <a:r>
              <a:rPr lang="en-US" altLang="zh-CN" sz="3200" kern="0" dirty="0"/>
              <a:t>Master</a:t>
            </a:r>
            <a:r>
              <a:rPr lang="zh-CN" altLang="en-US" sz="3200" kern="0" dirty="0"/>
              <a:t>对决柯洁等，</a:t>
            </a:r>
            <a:r>
              <a:rPr lang="en-US" altLang="zh-CN" sz="3200" kern="0" dirty="0"/>
              <a:t>60</a:t>
            </a:r>
            <a:r>
              <a:rPr lang="zh-CN" altLang="en-US" sz="3200" kern="0" dirty="0" smtClean="0"/>
              <a:t>胜</a:t>
            </a:r>
            <a:r>
              <a:rPr lang="en-US" altLang="zh-CN" sz="3200" kern="0" dirty="0" smtClean="0"/>
              <a:t>1</a:t>
            </a:r>
            <a:r>
              <a:rPr lang="zh-CN" altLang="en-US" sz="3200" kern="0" dirty="0" smtClean="0"/>
              <a:t>和，不</a:t>
            </a:r>
            <a:r>
              <a:rPr lang="zh-CN" altLang="en-US" sz="3200" kern="0" dirty="0"/>
              <a:t>败战绩）</a:t>
            </a:r>
          </a:p>
        </p:txBody>
      </p:sp>
    </p:spTree>
    <p:extLst>
      <p:ext uri="{BB962C8B-B14F-4D97-AF65-F5344CB8AC3E}">
        <p14:creationId xmlns:p14="http://schemas.microsoft.com/office/powerpoint/2010/main" val="98265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par>
                                <p:cTn id="8" presetID="1" presetClass="entr" presetSubtype="0" fill="hold" nodeType="withEffect">
                                  <p:stCondLst>
                                    <p:cond delay="0"/>
                                  </p:stCondLst>
                                  <p:childTnLst>
                                    <p:set>
                                      <p:cBhvr>
                                        <p:cTn id="9" dur="1" fill="hold">
                                          <p:stCondLst>
                                            <p:cond delay="0"/>
                                          </p:stCondLst>
                                        </p:cTn>
                                        <p:tgtEl>
                                          <p:spTgt spid="16">
                                            <p:txEl>
                                              <p:pRg st="0" end="0"/>
                                            </p:txEl>
                                          </p:spTgt>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a:t>AlphaGo</a:t>
            </a:r>
            <a:r>
              <a:rPr lang="zh-CN" altLang="en-US" dirty="0" smtClean="0"/>
              <a:t>为什么能赢？</a:t>
            </a:r>
            <a:endParaRPr lang="zh-CN" altLang="en-US" dirty="0"/>
          </a:p>
        </p:txBody>
      </p:sp>
      <p:sp>
        <p:nvSpPr>
          <p:cNvPr id="3" name="内容占位符 2"/>
          <p:cNvSpPr>
            <a:spLocks noGrp="1"/>
          </p:cNvSpPr>
          <p:nvPr>
            <p:ph idx="1"/>
          </p:nvPr>
        </p:nvSpPr>
        <p:spPr>
          <a:xfrm>
            <a:off x="431800" y="1484783"/>
            <a:ext cx="8229600" cy="792089"/>
          </a:xfrm>
        </p:spPr>
        <p:txBody>
          <a:bodyPr/>
          <a:lstStyle/>
          <a:p>
            <a:pPr marL="0" indent="0">
              <a:buNone/>
            </a:pPr>
            <a:r>
              <a:rPr lang="zh-CN" altLang="en-US" dirty="0">
                <a:solidFill>
                  <a:srgbClr val="FF0000"/>
                </a:solidFill>
              </a:rPr>
              <a:t>第一</a:t>
            </a:r>
            <a:r>
              <a:rPr lang="zh-CN" altLang="en-US" dirty="0" smtClean="0">
                <a:solidFill>
                  <a:srgbClr val="FF0000"/>
                </a:solidFill>
              </a:rPr>
              <a:t>招、模仿高手</a:t>
            </a:r>
            <a:endParaRPr lang="en-US" altLang="zh-CN" dirty="0" smtClean="0">
              <a:solidFill>
                <a:srgbClr val="FF0000"/>
              </a:solidFill>
            </a:endParaRPr>
          </a:p>
          <a:p>
            <a:endParaRPr lang="zh-CN" altLang="en-US" dirty="0"/>
          </a:p>
        </p:txBody>
      </p:sp>
      <p:pic>
        <p:nvPicPr>
          <p:cNvPr id="2052" name="Picture 4" descr="alphago 的图像结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174" y="2132856"/>
            <a:ext cx="8343306" cy="4696090"/>
          </a:xfrm>
          <a:prstGeom prst="rect">
            <a:avLst/>
          </a:prstGeom>
          <a:noFill/>
          <a:extLst>
            <a:ext uri="{909E8E84-426E-40DD-AFC4-6F175D3DCCD1}">
              <a14:hiddenFill xmlns:a14="http://schemas.microsoft.com/office/drawing/2010/main">
                <a:solidFill>
                  <a:srgbClr val="FFFFFF"/>
                </a:solidFill>
              </a14:hiddenFill>
            </a:ext>
          </a:extLst>
        </p:spPr>
      </p:pic>
      <p:sp>
        <p:nvSpPr>
          <p:cNvPr id="5" name="等腰三角形 4"/>
          <p:cNvSpPr/>
          <p:nvPr/>
        </p:nvSpPr>
        <p:spPr>
          <a:xfrm>
            <a:off x="4720827" y="2437429"/>
            <a:ext cx="288032" cy="288032"/>
          </a:xfrm>
          <a:prstGeom prst="triangl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206535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00344" y="3981169"/>
            <a:ext cx="5217632" cy="6858000"/>
          </a:xfrm>
          <a:prstGeom prst="rect">
            <a:avLst/>
          </a:prstGeom>
        </p:spPr>
      </p:pic>
      <p:pic>
        <p:nvPicPr>
          <p:cNvPr id="4098" name="Picture 2" descr="alphago cnn 的图像结果"/>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7500" y="1983820"/>
            <a:ext cx="8393900" cy="2582740"/>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title"/>
          </p:nvPr>
        </p:nvSpPr>
        <p:spPr/>
        <p:txBody>
          <a:bodyPr/>
          <a:lstStyle/>
          <a:p>
            <a:r>
              <a:rPr lang="en-US" altLang="zh-CN" dirty="0" err="1"/>
              <a:t>AlphaGo</a:t>
            </a:r>
            <a:r>
              <a:rPr lang="zh-CN" altLang="en-US" dirty="0" smtClean="0"/>
              <a:t>为什么</a:t>
            </a:r>
            <a:r>
              <a:rPr lang="zh-CN" altLang="en-US" dirty="0"/>
              <a:t>能</a:t>
            </a:r>
            <a:r>
              <a:rPr lang="zh-CN" altLang="en-US" dirty="0" smtClean="0"/>
              <a:t>赢？</a:t>
            </a:r>
            <a:endParaRPr lang="zh-CN" altLang="en-US" dirty="0"/>
          </a:p>
        </p:txBody>
      </p:sp>
      <p:sp>
        <p:nvSpPr>
          <p:cNvPr id="3" name="内容占位符 2"/>
          <p:cNvSpPr>
            <a:spLocks noGrp="1"/>
          </p:cNvSpPr>
          <p:nvPr>
            <p:ph idx="1"/>
          </p:nvPr>
        </p:nvSpPr>
        <p:spPr>
          <a:xfrm>
            <a:off x="431800" y="1484784"/>
            <a:ext cx="8229600" cy="3198652"/>
          </a:xfrm>
        </p:spPr>
        <p:txBody>
          <a:bodyPr/>
          <a:lstStyle/>
          <a:p>
            <a:pPr marL="0" indent="0">
              <a:buNone/>
            </a:pPr>
            <a:r>
              <a:rPr lang="zh-CN" altLang="en-US" dirty="0">
                <a:solidFill>
                  <a:srgbClr val="FF0000"/>
                </a:solidFill>
              </a:rPr>
              <a:t>第一</a:t>
            </a:r>
            <a:r>
              <a:rPr lang="zh-CN" altLang="en-US" dirty="0" smtClean="0">
                <a:solidFill>
                  <a:srgbClr val="FF0000"/>
                </a:solidFill>
              </a:rPr>
              <a:t>招、模仿高手：深度卷积神经网络（</a:t>
            </a:r>
            <a:r>
              <a:rPr lang="en-US" altLang="zh-CN" dirty="0" smtClean="0">
                <a:solidFill>
                  <a:srgbClr val="FF0000"/>
                </a:solidFill>
              </a:rPr>
              <a:t>DCNN</a:t>
            </a:r>
            <a:r>
              <a:rPr lang="zh-CN" altLang="en-US" dirty="0" smtClean="0">
                <a:solidFill>
                  <a:srgbClr val="FF0000"/>
                </a:solidFill>
              </a:rPr>
              <a:t>）</a:t>
            </a:r>
            <a:endParaRPr lang="zh-CN" altLang="en-US" dirty="0">
              <a:solidFill>
                <a:srgbClr val="FF0000"/>
              </a:solidFill>
            </a:endParaRPr>
          </a:p>
        </p:txBody>
      </p:sp>
      <p:pic>
        <p:nvPicPr>
          <p:cNvPr id="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 y="5046811"/>
            <a:ext cx="2880319" cy="17896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4" name="Picture 2" descr="神经网络 的图像结果"/>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880320" y="4724709"/>
            <a:ext cx="2880320" cy="2166751"/>
          </a:xfrm>
          <a:prstGeom prst="rect">
            <a:avLst/>
          </a:prstGeom>
          <a:noFill/>
          <a:extLst>
            <a:ext uri="{909E8E84-426E-40DD-AFC4-6F175D3DCCD1}">
              <a14:hiddenFill xmlns:a14="http://schemas.microsoft.com/office/drawing/2010/main">
                <a:solidFill>
                  <a:srgbClr val="FFFFFF"/>
                </a:solidFill>
              </a14:hiddenFill>
            </a:ext>
          </a:extLst>
        </p:spPr>
      </p:pic>
      <p:sp>
        <p:nvSpPr>
          <p:cNvPr id="12" name="文本框 11"/>
          <p:cNvSpPr txBox="1"/>
          <p:nvPr/>
        </p:nvSpPr>
        <p:spPr>
          <a:xfrm>
            <a:off x="5724128" y="5512421"/>
            <a:ext cx="3439660" cy="1015663"/>
          </a:xfrm>
          <a:prstGeom prst="rect">
            <a:avLst/>
          </a:prstGeom>
          <a:solidFill>
            <a:schemeClr val="bg1"/>
          </a:solidFill>
        </p:spPr>
        <p:txBody>
          <a:bodyPr wrap="none" rtlCol="0">
            <a:spAutoFit/>
          </a:bodyPr>
          <a:lstStyle/>
          <a:p>
            <a:r>
              <a:rPr lang="en-US" altLang="zh-CN" dirty="0"/>
              <a:t>G. Hinton: U Toronto, </a:t>
            </a:r>
            <a:r>
              <a:rPr lang="en-US" altLang="zh-CN" dirty="0">
                <a:solidFill>
                  <a:srgbClr val="FF0000"/>
                </a:solidFill>
              </a:rPr>
              <a:t>Google</a:t>
            </a:r>
          </a:p>
          <a:p>
            <a:r>
              <a:rPr lang="en-US" altLang="zh-CN" dirty="0"/>
              <a:t>Y. </a:t>
            </a:r>
            <a:r>
              <a:rPr lang="en-US" altLang="zh-CN" dirty="0" err="1"/>
              <a:t>Lecan</a:t>
            </a:r>
            <a:r>
              <a:rPr lang="en-US" altLang="zh-CN" dirty="0"/>
              <a:t>: NYU, </a:t>
            </a:r>
            <a:r>
              <a:rPr lang="en-US" altLang="zh-CN" dirty="0">
                <a:solidFill>
                  <a:srgbClr val="FF0000"/>
                </a:solidFill>
              </a:rPr>
              <a:t>Facebook</a:t>
            </a:r>
          </a:p>
          <a:p>
            <a:r>
              <a:rPr lang="en-US" altLang="zh-CN" dirty="0"/>
              <a:t>Y. </a:t>
            </a:r>
            <a:r>
              <a:rPr lang="en-US" altLang="zh-CN" dirty="0" err="1"/>
              <a:t>Bengio</a:t>
            </a:r>
            <a:r>
              <a:rPr lang="en-US" altLang="zh-CN" dirty="0"/>
              <a:t>: U. Montreal</a:t>
            </a:r>
            <a:endParaRPr lang="zh-CN" altLang="en-US" dirty="0"/>
          </a:p>
        </p:txBody>
      </p:sp>
    </p:spTree>
    <p:extLst>
      <p:ext uri="{BB962C8B-B14F-4D97-AF65-F5344CB8AC3E}">
        <p14:creationId xmlns:p14="http://schemas.microsoft.com/office/powerpoint/2010/main" val="15230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3314"/>
                                        </p:tgtEl>
                                        <p:attrNameLst>
                                          <p:attrName>style.visibility</p:attrName>
                                        </p:attrNameLst>
                                      </p:cBhvr>
                                      <p:to>
                                        <p:strVal val="visible"/>
                                      </p:to>
                                    </p:set>
                                    <p:anim calcmode="lin" valueType="num">
                                      <p:cBhvr additive="base">
                                        <p:cTn id="17" dur="500" fill="hold"/>
                                        <p:tgtEl>
                                          <p:spTgt spid="13314"/>
                                        </p:tgtEl>
                                        <p:attrNameLst>
                                          <p:attrName>ppt_x</p:attrName>
                                        </p:attrNameLst>
                                      </p:cBhvr>
                                      <p:tavLst>
                                        <p:tav tm="0">
                                          <p:val>
                                            <p:strVal val="#ppt_x"/>
                                          </p:val>
                                        </p:tav>
                                        <p:tav tm="100000">
                                          <p:val>
                                            <p:strVal val="#ppt_x"/>
                                          </p:val>
                                        </p:tav>
                                      </p:tavLst>
                                    </p:anim>
                                    <p:anim calcmode="lin" valueType="num">
                                      <p:cBhvr additive="base">
                                        <p:cTn id="18" dur="500" fill="hold"/>
                                        <p:tgtEl>
                                          <p:spTgt spid="133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42"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a:t>AlphaGo</a:t>
            </a:r>
            <a:r>
              <a:rPr lang="zh-CN" altLang="en-US" dirty="0" smtClean="0"/>
              <a:t>为什么</a:t>
            </a:r>
            <a:r>
              <a:rPr lang="zh-CN" altLang="en-US" dirty="0"/>
              <a:t>能</a:t>
            </a:r>
            <a:r>
              <a:rPr lang="zh-CN" altLang="en-US" dirty="0" smtClean="0"/>
              <a:t>赢？</a:t>
            </a:r>
            <a:endParaRPr lang="zh-CN" altLang="en-US" dirty="0"/>
          </a:p>
        </p:txBody>
      </p:sp>
      <p:sp>
        <p:nvSpPr>
          <p:cNvPr id="3" name="内容占位符 2"/>
          <p:cNvSpPr>
            <a:spLocks noGrp="1"/>
          </p:cNvSpPr>
          <p:nvPr>
            <p:ph idx="1"/>
          </p:nvPr>
        </p:nvSpPr>
        <p:spPr/>
        <p:txBody>
          <a:bodyPr/>
          <a:lstStyle/>
          <a:p>
            <a:pPr marL="0" indent="0">
              <a:buNone/>
            </a:pPr>
            <a:r>
              <a:rPr lang="zh-CN" altLang="en-US" dirty="0">
                <a:solidFill>
                  <a:srgbClr val="FF0000"/>
                </a:solidFill>
              </a:rPr>
              <a:t>第一</a:t>
            </a:r>
            <a:r>
              <a:rPr lang="zh-CN" altLang="en-US" dirty="0" smtClean="0">
                <a:solidFill>
                  <a:srgbClr val="FF0000"/>
                </a:solidFill>
              </a:rPr>
              <a:t>招、模仿高手：深度卷积神经网络（</a:t>
            </a:r>
            <a:r>
              <a:rPr lang="en-US" altLang="zh-CN" dirty="0" smtClean="0">
                <a:solidFill>
                  <a:srgbClr val="FF0000"/>
                </a:solidFill>
              </a:rPr>
              <a:t>DCNN</a:t>
            </a:r>
            <a:r>
              <a:rPr lang="zh-CN" altLang="en-US" dirty="0" smtClean="0">
                <a:solidFill>
                  <a:srgbClr val="FF0000"/>
                </a:solidFill>
              </a:rPr>
              <a:t>）</a:t>
            </a:r>
            <a:endParaRPr lang="zh-CN" altLang="en-US" dirty="0">
              <a:solidFill>
                <a:srgbClr val="FF0000"/>
              </a:solidFill>
            </a:endParaRPr>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214" y="1989451"/>
            <a:ext cx="8689833" cy="4888638"/>
          </a:xfrm>
          <a:prstGeom prst="rect">
            <a:avLst/>
          </a:prstGeom>
        </p:spPr>
      </p:pic>
      <p:sp>
        <p:nvSpPr>
          <p:cNvPr id="5" name="文本框 4"/>
          <p:cNvSpPr txBox="1"/>
          <p:nvPr/>
        </p:nvSpPr>
        <p:spPr>
          <a:xfrm>
            <a:off x="7646888" y="5301208"/>
            <a:ext cx="1396536" cy="707886"/>
          </a:xfrm>
          <a:prstGeom prst="rect">
            <a:avLst/>
          </a:prstGeom>
          <a:noFill/>
        </p:spPr>
        <p:txBody>
          <a:bodyPr wrap="none" rtlCol="0">
            <a:spAutoFit/>
          </a:bodyPr>
          <a:lstStyle/>
          <a:p>
            <a:r>
              <a:rPr lang="en-US" altLang="zh-CN" dirty="0" err="1" smtClean="0"/>
              <a:t>Fei-Fei</a:t>
            </a:r>
            <a:r>
              <a:rPr lang="en-US" altLang="zh-CN" dirty="0" smtClean="0"/>
              <a:t> LI</a:t>
            </a:r>
          </a:p>
          <a:p>
            <a:r>
              <a:rPr lang="en-US" altLang="zh-CN" dirty="0" smtClean="0"/>
              <a:t>ICME2016</a:t>
            </a:r>
            <a:endParaRPr lang="zh-CN" altLang="en-US" dirty="0"/>
          </a:p>
        </p:txBody>
      </p:sp>
    </p:spTree>
    <p:extLst>
      <p:ext uri="{BB962C8B-B14F-4D97-AF65-F5344CB8AC3E}">
        <p14:creationId xmlns:p14="http://schemas.microsoft.com/office/powerpoint/2010/main" val="30998539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lphago GPU CPU 的图像结果"/>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2051090"/>
            <a:ext cx="2998032" cy="4607927"/>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title"/>
          </p:nvPr>
        </p:nvSpPr>
        <p:spPr/>
        <p:txBody>
          <a:bodyPr/>
          <a:lstStyle/>
          <a:p>
            <a:r>
              <a:rPr lang="en-US" altLang="zh-CN" dirty="0" err="1"/>
              <a:t>AlphaGo</a:t>
            </a:r>
            <a:r>
              <a:rPr lang="zh-CN" altLang="en-US" dirty="0" smtClean="0"/>
              <a:t>为什么</a:t>
            </a:r>
            <a:r>
              <a:rPr lang="zh-CN" altLang="en-US" dirty="0"/>
              <a:t>能</a:t>
            </a:r>
            <a:r>
              <a:rPr lang="zh-CN" altLang="en-US" dirty="0" smtClean="0"/>
              <a:t>赢？</a:t>
            </a:r>
            <a:endParaRPr lang="zh-CN" altLang="en-US" dirty="0"/>
          </a:p>
        </p:txBody>
      </p:sp>
      <p:sp>
        <p:nvSpPr>
          <p:cNvPr id="3" name="内容占位符 2"/>
          <p:cNvSpPr>
            <a:spLocks noGrp="1"/>
          </p:cNvSpPr>
          <p:nvPr>
            <p:ph idx="1"/>
          </p:nvPr>
        </p:nvSpPr>
        <p:spPr/>
        <p:txBody>
          <a:bodyPr/>
          <a:lstStyle/>
          <a:p>
            <a:pPr marL="0" indent="0">
              <a:buNone/>
            </a:pPr>
            <a:r>
              <a:rPr lang="zh-CN" altLang="en-US" dirty="0">
                <a:solidFill>
                  <a:srgbClr val="FF0000"/>
                </a:solidFill>
              </a:rPr>
              <a:t>第一</a:t>
            </a:r>
            <a:r>
              <a:rPr lang="zh-CN" altLang="en-US" dirty="0" smtClean="0">
                <a:solidFill>
                  <a:srgbClr val="FF0000"/>
                </a:solidFill>
              </a:rPr>
              <a:t>招、模仿高手：深度卷积神经网络（</a:t>
            </a:r>
            <a:r>
              <a:rPr lang="en-US" altLang="zh-CN" dirty="0" smtClean="0">
                <a:solidFill>
                  <a:srgbClr val="FF0000"/>
                </a:solidFill>
              </a:rPr>
              <a:t>DCNN</a:t>
            </a:r>
            <a:r>
              <a:rPr lang="zh-CN" altLang="en-US" dirty="0" smtClean="0">
                <a:solidFill>
                  <a:srgbClr val="FF0000"/>
                </a:solidFill>
              </a:rPr>
              <a:t>）</a:t>
            </a:r>
            <a:endParaRPr lang="zh-CN" altLang="en-US" dirty="0">
              <a:solidFill>
                <a:srgbClr val="FF0000"/>
              </a:solidFill>
            </a:endParaRPr>
          </a:p>
        </p:txBody>
      </p:sp>
      <p:sp>
        <p:nvSpPr>
          <p:cNvPr id="4" name="矩形 3"/>
          <p:cNvSpPr/>
          <p:nvPr/>
        </p:nvSpPr>
        <p:spPr>
          <a:xfrm>
            <a:off x="321198" y="2539042"/>
            <a:ext cx="5335804" cy="1015663"/>
          </a:xfrm>
          <a:prstGeom prst="rect">
            <a:avLst/>
          </a:prstGeom>
        </p:spPr>
        <p:txBody>
          <a:bodyPr wrap="square">
            <a:spAutoFit/>
          </a:bodyPr>
          <a:lstStyle/>
          <a:p>
            <a:r>
              <a:rPr lang="zh-CN" altLang="en-US" dirty="0">
                <a:solidFill>
                  <a:schemeClr val="tx1"/>
                </a:solidFill>
                <a:latin typeface="微软雅黑" panose="020B0503020204020204" pitchFamily="34" charset="-122"/>
                <a:ea typeface="微软雅黑" panose="020B0503020204020204" pitchFamily="34" charset="-122"/>
              </a:rPr>
              <a:t>棋谱大数据：</a:t>
            </a:r>
            <a:r>
              <a:rPr lang="en-US" altLang="zh-CN" dirty="0">
                <a:solidFill>
                  <a:schemeClr val="tx1"/>
                </a:solidFill>
                <a:latin typeface="微软雅黑" panose="020B0503020204020204" pitchFamily="34" charset="-122"/>
                <a:ea typeface="微软雅黑" panose="020B0503020204020204" pitchFamily="34" charset="-122"/>
              </a:rPr>
              <a:t>15</a:t>
            </a:r>
            <a:r>
              <a:rPr lang="zh-CN" altLang="en-US" dirty="0">
                <a:solidFill>
                  <a:schemeClr val="tx1"/>
                </a:solidFill>
                <a:latin typeface="微软雅黑" panose="020B0503020204020204" pitchFamily="34" charset="-122"/>
                <a:ea typeface="微软雅黑" panose="020B0503020204020204" pitchFamily="34" charset="-122"/>
              </a:rPr>
              <a:t>万职业棋手，百万业余高手</a:t>
            </a:r>
            <a:endParaRPr lang="en-US" altLang="zh-CN" dirty="0">
              <a:solidFill>
                <a:schemeClr val="tx1"/>
              </a:solidFill>
              <a:latin typeface="微软雅黑" panose="020B0503020204020204" pitchFamily="34" charset="-122"/>
              <a:ea typeface="微软雅黑" panose="020B0503020204020204" pitchFamily="34" charset="-122"/>
            </a:endParaRPr>
          </a:p>
          <a:p>
            <a:r>
              <a:rPr lang="zh-CN" altLang="en-US" dirty="0" smtClean="0">
                <a:solidFill>
                  <a:schemeClr val="tx1"/>
                </a:solidFill>
                <a:latin typeface="微软雅黑" panose="020B0503020204020204" pitchFamily="34" charset="-122"/>
                <a:ea typeface="微软雅黑" panose="020B0503020204020204" pitchFamily="34" charset="-122"/>
              </a:rPr>
              <a:t>超级计算机</a:t>
            </a:r>
            <a:r>
              <a:rPr lang="zh-CN" altLang="en-US" dirty="0">
                <a:solidFill>
                  <a:schemeClr val="tx1"/>
                </a:solidFill>
                <a:latin typeface="微软雅黑" panose="020B0503020204020204" pitchFamily="34" charset="-122"/>
                <a:ea typeface="微软雅黑" panose="020B0503020204020204" pitchFamily="34" charset="-122"/>
              </a:rPr>
              <a:t>：</a:t>
            </a:r>
            <a:r>
              <a:rPr lang="en-US" altLang="zh-CN" dirty="0">
                <a:solidFill>
                  <a:schemeClr val="tx1"/>
                </a:solidFill>
                <a:latin typeface="微软雅黑" panose="020B0503020204020204" pitchFamily="34" charset="-122"/>
                <a:ea typeface="微软雅黑" panose="020B0503020204020204" pitchFamily="34" charset="-122"/>
              </a:rPr>
              <a:t>1202</a:t>
            </a:r>
            <a:r>
              <a:rPr lang="zh-CN" altLang="en-US" dirty="0">
                <a:solidFill>
                  <a:schemeClr val="tx1"/>
                </a:solidFill>
                <a:latin typeface="微软雅黑" panose="020B0503020204020204" pitchFamily="34" charset="-122"/>
                <a:ea typeface="微软雅黑" panose="020B0503020204020204" pitchFamily="34" charset="-122"/>
              </a:rPr>
              <a:t>个</a:t>
            </a:r>
            <a:r>
              <a:rPr lang="en-US" altLang="zh-CN" dirty="0">
                <a:solidFill>
                  <a:schemeClr val="tx1"/>
                </a:solidFill>
                <a:latin typeface="微软雅黑" panose="020B0503020204020204" pitchFamily="34" charset="-122"/>
                <a:ea typeface="微软雅黑" panose="020B0503020204020204" pitchFamily="34" charset="-122"/>
              </a:rPr>
              <a:t>CPU</a:t>
            </a:r>
            <a:r>
              <a:rPr lang="zh-CN" altLang="en-US" dirty="0">
                <a:solidFill>
                  <a:schemeClr val="tx1"/>
                </a:solidFill>
                <a:latin typeface="微软雅黑" panose="020B0503020204020204" pitchFamily="34" charset="-122"/>
                <a:ea typeface="微软雅黑" panose="020B0503020204020204" pitchFamily="34" charset="-122"/>
              </a:rPr>
              <a:t>，</a:t>
            </a:r>
            <a:r>
              <a:rPr lang="en-US" altLang="zh-CN" dirty="0">
                <a:solidFill>
                  <a:schemeClr val="tx1"/>
                </a:solidFill>
                <a:latin typeface="微软雅黑" panose="020B0503020204020204" pitchFamily="34" charset="-122"/>
                <a:ea typeface="微软雅黑" panose="020B0503020204020204" pitchFamily="34" charset="-122"/>
              </a:rPr>
              <a:t>176</a:t>
            </a:r>
            <a:r>
              <a:rPr lang="zh-CN" altLang="en-US" dirty="0">
                <a:solidFill>
                  <a:schemeClr val="tx1"/>
                </a:solidFill>
                <a:latin typeface="微软雅黑" panose="020B0503020204020204" pitchFamily="34" charset="-122"/>
                <a:ea typeface="微软雅黑" panose="020B0503020204020204" pitchFamily="34" charset="-122"/>
              </a:rPr>
              <a:t>个</a:t>
            </a:r>
            <a:r>
              <a:rPr lang="en-US" altLang="zh-CN" dirty="0">
                <a:solidFill>
                  <a:schemeClr val="tx1"/>
                </a:solidFill>
                <a:latin typeface="微软雅黑" panose="020B0503020204020204" pitchFamily="34" charset="-122"/>
                <a:ea typeface="微软雅黑" panose="020B0503020204020204" pitchFamily="34" charset="-122"/>
              </a:rPr>
              <a:t>GPU</a:t>
            </a:r>
            <a:endParaRPr lang="zh-CN" altLang="en-US" dirty="0">
              <a:latin typeface="微软雅黑" panose="020B0503020204020204" pitchFamily="34" charset="-122"/>
              <a:ea typeface="微软雅黑" panose="020B0503020204020204" pitchFamily="34" charset="-122"/>
            </a:endParaRPr>
          </a:p>
          <a:p>
            <a:endParaRPr lang="zh-CN" altLang="en-US" dirty="0">
              <a:latin typeface="微软雅黑" panose="020B0503020204020204" pitchFamily="34" charset="-122"/>
              <a:ea typeface="微软雅黑" panose="020B0503020204020204" pitchFamily="34" charset="-122"/>
            </a:endParaRPr>
          </a:p>
        </p:txBody>
      </p:sp>
      <p:pic>
        <p:nvPicPr>
          <p:cNvPr id="1028" name="Picture 4" descr="alphago GPU CPU 的图像结果"/>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210" y="3789041"/>
            <a:ext cx="5733383" cy="2866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06426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a:t>AlphaGo</a:t>
            </a:r>
            <a:r>
              <a:rPr lang="zh-CN" altLang="en-US" dirty="0" smtClean="0"/>
              <a:t>为什么</a:t>
            </a:r>
            <a:r>
              <a:rPr lang="zh-CN" altLang="en-US" dirty="0"/>
              <a:t>能</a:t>
            </a:r>
            <a:r>
              <a:rPr lang="zh-CN" altLang="en-US" dirty="0" smtClean="0"/>
              <a:t>赢？</a:t>
            </a:r>
            <a:endParaRPr lang="zh-CN" altLang="en-US" dirty="0"/>
          </a:p>
        </p:txBody>
      </p:sp>
      <p:sp>
        <p:nvSpPr>
          <p:cNvPr id="3" name="内容占位符 2"/>
          <p:cNvSpPr>
            <a:spLocks noGrp="1"/>
          </p:cNvSpPr>
          <p:nvPr>
            <p:ph idx="1"/>
          </p:nvPr>
        </p:nvSpPr>
        <p:spPr>
          <a:xfrm>
            <a:off x="431800" y="1484783"/>
            <a:ext cx="8712200" cy="4849341"/>
          </a:xfrm>
        </p:spPr>
        <p:txBody>
          <a:bodyPr/>
          <a:lstStyle/>
          <a:p>
            <a:pPr marL="0" indent="0">
              <a:buNone/>
            </a:pPr>
            <a:r>
              <a:rPr lang="zh-CN" altLang="en-US" dirty="0" smtClean="0">
                <a:solidFill>
                  <a:srgbClr val="FF0000"/>
                </a:solidFill>
              </a:rPr>
              <a:t>第二招、超越高手：自我学习</a:t>
            </a:r>
            <a:endParaRPr lang="zh-CN" altLang="en-US" dirty="0">
              <a:solidFill>
                <a:srgbClr val="FF0000"/>
              </a:solidFill>
            </a:endParaRPr>
          </a:p>
        </p:txBody>
      </p:sp>
      <p:pic>
        <p:nvPicPr>
          <p:cNvPr id="3074" name="Picture 2" descr="左右互博 的图像结果"/>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7705" y="2144356"/>
            <a:ext cx="5328592" cy="3530194"/>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963501" y="5979888"/>
            <a:ext cx="1415772" cy="461665"/>
          </a:xfrm>
          <a:prstGeom prst="rect">
            <a:avLst/>
          </a:prstGeom>
        </p:spPr>
        <p:txBody>
          <a:bodyPr wrap="none">
            <a:spAutoFit/>
          </a:bodyPr>
          <a:lstStyle/>
          <a:p>
            <a:pPr marL="0" indent="0">
              <a:buNone/>
            </a:pPr>
            <a:r>
              <a:rPr lang="zh-CN" altLang="en-US" sz="2400" dirty="0" smtClean="0">
                <a:solidFill>
                  <a:srgbClr val="FF0000"/>
                </a:solidFill>
                <a:latin typeface="微软雅黑" panose="020B0503020204020204" pitchFamily="34" charset="-122"/>
                <a:ea typeface="微软雅黑" panose="020B0503020204020204" pitchFamily="34" charset="-122"/>
              </a:rPr>
              <a:t>左右</a:t>
            </a:r>
            <a:r>
              <a:rPr lang="zh-CN" altLang="en-US" sz="2400" dirty="0">
                <a:solidFill>
                  <a:srgbClr val="FF0000"/>
                </a:solidFill>
                <a:latin typeface="微软雅黑" panose="020B0503020204020204" pitchFamily="34" charset="-122"/>
                <a:ea typeface="微软雅黑" panose="020B0503020204020204" pitchFamily="34" charset="-122"/>
              </a:rPr>
              <a:t>互</a:t>
            </a:r>
            <a:r>
              <a:rPr lang="zh-CN" altLang="en-US" sz="2400" dirty="0" smtClean="0">
                <a:solidFill>
                  <a:srgbClr val="FF0000"/>
                </a:solidFill>
                <a:latin typeface="微软雅黑" panose="020B0503020204020204" pitchFamily="34" charset="-122"/>
                <a:ea typeface="微软雅黑" panose="020B0503020204020204" pitchFamily="34" charset="-122"/>
              </a:rPr>
              <a:t>博</a:t>
            </a:r>
            <a:endParaRPr lang="zh-CN" altLang="en-US" sz="2400"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061445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a:t>AlphaGo</a:t>
            </a:r>
            <a:r>
              <a:rPr lang="zh-CN" altLang="en-US" dirty="0" smtClean="0"/>
              <a:t>为什么</a:t>
            </a:r>
            <a:r>
              <a:rPr lang="zh-CN" altLang="en-US" dirty="0"/>
              <a:t>能</a:t>
            </a:r>
            <a:r>
              <a:rPr lang="zh-CN" altLang="en-US" dirty="0" smtClean="0"/>
              <a:t>赢？</a:t>
            </a:r>
            <a:endParaRPr lang="zh-CN" altLang="en-US" dirty="0"/>
          </a:p>
        </p:txBody>
      </p:sp>
      <p:pic>
        <p:nvPicPr>
          <p:cNvPr id="2050" name="Picture 2" descr="https://assets.wired.com/photos/w_1440/wp-content/uploads/2016/01/DeepMind_Go_Press_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1663765"/>
            <a:ext cx="7416824" cy="556261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img.kuqin.com/upimg/allimg/160316/213S562Y-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4584" y="3428999"/>
            <a:ext cx="2737064" cy="164614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img.kuqin.com/upimg/allimg/160316/213S562Y-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66318" y="3428998"/>
            <a:ext cx="2737064" cy="1646149"/>
          </a:xfrm>
          <a:prstGeom prst="rect">
            <a:avLst/>
          </a:prstGeom>
          <a:noFill/>
          <a:extLst>
            <a:ext uri="{909E8E84-426E-40DD-AFC4-6F175D3DCCD1}">
              <a14:hiddenFill xmlns:a14="http://schemas.microsoft.com/office/drawing/2010/main">
                <a:solidFill>
                  <a:srgbClr val="FFFFFF"/>
                </a:solidFill>
              </a14:hiddenFill>
            </a:ext>
          </a:extLst>
        </p:spPr>
      </p:pic>
      <p:sp>
        <p:nvSpPr>
          <p:cNvPr id="3" name="内容占位符 2"/>
          <p:cNvSpPr>
            <a:spLocks noGrp="1"/>
          </p:cNvSpPr>
          <p:nvPr>
            <p:ph idx="1"/>
          </p:nvPr>
        </p:nvSpPr>
        <p:spPr>
          <a:xfrm>
            <a:off x="431800" y="1484783"/>
            <a:ext cx="8712200" cy="4849341"/>
          </a:xfrm>
        </p:spPr>
        <p:txBody>
          <a:bodyPr/>
          <a:lstStyle/>
          <a:p>
            <a:pPr marL="0" indent="0">
              <a:buNone/>
            </a:pPr>
            <a:r>
              <a:rPr lang="zh-CN" altLang="en-US" dirty="0" smtClean="0">
                <a:solidFill>
                  <a:srgbClr val="FF0000"/>
                </a:solidFill>
              </a:rPr>
              <a:t>第二招、超越高手：自我学习</a:t>
            </a:r>
            <a:endParaRPr lang="zh-CN" altLang="en-US" dirty="0">
              <a:solidFill>
                <a:srgbClr val="FF0000"/>
              </a:solidFill>
            </a:endParaRPr>
          </a:p>
        </p:txBody>
      </p:sp>
    </p:spTree>
    <p:extLst>
      <p:ext uri="{BB962C8B-B14F-4D97-AF65-F5344CB8AC3E}">
        <p14:creationId xmlns:p14="http://schemas.microsoft.com/office/powerpoint/2010/main" val="6204662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a:t>AlphaGo</a:t>
            </a:r>
            <a:r>
              <a:rPr lang="zh-CN" altLang="en-US" dirty="0" smtClean="0"/>
              <a:t>为什么</a:t>
            </a:r>
            <a:r>
              <a:rPr lang="zh-CN" altLang="en-US" dirty="0"/>
              <a:t>能</a:t>
            </a:r>
            <a:r>
              <a:rPr lang="zh-CN" altLang="en-US" dirty="0" smtClean="0"/>
              <a:t>赢？</a:t>
            </a:r>
            <a:endParaRPr lang="zh-CN" altLang="en-US" dirty="0"/>
          </a:p>
        </p:txBody>
      </p:sp>
      <p:sp>
        <p:nvSpPr>
          <p:cNvPr id="3" name="内容占位符 2"/>
          <p:cNvSpPr>
            <a:spLocks noGrp="1"/>
          </p:cNvSpPr>
          <p:nvPr>
            <p:ph idx="1"/>
          </p:nvPr>
        </p:nvSpPr>
        <p:spPr>
          <a:xfrm>
            <a:off x="431800" y="1484783"/>
            <a:ext cx="8712200" cy="4849341"/>
          </a:xfrm>
        </p:spPr>
        <p:txBody>
          <a:bodyPr/>
          <a:lstStyle/>
          <a:p>
            <a:pPr marL="0" indent="0">
              <a:buNone/>
            </a:pPr>
            <a:r>
              <a:rPr lang="zh-CN" altLang="en-US" dirty="0" smtClean="0">
                <a:solidFill>
                  <a:srgbClr val="FF0000"/>
                </a:solidFill>
              </a:rPr>
              <a:t>第二招、超越</a:t>
            </a:r>
            <a:r>
              <a:rPr lang="zh-CN" altLang="en-US" dirty="0">
                <a:solidFill>
                  <a:srgbClr val="FF0000"/>
                </a:solidFill>
              </a:rPr>
              <a:t>高手：深度强化</a:t>
            </a:r>
            <a:r>
              <a:rPr lang="zh-CN" altLang="en-US" dirty="0" smtClean="0">
                <a:solidFill>
                  <a:srgbClr val="FF0000"/>
                </a:solidFill>
              </a:rPr>
              <a:t>学习</a:t>
            </a:r>
            <a:r>
              <a:rPr lang="en-US" altLang="zh-CN" dirty="0" smtClean="0">
                <a:solidFill>
                  <a:srgbClr val="FF0000"/>
                </a:solidFill>
              </a:rPr>
              <a:t>DRL</a:t>
            </a:r>
            <a:endParaRPr lang="zh-CN" altLang="en-US" dirty="0">
              <a:solidFill>
                <a:srgbClr val="FF0000"/>
              </a:solidFill>
            </a:endParaRPr>
          </a:p>
        </p:txBody>
      </p:sp>
      <p:pic>
        <p:nvPicPr>
          <p:cNvPr id="3074" name="Picture 2" descr="deep reinforcement learning 的图像结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800" y="2132857"/>
            <a:ext cx="8428644" cy="474167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s://assets.wired.com/photos/w_1440/wp-content/uploads/2016/01/DeepMind_Go_Press_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88224" y="2276872"/>
            <a:ext cx="2088233" cy="1566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3848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a:t>AlphaGo</a:t>
            </a:r>
            <a:r>
              <a:rPr lang="zh-CN" altLang="en-US" dirty="0" smtClean="0"/>
              <a:t>为什么能赢？</a:t>
            </a:r>
            <a:endParaRPr lang="zh-CN" altLang="en-US" dirty="0"/>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018" y="1480198"/>
            <a:ext cx="9569538" cy="5382866"/>
          </a:xfrm>
          <a:prstGeom prst="rect">
            <a:avLst/>
          </a:prstGeom>
        </p:spPr>
      </p:pic>
      <p:sp>
        <p:nvSpPr>
          <p:cNvPr id="3" name="内容占位符 2"/>
          <p:cNvSpPr>
            <a:spLocks noGrp="1"/>
          </p:cNvSpPr>
          <p:nvPr>
            <p:ph idx="1"/>
          </p:nvPr>
        </p:nvSpPr>
        <p:spPr>
          <a:xfrm>
            <a:off x="431800" y="1484783"/>
            <a:ext cx="8712200" cy="792089"/>
          </a:xfrm>
          <a:solidFill>
            <a:schemeClr val="bg1"/>
          </a:solidFill>
        </p:spPr>
        <p:txBody>
          <a:bodyPr/>
          <a:lstStyle/>
          <a:p>
            <a:pPr marL="0" indent="0">
              <a:buNone/>
            </a:pPr>
            <a:r>
              <a:rPr lang="zh-CN" altLang="en-US" dirty="0" smtClean="0">
                <a:solidFill>
                  <a:srgbClr val="FF0000"/>
                </a:solidFill>
              </a:rPr>
              <a:t>第二招、超越</a:t>
            </a:r>
            <a:r>
              <a:rPr lang="zh-CN" altLang="en-US" dirty="0">
                <a:solidFill>
                  <a:srgbClr val="FF0000"/>
                </a:solidFill>
              </a:rPr>
              <a:t>高手：深度强化</a:t>
            </a:r>
            <a:r>
              <a:rPr lang="zh-CN" altLang="en-US" dirty="0" smtClean="0">
                <a:solidFill>
                  <a:srgbClr val="FF0000"/>
                </a:solidFill>
              </a:rPr>
              <a:t>学习</a:t>
            </a:r>
            <a:r>
              <a:rPr lang="en-US" altLang="zh-CN" dirty="0" smtClean="0">
                <a:solidFill>
                  <a:srgbClr val="FF0000"/>
                </a:solidFill>
              </a:rPr>
              <a:t>DRL</a:t>
            </a:r>
          </a:p>
          <a:p>
            <a:pPr marL="0" indent="0">
              <a:buNone/>
            </a:pPr>
            <a:endParaRPr lang="zh-CN" altLang="en-US" dirty="0">
              <a:solidFill>
                <a:srgbClr val="FF0000"/>
              </a:solidFill>
            </a:endParaRPr>
          </a:p>
        </p:txBody>
      </p:sp>
      <p:sp>
        <p:nvSpPr>
          <p:cNvPr id="6" name="文本框 5"/>
          <p:cNvSpPr txBox="1"/>
          <p:nvPr/>
        </p:nvSpPr>
        <p:spPr>
          <a:xfrm>
            <a:off x="251520" y="2225642"/>
            <a:ext cx="8563563" cy="369332"/>
          </a:xfrm>
          <a:prstGeom prst="rect">
            <a:avLst/>
          </a:prstGeom>
          <a:solidFill>
            <a:schemeClr val="bg1"/>
          </a:solidFill>
        </p:spPr>
        <p:txBody>
          <a:bodyPr wrap="none" rtlCol="0">
            <a:spAutoFit/>
          </a:bodyPr>
          <a:lstStyle/>
          <a:p>
            <a:r>
              <a:rPr lang="zh-CN" altLang="en-US" sz="1800" dirty="0" smtClean="0">
                <a:latin typeface="微软雅黑" panose="020B0503020204020204" pitchFamily="34" charset="-122"/>
                <a:ea typeface="微软雅黑" panose="020B0503020204020204" pitchFamily="34" charset="-122"/>
              </a:rPr>
              <a:t>强化学习：</a:t>
            </a:r>
            <a:r>
              <a:rPr lang="en-US" altLang="zh-CN" sz="1800" dirty="0" smtClean="0">
                <a:latin typeface="微软雅黑" panose="020B0503020204020204" pitchFamily="34" charset="-122"/>
                <a:ea typeface="微软雅黑" panose="020B0503020204020204" pitchFamily="34" charset="-122"/>
              </a:rPr>
              <a:t>1</a:t>
            </a:r>
            <a:r>
              <a:rPr lang="zh-CN" altLang="en-US" sz="1800" dirty="0" smtClean="0">
                <a:latin typeface="微软雅黑" panose="020B0503020204020204" pitchFamily="34" charset="-122"/>
                <a:ea typeface="微软雅黑" panose="020B0503020204020204" pitchFamily="34" charset="-122"/>
              </a:rPr>
              <a:t>）</a:t>
            </a:r>
            <a:r>
              <a:rPr lang="en-US" altLang="zh-CN" sz="1800" dirty="0" smtClean="0">
                <a:latin typeface="微软雅黑" panose="020B0503020204020204" pitchFamily="34" charset="-122"/>
                <a:ea typeface="微软雅黑" panose="020B0503020204020204" pitchFamily="34" charset="-122"/>
              </a:rPr>
              <a:t>Agent</a:t>
            </a:r>
            <a:r>
              <a:rPr lang="zh-CN" altLang="en-US" sz="1800" dirty="0" smtClean="0">
                <a:latin typeface="微软雅黑" panose="020B0503020204020204" pitchFamily="34" charset="-122"/>
                <a:ea typeface="微软雅黑" panose="020B0503020204020204" pitchFamily="34" charset="-122"/>
              </a:rPr>
              <a:t>通过与环境交互进行学习，</a:t>
            </a:r>
            <a:r>
              <a:rPr lang="en-US" altLang="zh-CN" sz="1800" dirty="0" smtClean="0">
                <a:latin typeface="微软雅黑" panose="020B0503020204020204" pitchFamily="34" charset="-122"/>
                <a:ea typeface="微软雅黑" panose="020B0503020204020204" pitchFamily="34" charset="-122"/>
              </a:rPr>
              <a:t>2</a:t>
            </a:r>
            <a:r>
              <a:rPr lang="zh-CN" altLang="en-US" sz="1800" dirty="0">
                <a:latin typeface="微软雅黑" panose="020B0503020204020204" pitchFamily="34" charset="-122"/>
                <a:ea typeface="微软雅黑" panose="020B0503020204020204" pitchFamily="34" charset="-122"/>
              </a:rPr>
              <a:t>）训练标注（奖赏）稀少</a:t>
            </a:r>
            <a:r>
              <a:rPr lang="zh-CN" altLang="en-US" sz="1800" dirty="0" smtClean="0">
                <a:latin typeface="微软雅黑" panose="020B0503020204020204" pitchFamily="34" charset="-122"/>
                <a:ea typeface="微软雅黑" panose="020B0503020204020204" pitchFamily="34" charset="-122"/>
              </a:rPr>
              <a:t>且延时</a:t>
            </a:r>
            <a:endParaRPr lang="zh-CN" altLang="en-US" sz="1800" dirty="0">
              <a:latin typeface="微软雅黑" panose="020B0503020204020204" pitchFamily="34" charset="-122"/>
              <a:ea typeface="微软雅黑" panose="020B0503020204020204" pitchFamily="34" charset="-122"/>
            </a:endParaRPr>
          </a:p>
        </p:txBody>
      </p:sp>
      <p:sp>
        <p:nvSpPr>
          <p:cNvPr id="9" name="文本框 8"/>
          <p:cNvSpPr txBox="1"/>
          <p:nvPr/>
        </p:nvSpPr>
        <p:spPr>
          <a:xfrm>
            <a:off x="3669645" y="6165304"/>
            <a:ext cx="2236510" cy="400110"/>
          </a:xfrm>
          <a:prstGeom prst="rect">
            <a:avLst/>
          </a:prstGeom>
          <a:solidFill>
            <a:schemeClr val="bg1"/>
          </a:solid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马尔科夫决策过程</a:t>
            </a:r>
            <a:endParaRPr lang="zh-CN" altLang="en-US"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7689631" y="3220913"/>
            <a:ext cx="697627" cy="1015663"/>
          </a:xfrm>
          <a:prstGeom prst="rect">
            <a:avLst/>
          </a:prstGeom>
          <a:solidFill>
            <a:schemeClr val="bg1"/>
          </a:solid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状态</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转移</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空间</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967968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a:t>AlphaGo</a:t>
            </a:r>
            <a:r>
              <a:rPr lang="zh-CN" altLang="en-US" dirty="0" smtClean="0"/>
              <a:t>为什么</a:t>
            </a:r>
            <a:r>
              <a:rPr lang="zh-CN" altLang="en-US" dirty="0"/>
              <a:t>能</a:t>
            </a:r>
            <a:r>
              <a:rPr lang="zh-CN" altLang="en-US" dirty="0" smtClean="0"/>
              <a:t>赢？</a:t>
            </a:r>
            <a:endParaRPr lang="zh-CN" altLang="en-US" dirty="0"/>
          </a:p>
        </p:txBody>
      </p:sp>
      <p:pic>
        <p:nvPicPr>
          <p:cNvPr id="5" name="图片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018" y="1480198"/>
            <a:ext cx="9569538" cy="5382866"/>
          </a:xfrm>
          <a:prstGeom prst="rect">
            <a:avLst/>
          </a:prstGeom>
        </p:spPr>
      </p:pic>
      <p:sp>
        <p:nvSpPr>
          <p:cNvPr id="3" name="内容占位符 2"/>
          <p:cNvSpPr>
            <a:spLocks noGrp="1"/>
          </p:cNvSpPr>
          <p:nvPr>
            <p:ph idx="1"/>
          </p:nvPr>
        </p:nvSpPr>
        <p:spPr>
          <a:xfrm>
            <a:off x="431800" y="1484783"/>
            <a:ext cx="8712200" cy="792089"/>
          </a:xfrm>
          <a:solidFill>
            <a:schemeClr val="bg1"/>
          </a:solidFill>
        </p:spPr>
        <p:txBody>
          <a:bodyPr/>
          <a:lstStyle/>
          <a:p>
            <a:pPr marL="0" indent="0">
              <a:buNone/>
            </a:pPr>
            <a:r>
              <a:rPr lang="zh-CN" altLang="en-US" dirty="0" smtClean="0">
                <a:solidFill>
                  <a:srgbClr val="FF0000"/>
                </a:solidFill>
              </a:rPr>
              <a:t>第二招、超越</a:t>
            </a:r>
            <a:r>
              <a:rPr lang="zh-CN" altLang="en-US" dirty="0">
                <a:solidFill>
                  <a:srgbClr val="FF0000"/>
                </a:solidFill>
              </a:rPr>
              <a:t>高手：深度强化</a:t>
            </a:r>
            <a:r>
              <a:rPr lang="zh-CN" altLang="en-US" dirty="0" smtClean="0">
                <a:solidFill>
                  <a:srgbClr val="FF0000"/>
                </a:solidFill>
              </a:rPr>
              <a:t>学习</a:t>
            </a:r>
            <a:r>
              <a:rPr lang="en-US" altLang="zh-CN" dirty="0" smtClean="0">
                <a:solidFill>
                  <a:srgbClr val="FF0000"/>
                </a:solidFill>
              </a:rPr>
              <a:t>DRL</a:t>
            </a:r>
          </a:p>
          <a:p>
            <a:pPr marL="0" indent="0">
              <a:buNone/>
            </a:pPr>
            <a:endParaRPr lang="zh-CN" altLang="en-US" dirty="0">
              <a:solidFill>
                <a:srgbClr val="FF0000"/>
              </a:solidFill>
            </a:endParaRPr>
          </a:p>
        </p:txBody>
      </p:sp>
      <p:sp>
        <p:nvSpPr>
          <p:cNvPr id="9" name="文本框 8"/>
          <p:cNvSpPr txBox="1"/>
          <p:nvPr/>
        </p:nvSpPr>
        <p:spPr>
          <a:xfrm>
            <a:off x="3669645" y="6165304"/>
            <a:ext cx="2236510" cy="400110"/>
          </a:xfrm>
          <a:prstGeom prst="rect">
            <a:avLst/>
          </a:prstGeom>
          <a:solidFill>
            <a:schemeClr val="bg1"/>
          </a:solid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马尔科夫决策过程</a:t>
            </a:r>
            <a:endParaRPr lang="zh-CN" altLang="en-US" dirty="0">
              <a:latin typeface="微软雅黑" panose="020B0503020204020204" pitchFamily="34" charset="-122"/>
              <a:ea typeface="微软雅黑" panose="020B0503020204020204" pitchFamily="34" charset="-122"/>
            </a:endParaRPr>
          </a:p>
        </p:txBody>
      </p:sp>
      <p:sp>
        <p:nvSpPr>
          <p:cNvPr id="10" name="文本框 9"/>
          <p:cNvSpPr txBox="1"/>
          <p:nvPr/>
        </p:nvSpPr>
        <p:spPr>
          <a:xfrm>
            <a:off x="7689631" y="3068960"/>
            <a:ext cx="1356284" cy="1631216"/>
          </a:xfrm>
          <a:prstGeom prst="rect">
            <a:avLst/>
          </a:prstGeom>
          <a:solidFill>
            <a:schemeClr val="bg1"/>
          </a:solidFill>
        </p:spPr>
        <p:txBody>
          <a:bodyPr wrap="square" rtlCol="0">
            <a:spAutoFit/>
          </a:bodyPr>
          <a:lstStyle/>
          <a:p>
            <a:r>
              <a:rPr lang="zh-CN" altLang="en-US" dirty="0" smtClean="0">
                <a:latin typeface="微软雅黑" panose="020B0503020204020204" pitchFamily="34" charset="-122"/>
                <a:ea typeface="微软雅黑" panose="020B0503020204020204" pitchFamily="34" charset="-122"/>
              </a:rPr>
              <a:t>超大状态</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转移空间</a:t>
            </a:r>
            <a:endParaRPr lang="en-US" altLang="zh-CN" dirty="0" smtClean="0">
              <a:latin typeface="微软雅黑" panose="020B0503020204020204" pitchFamily="34" charset="-122"/>
              <a:ea typeface="微软雅黑" panose="020B0503020204020204" pitchFamily="34" charset="-122"/>
            </a:endParaRPr>
          </a:p>
          <a:p>
            <a:endParaRPr lang="en-US" altLang="zh-CN" dirty="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超长延时训练标注</a:t>
            </a:r>
            <a:endParaRPr lang="zh-CN" altLang="en-US" dirty="0">
              <a:latin typeface="微软雅黑" panose="020B0503020204020204" pitchFamily="34" charset="-122"/>
              <a:ea typeface="微软雅黑" panose="020B0503020204020204" pitchFamily="34" charset="-122"/>
            </a:endParaRPr>
          </a:p>
        </p:txBody>
      </p:sp>
      <p:pic>
        <p:nvPicPr>
          <p:cNvPr id="8" name="Picture 2" descr="https://assets.wired.com/photos/w_1440/wp-content/uploads/2016/01/DeepMind_Go_Press_3.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04048" y="2873188"/>
            <a:ext cx="2676176" cy="2007132"/>
          </a:xfrm>
          <a:prstGeom prst="rect">
            <a:avLst/>
          </a:prstGeom>
          <a:noFill/>
          <a:extLst>
            <a:ext uri="{909E8E84-426E-40DD-AFC4-6F175D3DCCD1}">
              <a14:hiddenFill xmlns:a14="http://schemas.microsoft.com/office/drawing/2010/main">
                <a:solidFill>
                  <a:srgbClr val="FFFFFF"/>
                </a:solidFill>
              </a14:hiddenFill>
            </a:ext>
          </a:extLst>
        </p:spPr>
      </p:pic>
      <p:grpSp>
        <p:nvGrpSpPr>
          <p:cNvPr id="4" name="组合 3"/>
          <p:cNvGrpSpPr/>
          <p:nvPr/>
        </p:nvGrpSpPr>
        <p:grpSpPr>
          <a:xfrm>
            <a:off x="889719" y="4880320"/>
            <a:ext cx="7804879" cy="1871601"/>
            <a:chOff x="889719" y="4880320"/>
            <a:chExt cx="7804879" cy="1871601"/>
          </a:xfrm>
        </p:grpSpPr>
        <p:pic>
          <p:nvPicPr>
            <p:cNvPr id="11" name="图片 10"/>
            <p:cNvPicPr>
              <a:picLocks noChangeAspect="1"/>
            </p:cNvPicPr>
            <p:nvPr/>
          </p:nvPicPr>
          <p:blipFill>
            <a:blip r:embed="rId5"/>
            <a:stretch>
              <a:fillRect/>
            </a:stretch>
          </p:blipFill>
          <p:spPr>
            <a:xfrm>
              <a:off x="889719" y="4880320"/>
              <a:ext cx="6780633" cy="1871601"/>
            </a:xfrm>
            <a:prstGeom prst="rect">
              <a:avLst/>
            </a:prstGeom>
            <a:solidFill>
              <a:schemeClr val="bg1"/>
            </a:solidFill>
          </p:spPr>
        </p:pic>
        <p:sp>
          <p:nvSpPr>
            <p:cNvPr id="12" name="文本框 11"/>
            <p:cNvSpPr txBox="1"/>
            <p:nvPr/>
          </p:nvSpPr>
          <p:spPr>
            <a:xfrm>
              <a:off x="7690797" y="5041920"/>
              <a:ext cx="1003801" cy="1631216"/>
            </a:xfrm>
            <a:prstGeom prst="rect">
              <a:avLst/>
            </a:prstGeom>
            <a:solidFill>
              <a:schemeClr val="bg1"/>
            </a:solid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深度</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递归</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神经</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网络</a:t>
              </a:r>
              <a:endParaRPr lang="en-US" altLang="zh-CN" dirty="0" smtClean="0">
                <a:latin typeface="微软雅黑" panose="020B0503020204020204" pitchFamily="34" charset="-122"/>
                <a:ea typeface="微软雅黑" panose="020B0503020204020204" pitchFamily="34" charset="-122"/>
              </a:endParaRPr>
            </a:p>
            <a:p>
              <a:r>
                <a:rPr lang="en-US" altLang="zh-CN" dirty="0" smtClean="0">
                  <a:latin typeface="微软雅黑" panose="020B0503020204020204" pitchFamily="34" charset="-122"/>
                  <a:ea typeface="微软雅黑" panose="020B0503020204020204" pitchFamily="34" charset="-122"/>
                </a:rPr>
                <a:t>DRNN</a:t>
              </a:r>
              <a:endParaRPr lang="zh-CN" altLang="en-US" dirty="0">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251520" y="2225642"/>
            <a:ext cx="8794395" cy="369332"/>
          </a:xfrm>
          <a:prstGeom prst="rect">
            <a:avLst/>
          </a:prstGeom>
          <a:solidFill>
            <a:schemeClr val="bg1"/>
          </a:solidFill>
        </p:spPr>
        <p:txBody>
          <a:bodyPr wrap="none" rtlCol="0">
            <a:spAutoFit/>
          </a:bodyPr>
          <a:lstStyle/>
          <a:p>
            <a:r>
              <a:rPr lang="zh-CN" altLang="en-US" sz="1800" dirty="0" smtClean="0">
                <a:latin typeface="微软雅黑" panose="020B0503020204020204" pitchFamily="34" charset="-122"/>
                <a:ea typeface="微软雅黑" panose="020B0503020204020204" pitchFamily="34" charset="-122"/>
              </a:rPr>
              <a:t>强化学习：</a:t>
            </a:r>
            <a:r>
              <a:rPr lang="en-US" altLang="zh-CN" sz="1800" dirty="0" smtClean="0">
                <a:latin typeface="微软雅黑" panose="020B0503020204020204" pitchFamily="34" charset="-122"/>
                <a:ea typeface="微软雅黑" panose="020B0503020204020204" pitchFamily="34" charset="-122"/>
              </a:rPr>
              <a:t>1</a:t>
            </a:r>
            <a:r>
              <a:rPr lang="zh-CN" altLang="en-US" sz="1800" dirty="0" smtClean="0">
                <a:latin typeface="微软雅黑" panose="020B0503020204020204" pitchFamily="34" charset="-122"/>
                <a:ea typeface="微软雅黑" panose="020B0503020204020204" pitchFamily="34" charset="-122"/>
              </a:rPr>
              <a:t>）</a:t>
            </a:r>
            <a:r>
              <a:rPr lang="en-US" altLang="zh-CN" sz="1800" dirty="0" smtClean="0">
                <a:latin typeface="微软雅黑" panose="020B0503020204020204" pitchFamily="34" charset="-122"/>
                <a:ea typeface="微软雅黑" panose="020B0503020204020204" pitchFamily="34" charset="-122"/>
              </a:rPr>
              <a:t>Agent</a:t>
            </a:r>
            <a:r>
              <a:rPr lang="zh-CN" altLang="en-US" sz="1800" dirty="0" smtClean="0">
                <a:latin typeface="微软雅黑" panose="020B0503020204020204" pitchFamily="34" charset="-122"/>
                <a:ea typeface="微软雅黑" panose="020B0503020204020204" pitchFamily="34" charset="-122"/>
              </a:rPr>
              <a:t>通过与环境交互进行学习，</a:t>
            </a:r>
            <a:r>
              <a:rPr lang="en-US" altLang="zh-CN" sz="1800" dirty="0">
                <a:latin typeface="微软雅黑" panose="020B0503020204020204" pitchFamily="34" charset="-122"/>
                <a:ea typeface="微软雅黑" panose="020B0503020204020204" pitchFamily="34" charset="-122"/>
              </a:rPr>
              <a:t>2</a:t>
            </a:r>
            <a:r>
              <a:rPr lang="zh-CN" altLang="en-US" sz="1800" dirty="0">
                <a:latin typeface="微软雅黑" panose="020B0503020204020204" pitchFamily="34" charset="-122"/>
                <a:ea typeface="微软雅黑" panose="020B0503020204020204" pitchFamily="34" charset="-122"/>
              </a:rPr>
              <a:t>）训练标注（奖赏）稀少且延时</a:t>
            </a:r>
          </a:p>
        </p:txBody>
      </p:sp>
    </p:spTree>
    <p:extLst>
      <p:ext uri="{BB962C8B-B14F-4D97-AF65-F5344CB8AC3E}">
        <p14:creationId xmlns:p14="http://schemas.microsoft.com/office/powerpoint/2010/main" val="380450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a:t>AlphaGo</a:t>
            </a:r>
            <a:r>
              <a:rPr lang="zh-CN" altLang="en-US" dirty="0" smtClean="0"/>
              <a:t>为什么</a:t>
            </a:r>
            <a:r>
              <a:rPr lang="zh-CN" altLang="en-US" dirty="0"/>
              <a:t>能</a:t>
            </a:r>
            <a:r>
              <a:rPr lang="zh-CN" altLang="en-US" dirty="0" smtClean="0"/>
              <a:t>赢？</a:t>
            </a:r>
            <a:endParaRPr lang="zh-CN" altLang="en-US" dirty="0"/>
          </a:p>
        </p:txBody>
      </p:sp>
      <p:sp>
        <p:nvSpPr>
          <p:cNvPr id="3" name="内容占位符 2"/>
          <p:cNvSpPr>
            <a:spLocks noGrp="1"/>
          </p:cNvSpPr>
          <p:nvPr>
            <p:ph idx="1"/>
          </p:nvPr>
        </p:nvSpPr>
        <p:spPr>
          <a:xfrm>
            <a:off x="431800" y="1484783"/>
            <a:ext cx="8712200" cy="792089"/>
          </a:xfrm>
          <a:solidFill>
            <a:schemeClr val="bg1"/>
          </a:solidFill>
        </p:spPr>
        <p:txBody>
          <a:bodyPr/>
          <a:lstStyle/>
          <a:p>
            <a:pPr marL="0" indent="0">
              <a:buNone/>
            </a:pPr>
            <a:r>
              <a:rPr lang="zh-CN" altLang="en-US" dirty="0" smtClean="0">
                <a:solidFill>
                  <a:srgbClr val="FF0000"/>
                </a:solidFill>
              </a:rPr>
              <a:t>第二招、超越</a:t>
            </a:r>
            <a:r>
              <a:rPr lang="zh-CN" altLang="en-US" dirty="0">
                <a:solidFill>
                  <a:srgbClr val="FF0000"/>
                </a:solidFill>
              </a:rPr>
              <a:t>高手：深度强化</a:t>
            </a:r>
            <a:r>
              <a:rPr lang="zh-CN" altLang="en-US" dirty="0" smtClean="0">
                <a:solidFill>
                  <a:srgbClr val="FF0000"/>
                </a:solidFill>
              </a:rPr>
              <a:t>学习</a:t>
            </a:r>
            <a:r>
              <a:rPr lang="en-US" altLang="zh-CN" dirty="0" smtClean="0">
                <a:solidFill>
                  <a:srgbClr val="FF0000"/>
                </a:solidFill>
              </a:rPr>
              <a:t>DRL</a:t>
            </a:r>
          </a:p>
          <a:p>
            <a:pPr marL="0" indent="0">
              <a:buNone/>
            </a:pPr>
            <a:endParaRPr lang="zh-CN" altLang="en-US" dirty="0">
              <a:solidFill>
                <a:srgbClr val="FF0000"/>
              </a:solidFill>
            </a:endParaRPr>
          </a:p>
        </p:txBody>
      </p:sp>
      <p:sp>
        <p:nvSpPr>
          <p:cNvPr id="9" name="文本框 8"/>
          <p:cNvSpPr txBox="1"/>
          <p:nvPr/>
        </p:nvSpPr>
        <p:spPr>
          <a:xfrm>
            <a:off x="3669645" y="6165304"/>
            <a:ext cx="2236510" cy="400110"/>
          </a:xfrm>
          <a:prstGeom prst="rect">
            <a:avLst/>
          </a:prstGeom>
          <a:solidFill>
            <a:schemeClr val="bg1"/>
          </a:solid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马尔科夫决策过程</a:t>
            </a:r>
            <a:endParaRPr lang="zh-CN" altLang="en-US" dirty="0">
              <a:latin typeface="微软雅黑" panose="020B0503020204020204" pitchFamily="34" charset="-122"/>
              <a:ea typeface="微软雅黑" panose="020B0503020204020204" pitchFamily="34" charset="-122"/>
            </a:endParaRPr>
          </a:p>
        </p:txBody>
      </p:sp>
      <p:grpSp>
        <p:nvGrpSpPr>
          <p:cNvPr id="4" name="组合 3"/>
          <p:cNvGrpSpPr/>
          <p:nvPr/>
        </p:nvGrpSpPr>
        <p:grpSpPr>
          <a:xfrm>
            <a:off x="889719" y="4880320"/>
            <a:ext cx="7498705" cy="1871601"/>
            <a:chOff x="889719" y="4880320"/>
            <a:chExt cx="7498705" cy="1871601"/>
          </a:xfrm>
        </p:grpSpPr>
        <p:pic>
          <p:nvPicPr>
            <p:cNvPr id="11" name="图片 10"/>
            <p:cNvPicPr>
              <a:picLocks noChangeAspect="1"/>
            </p:cNvPicPr>
            <p:nvPr/>
          </p:nvPicPr>
          <p:blipFill>
            <a:blip r:embed="rId3"/>
            <a:stretch>
              <a:fillRect/>
            </a:stretch>
          </p:blipFill>
          <p:spPr>
            <a:xfrm>
              <a:off x="889719" y="4880320"/>
              <a:ext cx="6780633" cy="1871601"/>
            </a:xfrm>
            <a:prstGeom prst="rect">
              <a:avLst/>
            </a:prstGeom>
            <a:solidFill>
              <a:schemeClr val="bg1"/>
            </a:solidFill>
          </p:spPr>
        </p:pic>
        <p:sp>
          <p:nvSpPr>
            <p:cNvPr id="12" name="文本框 11"/>
            <p:cNvSpPr txBox="1"/>
            <p:nvPr/>
          </p:nvSpPr>
          <p:spPr>
            <a:xfrm>
              <a:off x="7690797" y="5041920"/>
              <a:ext cx="697627" cy="1323439"/>
            </a:xfrm>
            <a:prstGeom prst="rect">
              <a:avLst/>
            </a:prstGeom>
            <a:solidFill>
              <a:schemeClr val="bg1"/>
            </a:solid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深度</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递归</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神经</a:t>
              </a:r>
              <a:endParaRPr lang="en-US" altLang="zh-CN" dirty="0" smtClean="0">
                <a:latin typeface="微软雅黑" panose="020B0503020204020204" pitchFamily="34" charset="-122"/>
                <a:ea typeface="微软雅黑" panose="020B0503020204020204" pitchFamily="34" charset="-122"/>
              </a:endParaRPr>
            </a:p>
            <a:p>
              <a:r>
                <a:rPr lang="zh-CN" altLang="en-US" dirty="0">
                  <a:latin typeface="微软雅黑" panose="020B0503020204020204" pitchFamily="34" charset="-122"/>
                  <a:ea typeface="微软雅黑" panose="020B0503020204020204" pitchFamily="34" charset="-122"/>
                </a:rPr>
                <a:t>网络</a:t>
              </a:r>
            </a:p>
          </p:txBody>
        </p:sp>
      </p:grpSp>
      <p:grpSp>
        <p:nvGrpSpPr>
          <p:cNvPr id="5" name="组合 4"/>
          <p:cNvGrpSpPr/>
          <p:nvPr/>
        </p:nvGrpSpPr>
        <p:grpSpPr>
          <a:xfrm>
            <a:off x="688276" y="2420887"/>
            <a:ext cx="7656164" cy="2272926"/>
            <a:chOff x="688276" y="2420887"/>
            <a:chExt cx="7656164" cy="2272926"/>
          </a:xfrm>
        </p:grpSpPr>
        <p:pic>
          <p:nvPicPr>
            <p:cNvPr id="13" name="Picture 2" descr="Monte Carlo tree search in AlphaGo 的图像结果"/>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276" y="2420887"/>
              <a:ext cx="6958537" cy="2272926"/>
            </a:xfrm>
            <a:prstGeom prst="rect">
              <a:avLst/>
            </a:prstGeom>
            <a:noFill/>
            <a:extLst>
              <a:ext uri="{909E8E84-426E-40DD-AFC4-6F175D3DCCD1}">
                <a14:hiddenFill xmlns:a14="http://schemas.microsoft.com/office/drawing/2010/main">
                  <a:solidFill>
                    <a:srgbClr val="FFFFFF"/>
                  </a:solidFill>
                </a14:hiddenFill>
              </a:ext>
            </a:extLst>
          </p:spPr>
        </p:pic>
        <p:sp>
          <p:nvSpPr>
            <p:cNvPr id="14" name="文本框 13"/>
            <p:cNvSpPr txBox="1"/>
            <p:nvPr/>
          </p:nvSpPr>
          <p:spPr>
            <a:xfrm>
              <a:off x="7646813" y="2852936"/>
              <a:ext cx="697627" cy="1323439"/>
            </a:xfrm>
            <a:prstGeom prst="rect">
              <a:avLst/>
            </a:prstGeom>
            <a:solidFill>
              <a:schemeClr val="bg1"/>
            </a:solidFill>
          </p:spPr>
          <p:txBody>
            <a:bodyPr wrap="none" rtlCol="0">
              <a:spAutoFit/>
            </a:bodyPr>
            <a:lstStyle/>
            <a:p>
              <a:r>
                <a:rPr lang="zh-CN" altLang="en-US" dirty="0">
                  <a:latin typeface="微软雅黑" panose="020B0503020204020204" pitchFamily="34" charset="-122"/>
                  <a:ea typeface="微软雅黑" panose="020B0503020204020204" pitchFamily="34" charset="-122"/>
                </a:rPr>
                <a:t>蒙</a:t>
              </a:r>
              <a:r>
                <a:rPr lang="zh-CN" altLang="en-US" dirty="0" smtClean="0">
                  <a:latin typeface="微软雅黑" panose="020B0503020204020204" pitchFamily="34" charset="-122"/>
                  <a:ea typeface="微软雅黑" panose="020B0503020204020204" pitchFamily="34" charset="-122"/>
                </a:rPr>
                <a:t>特</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卡洛</a:t>
              </a:r>
              <a:endParaRPr lang="en-US" altLang="zh-CN" dirty="0" smtClean="0">
                <a:latin typeface="微软雅黑" panose="020B0503020204020204" pitchFamily="34" charset="-122"/>
                <a:ea typeface="微软雅黑" panose="020B0503020204020204" pitchFamily="34" charset="-122"/>
              </a:endParaRPr>
            </a:p>
            <a:p>
              <a:r>
                <a:rPr lang="zh-CN" altLang="en-US" dirty="0" smtClean="0">
                  <a:latin typeface="微软雅黑" panose="020B0503020204020204" pitchFamily="34" charset="-122"/>
                  <a:ea typeface="微软雅黑" panose="020B0503020204020204" pitchFamily="34" charset="-122"/>
                </a:rPr>
                <a:t>树</a:t>
              </a:r>
              <a:endParaRPr lang="en-US" altLang="zh-CN" dirty="0" smtClean="0">
                <a:latin typeface="微软雅黑" panose="020B0503020204020204" pitchFamily="34" charset="-122"/>
                <a:ea typeface="微软雅黑" panose="020B0503020204020204" pitchFamily="34" charset="-122"/>
              </a:endParaRPr>
            </a:p>
            <a:p>
              <a:r>
                <a:rPr lang="zh-CN" altLang="en-US" dirty="0">
                  <a:latin typeface="微软雅黑" panose="020B0503020204020204" pitchFamily="34" charset="-122"/>
                  <a:ea typeface="微软雅黑" panose="020B0503020204020204" pitchFamily="34" charset="-122"/>
                </a:rPr>
                <a:t>搜索</a:t>
              </a:r>
            </a:p>
          </p:txBody>
        </p:sp>
      </p:grpSp>
    </p:spTree>
    <p:extLst>
      <p:ext uri="{BB962C8B-B14F-4D97-AF65-F5344CB8AC3E}">
        <p14:creationId xmlns:p14="http://schemas.microsoft.com/office/powerpoint/2010/main" val="217785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err="1" smtClean="0"/>
              <a:t>AlphaGo</a:t>
            </a:r>
            <a:r>
              <a:rPr lang="zh-CN" altLang="en-US" dirty="0" smtClean="0"/>
              <a:t>为什么</a:t>
            </a:r>
            <a:r>
              <a:rPr lang="zh-CN" altLang="en-US" dirty="0"/>
              <a:t>能</a:t>
            </a:r>
            <a:r>
              <a:rPr lang="zh-CN" altLang="en-US" dirty="0" smtClean="0"/>
              <a:t>赢？</a:t>
            </a:r>
            <a:endParaRPr lang="zh-CN" altLang="en-US" dirty="0"/>
          </a:p>
        </p:txBody>
      </p:sp>
      <p:pic>
        <p:nvPicPr>
          <p:cNvPr id="5" name="Picture 2" descr="https://assets.wired.com/photos/w_1440/wp-content/uploads/2016/01/DeepMind_Go_Press_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4774" y="2949596"/>
            <a:ext cx="1389856" cy="10423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lphago cnn 的图像结果"/>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99792" y="3064345"/>
            <a:ext cx="2432292" cy="748398"/>
          </a:xfrm>
          <a:prstGeom prst="rect">
            <a:avLst/>
          </a:prstGeom>
          <a:noFill/>
          <a:extLst>
            <a:ext uri="{909E8E84-426E-40DD-AFC4-6F175D3DCCD1}">
              <a14:hiddenFill xmlns:a14="http://schemas.microsoft.com/office/drawing/2010/main">
                <a:solidFill>
                  <a:srgbClr val="FFFFFF"/>
                </a:solidFill>
              </a14:hiddenFill>
            </a:ext>
          </a:extLst>
        </p:spPr>
      </p:pic>
      <p:sp>
        <p:nvSpPr>
          <p:cNvPr id="7" name="左弧形箭头 6"/>
          <p:cNvSpPr/>
          <p:nvPr/>
        </p:nvSpPr>
        <p:spPr>
          <a:xfrm rot="16200000" flipH="1">
            <a:off x="4302833" y="1393912"/>
            <a:ext cx="538336" cy="2304256"/>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左弧形箭头 7"/>
          <p:cNvSpPr/>
          <p:nvPr/>
        </p:nvSpPr>
        <p:spPr>
          <a:xfrm rot="16200000" flipV="1">
            <a:off x="4269878" y="3243417"/>
            <a:ext cx="538336" cy="2304256"/>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内容占位符 2"/>
          <p:cNvSpPr>
            <a:spLocks noGrp="1"/>
          </p:cNvSpPr>
          <p:nvPr>
            <p:ph idx="1"/>
          </p:nvPr>
        </p:nvSpPr>
        <p:spPr>
          <a:xfrm>
            <a:off x="398970" y="2853435"/>
            <a:ext cx="2300822" cy="792089"/>
          </a:xfrm>
          <a:noFill/>
        </p:spPr>
        <p:txBody>
          <a:bodyPr/>
          <a:lstStyle/>
          <a:p>
            <a:pPr marL="0" indent="0">
              <a:buNone/>
            </a:pPr>
            <a:r>
              <a:rPr lang="en-US" altLang="zh-CN" dirty="0" smtClean="0">
                <a:solidFill>
                  <a:srgbClr val="FF0000"/>
                </a:solidFill>
              </a:rPr>
              <a:t>DCNN</a:t>
            </a:r>
            <a:r>
              <a:rPr lang="zh-CN" altLang="en-US" dirty="0" smtClean="0">
                <a:solidFill>
                  <a:srgbClr val="FF0000"/>
                </a:solidFill>
              </a:rPr>
              <a:t>：</a:t>
            </a:r>
            <a:endParaRPr lang="en-US" altLang="zh-CN" dirty="0" smtClean="0">
              <a:solidFill>
                <a:srgbClr val="FF0000"/>
              </a:solidFill>
            </a:endParaRPr>
          </a:p>
          <a:p>
            <a:r>
              <a:rPr lang="zh-CN" altLang="en-US" sz="2400" dirty="0"/>
              <a:t>寻找</a:t>
            </a:r>
            <a:r>
              <a:rPr lang="zh-CN" altLang="en-US" sz="2400" dirty="0" smtClean="0"/>
              <a:t>好的落点</a:t>
            </a:r>
            <a:endParaRPr lang="en-US" altLang="zh-CN" sz="2400" dirty="0" smtClean="0"/>
          </a:p>
          <a:p>
            <a:pPr marL="0" indent="0">
              <a:buNone/>
            </a:pPr>
            <a:endParaRPr lang="zh-CN" altLang="en-US" dirty="0">
              <a:solidFill>
                <a:srgbClr val="FF0000"/>
              </a:solidFill>
            </a:endParaRPr>
          </a:p>
        </p:txBody>
      </p:sp>
      <p:sp>
        <p:nvSpPr>
          <p:cNvPr id="10" name="内容占位符 2"/>
          <p:cNvSpPr txBox="1">
            <a:spLocks/>
          </p:cNvSpPr>
          <p:nvPr/>
        </p:nvSpPr>
        <p:spPr bwMode="auto">
          <a:xfrm>
            <a:off x="6807320" y="2815209"/>
            <a:ext cx="2300822" cy="792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marL="0" indent="0">
              <a:buFont typeface="Wingdings" pitchFamily="2" charset="2"/>
              <a:buNone/>
            </a:pPr>
            <a:r>
              <a:rPr lang="en-US" altLang="zh-CN" kern="0" dirty="0">
                <a:solidFill>
                  <a:srgbClr val="FF0000"/>
                </a:solidFill>
              </a:rPr>
              <a:t>DRL</a:t>
            </a:r>
            <a:r>
              <a:rPr lang="zh-CN" altLang="en-US" kern="0" dirty="0" smtClean="0">
                <a:solidFill>
                  <a:srgbClr val="FF0000"/>
                </a:solidFill>
              </a:rPr>
              <a:t>：</a:t>
            </a:r>
            <a:endParaRPr lang="en-US" altLang="zh-CN" kern="0" dirty="0" smtClean="0">
              <a:solidFill>
                <a:srgbClr val="FF0000"/>
              </a:solidFill>
            </a:endParaRPr>
          </a:p>
          <a:p>
            <a:r>
              <a:rPr lang="zh-CN" altLang="en-US" sz="2400" kern="0" dirty="0" smtClean="0"/>
              <a:t>左右互博，自我进化</a:t>
            </a:r>
            <a:endParaRPr lang="en-US" altLang="zh-CN" sz="2400" kern="0" dirty="0" smtClean="0"/>
          </a:p>
          <a:p>
            <a:r>
              <a:rPr lang="zh-CN" altLang="en-US" sz="2400" kern="0" dirty="0" smtClean="0"/>
              <a:t>产生海量的对局</a:t>
            </a:r>
            <a:endParaRPr lang="en-US" altLang="zh-CN" sz="2400" kern="0" dirty="0" smtClean="0"/>
          </a:p>
          <a:p>
            <a:pPr marL="0" indent="0">
              <a:buFont typeface="Wingdings" pitchFamily="2" charset="2"/>
              <a:buNone/>
            </a:pPr>
            <a:endParaRPr lang="zh-CN" altLang="en-US" kern="0" dirty="0">
              <a:solidFill>
                <a:srgbClr val="FF0000"/>
              </a:solidFill>
            </a:endParaRPr>
          </a:p>
        </p:txBody>
      </p:sp>
      <p:sp>
        <p:nvSpPr>
          <p:cNvPr id="12" name="内容占位符 2"/>
          <p:cNvSpPr txBox="1">
            <a:spLocks/>
          </p:cNvSpPr>
          <p:nvPr/>
        </p:nvSpPr>
        <p:spPr bwMode="auto">
          <a:xfrm>
            <a:off x="3386918" y="1701056"/>
            <a:ext cx="2300822" cy="39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marL="0" indent="0" algn="ctr">
              <a:buFont typeface="Wingdings" pitchFamily="2" charset="2"/>
              <a:buNone/>
            </a:pPr>
            <a:r>
              <a:rPr lang="zh-CN" altLang="en-US" sz="2400" kern="0" dirty="0" smtClean="0">
                <a:solidFill>
                  <a:srgbClr val="FF0000"/>
                </a:solidFill>
              </a:rPr>
              <a:t>模仿高手</a:t>
            </a:r>
            <a:endParaRPr lang="zh-CN" altLang="en-US" kern="0" dirty="0">
              <a:solidFill>
                <a:srgbClr val="FF0000"/>
              </a:solidFill>
            </a:endParaRPr>
          </a:p>
        </p:txBody>
      </p:sp>
      <p:sp>
        <p:nvSpPr>
          <p:cNvPr id="13" name="内容占位符 2"/>
          <p:cNvSpPr txBox="1">
            <a:spLocks/>
          </p:cNvSpPr>
          <p:nvPr/>
        </p:nvSpPr>
        <p:spPr bwMode="auto">
          <a:xfrm>
            <a:off x="3386918" y="4799101"/>
            <a:ext cx="2300822" cy="396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marL="0" indent="0" algn="ctr">
              <a:buFont typeface="Wingdings" pitchFamily="2" charset="2"/>
              <a:buNone/>
            </a:pPr>
            <a:r>
              <a:rPr lang="zh-CN" altLang="en-US" sz="2400" kern="0" dirty="0">
                <a:solidFill>
                  <a:srgbClr val="FF0000"/>
                </a:solidFill>
              </a:rPr>
              <a:t>超越</a:t>
            </a:r>
            <a:r>
              <a:rPr lang="zh-CN" altLang="en-US" sz="2400" kern="0" dirty="0" smtClean="0">
                <a:solidFill>
                  <a:srgbClr val="FF0000"/>
                </a:solidFill>
              </a:rPr>
              <a:t>高手</a:t>
            </a:r>
            <a:endParaRPr lang="zh-CN" altLang="en-US" kern="0" dirty="0">
              <a:solidFill>
                <a:srgbClr val="FF0000"/>
              </a:solidFill>
            </a:endParaRPr>
          </a:p>
        </p:txBody>
      </p:sp>
    </p:spTree>
    <p:extLst>
      <p:ext uri="{BB962C8B-B14F-4D97-AF65-F5344CB8AC3E}">
        <p14:creationId xmlns:p14="http://schemas.microsoft.com/office/powerpoint/2010/main" val="32660688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4" descr="http://img.kuqin.com/upimg/allimg/160316/213S562Y-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4624" y="1608210"/>
            <a:ext cx="4646673" cy="279464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2320481" y="2658349"/>
            <a:ext cx="886781" cy="1569660"/>
          </a:xfrm>
          <a:prstGeom prst="rect">
            <a:avLst/>
          </a:prstGeom>
        </p:spPr>
        <p:txBody>
          <a:bodyPr wrap="none">
            <a:spAutoFit/>
          </a:bodyPr>
          <a:lstStyle/>
          <a:p>
            <a:r>
              <a:rPr lang="en-US" altLang="zh-CN" sz="9600" dirty="0">
                <a:solidFill>
                  <a:srgbClr val="FF0000"/>
                </a:solidFill>
              </a:rPr>
              <a:t>=</a:t>
            </a:r>
            <a:endParaRPr lang="zh-CN" altLang="en-US" dirty="0"/>
          </a:p>
        </p:txBody>
      </p:sp>
      <mc:AlternateContent xmlns:mc="http://schemas.openxmlformats.org/markup-compatibility/2006" xmlns:a14="http://schemas.microsoft.com/office/drawing/2010/main">
        <mc:Choice Requires="a14">
          <p:sp>
            <p:nvSpPr>
              <p:cNvPr id="13" name="矩形 12"/>
              <p:cNvSpPr/>
              <p:nvPr/>
            </p:nvSpPr>
            <p:spPr>
              <a:xfrm>
                <a:off x="2086041" y="1484784"/>
                <a:ext cx="4279761" cy="456381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subHide m:val="on"/>
                          <m:supHide m:val="on"/>
                          <m:ctrlPr>
                            <a:rPr lang="en-US" altLang="zh-CN" sz="12000" i="1" dirty="0" smtClean="0">
                              <a:solidFill>
                                <a:srgbClr val="FF0000"/>
                              </a:solidFill>
                              <a:latin typeface="Cambria Math" panose="02040503050406030204" pitchFamily="18" charset="0"/>
                            </a:rPr>
                          </m:ctrlPr>
                        </m:naryPr>
                        <m:sub/>
                        <m:sup/>
                        <m:e/>
                      </m:nary>
                    </m:oMath>
                  </m:oMathPara>
                </a14:m>
                <a:endParaRPr lang="zh-CN" altLang="en-US" sz="12000" dirty="0"/>
              </a:p>
            </p:txBody>
          </p:sp>
        </mc:Choice>
        <mc:Fallback xmlns="">
          <p:sp>
            <p:nvSpPr>
              <p:cNvPr id="13" name="矩形 12"/>
              <p:cNvSpPr>
                <a:spLocks noRot="1" noChangeAspect="1" noMove="1" noResize="1" noEditPoints="1" noAdjustHandles="1" noChangeArrowheads="1" noChangeShapeType="1" noTextEdit="1"/>
              </p:cNvSpPr>
              <p:nvPr/>
            </p:nvSpPr>
            <p:spPr>
              <a:xfrm>
                <a:off x="2086041" y="1484784"/>
                <a:ext cx="4279761" cy="4563813"/>
              </a:xfrm>
              <a:prstGeom prst="rect">
                <a:avLst/>
              </a:prstGeom>
              <a:blipFill rotWithShape="0">
                <a:blip r:embed="rId4"/>
                <a:stretch>
                  <a:fillRect/>
                </a:stretch>
              </a:blipFill>
            </p:spPr>
            <p:txBody>
              <a:bodyPr/>
              <a:lstStyle/>
              <a:p>
                <a:r>
                  <a:rPr lang="zh-CN" altLang="en-US">
                    <a:noFill/>
                  </a:rPr>
                  <a:t> </a:t>
                </a:r>
              </a:p>
            </p:txBody>
          </p:sp>
        </mc:Fallback>
      </mc:AlternateContent>
      <p:sp>
        <p:nvSpPr>
          <p:cNvPr id="12" name="文本框 11"/>
          <p:cNvSpPr txBox="1"/>
          <p:nvPr/>
        </p:nvSpPr>
        <p:spPr>
          <a:xfrm>
            <a:off x="4349261" y="3284984"/>
            <a:ext cx="4715073" cy="1261884"/>
          </a:xfrm>
          <a:prstGeom prst="rect">
            <a:avLst/>
          </a:prstGeom>
          <a:solidFill>
            <a:schemeClr val="bg1"/>
          </a:solidFill>
        </p:spPr>
        <p:txBody>
          <a:bodyPr wrap="none" rtlCol="0">
            <a:spAutoFit/>
          </a:bodyPr>
          <a:lstStyle/>
          <a:p>
            <a:pPr marL="1804988" indent="-1804988"/>
            <a:r>
              <a:rPr lang="zh-CN" altLang="en-US" sz="2800" dirty="0">
                <a:solidFill>
                  <a:srgbClr val="FF0000"/>
                </a:solidFill>
                <a:latin typeface="微软雅黑" panose="020B0503020204020204" pitchFamily="34" charset="-122"/>
                <a:ea typeface="微软雅黑" panose="020B0503020204020204" pitchFamily="34" charset="-122"/>
              </a:rPr>
              <a:t>大数据</a:t>
            </a:r>
            <a:r>
              <a:rPr lang="zh-CN" altLang="en-US" sz="2800" dirty="0" smtClean="0">
                <a:solidFill>
                  <a:srgbClr val="FF0000"/>
                </a:solidFill>
                <a:latin typeface="微软雅黑" panose="020B0503020204020204" pitchFamily="34" charset="-122"/>
                <a:ea typeface="微软雅黑" panose="020B0503020204020204" pitchFamily="34" charset="-122"/>
              </a:rPr>
              <a:t>：    </a:t>
            </a:r>
            <a:r>
              <a:rPr lang="en-US" altLang="zh-CN" sz="2400" dirty="0" smtClean="0">
                <a:solidFill>
                  <a:schemeClr val="tx1"/>
                </a:solidFill>
                <a:latin typeface="微软雅黑" panose="020B0503020204020204" pitchFamily="34" charset="-122"/>
                <a:ea typeface="微软雅黑" panose="020B0503020204020204" pitchFamily="34" charset="-122"/>
              </a:rPr>
              <a:t>15</a:t>
            </a:r>
            <a:r>
              <a:rPr lang="zh-CN" altLang="en-US" sz="2400" dirty="0">
                <a:solidFill>
                  <a:schemeClr val="tx1"/>
                </a:solidFill>
                <a:latin typeface="微软雅黑" panose="020B0503020204020204" pitchFamily="34" charset="-122"/>
                <a:ea typeface="微软雅黑" panose="020B0503020204020204" pitchFamily="34" charset="-122"/>
              </a:rPr>
              <a:t>万职业棋手棋谱</a:t>
            </a:r>
            <a:r>
              <a:rPr lang="en-US" altLang="zh-CN" sz="2400" dirty="0" smtClean="0">
                <a:latin typeface="微软雅黑" panose="020B0503020204020204" pitchFamily="34" charset="-122"/>
                <a:ea typeface="微软雅黑" panose="020B0503020204020204" pitchFamily="34" charset="-122"/>
              </a:rPr>
              <a:t/>
            </a:r>
            <a:br>
              <a:rPr lang="en-US" altLang="zh-CN" sz="2400" dirty="0" smtClean="0">
                <a:latin typeface="微软雅黑" panose="020B0503020204020204" pitchFamily="34" charset="-122"/>
                <a:ea typeface="微软雅黑" panose="020B0503020204020204" pitchFamily="34" charset="-122"/>
              </a:rPr>
            </a:br>
            <a:r>
              <a:rPr lang="en-US" altLang="zh-CN" sz="2400" dirty="0" smtClean="0">
                <a:latin typeface="微软雅黑" panose="020B0503020204020204" pitchFamily="34" charset="-122"/>
                <a:ea typeface="微软雅黑" panose="020B0503020204020204" pitchFamily="34" charset="-122"/>
              </a:rPr>
              <a:t> </a:t>
            </a:r>
            <a:r>
              <a:rPr lang="zh-CN" altLang="en-US" sz="2400" dirty="0" smtClean="0">
                <a:latin typeface="微软雅黑" panose="020B0503020204020204" pitchFamily="34" charset="-122"/>
                <a:ea typeface="微软雅黑" panose="020B0503020204020204" pitchFamily="34" charset="-122"/>
              </a:rPr>
              <a:t>百万业余棋手棋谱</a:t>
            </a:r>
            <a:endParaRPr lang="en-US" altLang="zh-CN" sz="2400" dirty="0" smtClean="0">
              <a:latin typeface="微软雅黑" panose="020B0503020204020204" pitchFamily="34" charset="-122"/>
              <a:ea typeface="微软雅黑" panose="020B0503020204020204" pitchFamily="34" charset="-122"/>
            </a:endParaRPr>
          </a:p>
          <a:p>
            <a:pPr marL="1804988" indent="-1804988"/>
            <a:endParaRPr lang="zh-CN" altLang="en-US" sz="2400" dirty="0">
              <a:latin typeface="微软雅黑" panose="020B0503020204020204" pitchFamily="34" charset="-122"/>
              <a:ea typeface="微软雅黑" panose="020B0503020204020204" pitchFamily="34" charset="-122"/>
            </a:endParaRPr>
          </a:p>
        </p:txBody>
      </p:sp>
      <p:sp>
        <p:nvSpPr>
          <p:cNvPr id="9" name="文本框 8"/>
          <p:cNvSpPr txBox="1"/>
          <p:nvPr/>
        </p:nvSpPr>
        <p:spPr>
          <a:xfrm>
            <a:off x="4364613" y="2060848"/>
            <a:ext cx="4799712" cy="1261884"/>
          </a:xfrm>
          <a:prstGeom prst="rect">
            <a:avLst/>
          </a:prstGeom>
          <a:solidFill>
            <a:schemeClr val="bg1"/>
          </a:solidFill>
        </p:spPr>
        <p:txBody>
          <a:bodyPr wrap="none" rtlCol="0">
            <a:spAutoFit/>
          </a:bodyPr>
          <a:lstStyle/>
          <a:p>
            <a:pPr marL="1804988" indent="-1804988"/>
            <a:r>
              <a:rPr lang="zh-CN" altLang="en-US" sz="2800" dirty="0" smtClean="0">
                <a:solidFill>
                  <a:srgbClr val="FF0000"/>
                </a:solidFill>
                <a:latin typeface="微软雅黑" panose="020B0503020204020204" pitchFamily="34" charset="-122"/>
                <a:ea typeface="微软雅黑" panose="020B0503020204020204" pitchFamily="34" charset="-122"/>
              </a:rPr>
              <a:t>深度学习：</a:t>
            </a:r>
            <a:r>
              <a:rPr lang="en-US" altLang="zh-CN" sz="2400" dirty="0" smtClean="0">
                <a:latin typeface="微软雅黑" panose="020B0503020204020204" pitchFamily="34" charset="-122"/>
                <a:ea typeface="微软雅黑" panose="020B0503020204020204" pitchFamily="34" charset="-122"/>
              </a:rPr>
              <a:t>DCNN</a:t>
            </a:r>
            <a:r>
              <a:rPr lang="zh-CN" altLang="en-US" sz="2400" dirty="0" smtClean="0">
                <a:latin typeface="微软雅黑" panose="020B0503020204020204" pitchFamily="34" charset="-122"/>
                <a:ea typeface="微软雅黑" panose="020B0503020204020204" pitchFamily="34" charset="-122"/>
              </a:rPr>
              <a:t>（模仿高手）</a:t>
            </a:r>
            <a:r>
              <a:rPr lang="en-US" altLang="zh-CN" sz="2400" dirty="0" smtClean="0">
                <a:latin typeface="微软雅黑" panose="020B0503020204020204" pitchFamily="34" charset="-122"/>
                <a:ea typeface="微软雅黑" panose="020B0503020204020204" pitchFamily="34" charset="-122"/>
              </a:rPr>
              <a:t/>
            </a:r>
            <a:br>
              <a:rPr lang="en-US" altLang="zh-CN" sz="2400" dirty="0" smtClean="0">
                <a:latin typeface="微软雅黑" panose="020B0503020204020204" pitchFamily="34" charset="-122"/>
                <a:ea typeface="微软雅黑" panose="020B0503020204020204" pitchFamily="34" charset="-122"/>
              </a:rPr>
            </a:br>
            <a:r>
              <a:rPr lang="en-US" altLang="zh-CN" sz="2400" dirty="0" smtClean="0">
                <a:latin typeface="微软雅黑" panose="020B0503020204020204" pitchFamily="34" charset="-122"/>
                <a:ea typeface="微软雅黑" panose="020B0503020204020204" pitchFamily="34" charset="-122"/>
              </a:rPr>
              <a:t>+DRL</a:t>
            </a:r>
            <a:r>
              <a:rPr lang="zh-CN" altLang="en-US" sz="2400" dirty="0" smtClean="0">
                <a:latin typeface="微软雅黑" panose="020B0503020204020204" pitchFamily="34" charset="-122"/>
                <a:ea typeface="微软雅黑" panose="020B0503020204020204" pitchFamily="34" charset="-122"/>
              </a:rPr>
              <a:t>（左右互博）</a:t>
            </a:r>
            <a:endParaRPr lang="en-US" altLang="zh-CN" sz="2400" dirty="0" smtClean="0">
              <a:latin typeface="微软雅黑" panose="020B0503020204020204" pitchFamily="34" charset="-122"/>
              <a:ea typeface="微软雅黑" panose="020B0503020204020204" pitchFamily="34" charset="-122"/>
            </a:endParaRPr>
          </a:p>
          <a:p>
            <a:pPr marL="1804988" indent="-1804988"/>
            <a:endParaRPr lang="zh-CN" altLang="en-US" sz="2400" dirty="0">
              <a:latin typeface="微软雅黑" panose="020B0503020204020204" pitchFamily="34" charset="-122"/>
              <a:ea typeface="微软雅黑" panose="020B0503020204020204" pitchFamily="34" charset="-122"/>
            </a:endParaRPr>
          </a:p>
        </p:txBody>
      </p:sp>
      <p:sp>
        <p:nvSpPr>
          <p:cNvPr id="14" name="文本框 13"/>
          <p:cNvSpPr txBox="1"/>
          <p:nvPr/>
        </p:nvSpPr>
        <p:spPr>
          <a:xfrm>
            <a:off x="4449252" y="4590420"/>
            <a:ext cx="3906839" cy="892552"/>
          </a:xfrm>
          <a:prstGeom prst="rect">
            <a:avLst/>
          </a:prstGeom>
          <a:solidFill>
            <a:schemeClr val="bg1"/>
          </a:solidFill>
        </p:spPr>
        <p:txBody>
          <a:bodyPr wrap="none" rtlCol="0">
            <a:spAutoFit/>
          </a:bodyPr>
          <a:lstStyle/>
          <a:p>
            <a:pPr marL="1804988" indent="-1804988"/>
            <a:r>
              <a:rPr lang="zh-CN" altLang="en-US" sz="2800" dirty="0">
                <a:solidFill>
                  <a:srgbClr val="FF0000"/>
                </a:solidFill>
                <a:latin typeface="微软雅黑" panose="020B0503020204020204" pitchFamily="34" charset="-122"/>
                <a:ea typeface="微软雅黑" panose="020B0503020204020204" pitchFamily="34" charset="-122"/>
              </a:rPr>
              <a:t>超</a:t>
            </a:r>
            <a:r>
              <a:rPr lang="zh-CN" altLang="en-US" sz="2800" dirty="0" smtClean="0">
                <a:solidFill>
                  <a:srgbClr val="FF0000"/>
                </a:solidFill>
                <a:latin typeface="微软雅黑" panose="020B0503020204020204" pitchFamily="34" charset="-122"/>
                <a:ea typeface="微软雅黑" panose="020B0503020204020204" pitchFamily="34" charset="-122"/>
              </a:rPr>
              <a:t>算体系： </a:t>
            </a:r>
            <a:r>
              <a:rPr lang="en-US" altLang="zh-CN" sz="2400" dirty="0" smtClean="0">
                <a:solidFill>
                  <a:schemeClr val="tx1"/>
                </a:solidFill>
                <a:latin typeface="微软雅黑" panose="020B0503020204020204" pitchFamily="34" charset="-122"/>
                <a:ea typeface="微软雅黑" panose="020B0503020204020204" pitchFamily="34" charset="-122"/>
              </a:rPr>
              <a:t>1202</a:t>
            </a:r>
            <a:r>
              <a:rPr lang="zh-CN" altLang="en-US" sz="2400" dirty="0">
                <a:solidFill>
                  <a:schemeClr val="tx1"/>
                </a:solidFill>
                <a:latin typeface="微软雅黑" panose="020B0503020204020204" pitchFamily="34" charset="-122"/>
                <a:ea typeface="微软雅黑" panose="020B0503020204020204" pitchFamily="34" charset="-122"/>
              </a:rPr>
              <a:t>个</a:t>
            </a:r>
            <a:r>
              <a:rPr lang="en-US" altLang="zh-CN" sz="2400" dirty="0" smtClean="0">
                <a:solidFill>
                  <a:schemeClr val="tx1"/>
                </a:solidFill>
                <a:latin typeface="微软雅黑" panose="020B0503020204020204" pitchFamily="34" charset="-122"/>
                <a:ea typeface="微软雅黑" panose="020B0503020204020204" pitchFamily="34" charset="-122"/>
              </a:rPr>
              <a:t>CPU</a:t>
            </a:r>
            <a:br>
              <a:rPr lang="en-US" altLang="zh-CN" sz="2400" dirty="0" smtClean="0">
                <a:solidFill>
                  <a:schemeClr val="tx1"/>
                </a:solidFill>
                <a:latin typeface="微软雅黑" panose="020B0503020204020204" pitchFamily="34" charset="-122"/>
                <a:ea typeface="微软雅黑" panose="020B0503020204020204" pitchFamily="34" charset="-122"/>
              </a:rPr>
            </a:br>
            <a:r>
              <a:rPr lang="en-US" altLang="zh-CN" sz="2400" dirty="0" smtClean="0">
                <a:solidFill>
                  <a:schemeClr val="tx1"/>
                </a:solidFill>
                <a:latin typeface="微软雅黑" panose="020B0503020204020204" pitchFamily="34" charset="-122"/>
                <a:ea typeface="微软雅黑" panose="020B0503020204020204" pitchFamily="34" charset="-122"/>
              </a:rPr>
              <a:t>+176</a:t>
            </a:r>
            <a:r>
              <a:rPr lang="zh-CN" altLang="en-US" sz="2400" dirty="0">
                <a:solidFill>
                  <a:schemeClr val="tx1"/>
                </a:solidFill>
                <a:latin typeface="微软雅黑" panose="020B0503020204020204" pitchFamily="34" charset="-122"/>
                <a:ea typeface="微软雅黑" panose="020B0503020204020204" pitchFamily="34" charset="-122"/>
              </a:rPr>
              <a:t>个</a:t>
            </a:r>
            <a:r>
              <a:rPr lang="en-US" altLang="zh-CN" sz="2400" dirty="0">
                <a:solidFill>
                  <a:schemeClr val="tx1"/>
                </a:solidFill>
                <a:latin typeface="微软雅黑" panose="020B0503020204020204" pitchFamily="34" charset="-122"/>
                <a:ea typeface="微软雅黑" panose="020B0503020204020204" pitchFamily="34" charset="-122"/>
              </a:rPr>
              <a:t>GPU</a:t>
            </a:r>
            <a:endParaRPr lang="zh-CN" altLang="en-US" sz="2400" dirty="0">
              <a:latin typeface="微软雅黑" panose="020B0503020204020204" pitchFamily="34" charset="-122"/>
              <a:ea typeface="微软雅黑" panose="020B0503020204020204" pitchFamily="34" charset="-122"/>
            </a:endParaRPr>
          </a:p>
        </p:txBody>
      </p:sp>
      <p:sp>
        <p:nvSpPr>
          <p:cNvPr id="15" name="标题 14"/>
          <p:cNvSpPr>
            <a:spLocks noGrp="1"/>
          </p:cNvSpPr>
          <p:nvPr>
            <p:ph type="title"/>
          </p:nvPr>
        </p:nvSpPr>
        <p:spPr/>
        <p:txBody>
          <a:bodyPr/>
          <a:lstStyle/>
          <a:p>
            <a:r>
              <a:rPr lang="zh-CN" altLang="en-US" dirty="0" smtClean="0"/>
              <a:t>再论</a:t>
            </a:r>
            <a:r>
              <a:rPr lang="en-US" altLang="zh-CN" dirty="0" err="1" smtClean="0"/>
              <a:t>AlphaGo</a:t>
            </a:r>
            <a:r>
              <a:rPr lang="zh-CN" altLang="en-US" dirty="0" smtClean="0"/>
              <a:t>是谁？</a:t>
            </a:r>
            <a:endParaRPr lang="zh-CN" altLang="en-US" dirty="0"/>
          </a:p>
        </p:txBody>
      </p:sp>
      <p:sp>
        <p:nvSpPr>
          <p:cNvPr id="17" name="矩形 16"/>
          <p:cNvSpPr/>
          <p:nvPr/>
        </p:nvSpPr>
        <p:spPr>
          <a:xfrm>
            <a:off x="0" y="5482972"/>
            <a:ext cx="9144000" cy="1375028"/>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rgbClr val="FF0000"/>
                </a:solidFill>
                <a:latin typeface="微软雅黑" panose="020B0503020204020204" pitchFamily="34" charset="-122"/>
                <a:ea typeface="微软雅黑" panose="020B0503020204020204" pitchFamily="34" charset="-122"/>
              </a:rPr>
              <a:t>以指数发展原理进化、没有任何情绪波动的人工智能系统</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77733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再论</a:t>
            </a:r>
            <a:r>
              <a:rPr lang="en-US" altLang="zh-CN" dirty="0" err="1" smtClean="0"/>
              <a:t>AlphaGo</a:t>
            </a:r>
            <a:r>
              <a:rPr lang="zh-CN" altLang="en-US" dirty="0" smtClean="0"/>
              <a:t>是谁？</a:t>
            </a:r>
            <a:endParaRPr lang="zh-CN" altLang="en-US" dirty="0"/>
          </a:p>
        </p:txBody>
      </p:sp>
      <p:sp>
        <p:nvSpPr>
          <p:cNvPr id="3" name="内容占位符 2"/>
          <p:cNvSpPr>
            <a:spLocks noGrp="1"/>
          </p:cNvSpPr>
          <p:nvPr>
            <p:ph idx="1"/>
          </p:nvPr>
        </p:nvSpPr>
        <p:spPr>
          <a:xfrm>
            <a:off x="431800" y="1484784"/>
            <a:ext cx="8229600" cy="1369292"/>
          </a:xfrm>
        </p:spPr>
        <p:txBody>
          <a:bodyPr/>
          <a:lstStyle/>
          <a:p>
            <a:pPr>
              <a:lnSpc>
                <a:spcPct val="150000"/>
              </a:lnSpc>
              <a:spcBef>
                <a:spcPts val="0"/>
              </a:spcBef>
            </a:pPr>
            <a:r>
              <a:rPr lang="zh-CN" altLang="en-US" sz="2400" kern="1200" dirty="0" smtClean="0">
                <a:solidFill>
                  <a:srgbClr val="FF0000"/>
                </a:solidFill>
              </a:rPr>
              <a:t>人类，个体输了，整体赢了：</a:t>
            </a:r>
            <a:r>
              <a:rPr lang="zh-CN" altLang="en-US" sz="2400" kern="1200" dirty="0" smtClean="0"/>
              <a:t>李世石、柯洁们虽然</a:t>
            </a:r>
            <a:r>
              <a:rPr lang="zh-CN" altLang="en-US" sz="2400" kern="1200" dirty="0"/>
              <a:t>告负，</a:t>
            </a:r>
            <a:r>
              <a:rPr lang="zh-CN" altLang="en-US" sz="2400" kern="1200" dirty="0" smtClean="0"/>
              <a:t>但这</a:t>
            </a:r>
            <a:r>
              <a:rPr lang="zh-CN" altLang="en-US" sz="2400" kern="1200" dirty="0"/>
              <a:t>无疑是</a:t>
            </a:r>
            <a:r>
              <a:rPr lang="zh-CN" altLang="en-US" sz="2400" kern="1200" dirty="0" smtClean="0"/>
              <a:t>人类成功自我挑战的新的里程碑！</a:t>
            </a:r>
            <a:endParaRPr lang="en-US" altLang="zh-CN" sz="2400" kern="1200" dirty="0" smtClean="0"/>
          </a:p>
          <a:p>
            <a:pPr>
              <a:lnSpc>
                <a:spcPct val="150000"/>
              </a:lnSpc>
              <a:spcBef>
                <a:spcPts val="0"/>
              </a:spcBef>
            </a:pPr>
            <a:endParaRPr lang="en-US" altLang="zh-CN" dirty="0" smtClean="0"/>
          </a:p>
        </p:txBody>
      </p:sp>
      <p:grpSp>
        <p:nvGrpSpPr>
          <p:cNvPr id="10" name="组合 9"/>
          <p:cNvGrpSpPr/>
          <p:nvPr/>
        </p:nvGrpSpPr>
        <p:grpSpPr>
          <a:xfrm>
            <a:off x="457201" y="2965530"/>
            <a:ext cx="8435279" cy="3439829"/>
            <a:chOff x="457201" y="2965530"/>
            <a:chExt cx="8435279" cy="3439829"/>
          </a:xfrm>
        </p:grpSpPr>
        <p:grpSp>
          <p:nvGrpSpPr>
            <p:cNvPr id="7" name="组合 6"/>
            <p:cNvGrpSpPr/>
            <p:nvPr/>
          </p:nvGrpSpPr>
          <p:grpSpPr>
            <a:xfrm>
              <a:off x="457201" y="2965530"/>
              <a:ext cx="8435279" cy="3439829"/>
              <a:chOff x="457201" y="2965530"/>
              <a:chExt cx="8435279" cy="3439829"/>
            </a:xfrm>
          </p:grpSpPr>
          <p:pic>
            <p:nvPicPr>
              <p:cNvPr id="1026" name="Picture 2" descr="https://timgsa.baidu.com/timg?image&amp;quality=80&amp;size=b9999_10000&amp;sec=1488865835448&amp;di=86d2ab467f14d54a2c9ad3db16747593&amp;imgtype=0&amp;src=http%3A%2F%2Fimgsrc.baidu.com%2Fforum%2Fw%253D580%2Fsign%3Db8b872c197cad1c8d0bbfc2f4f3c67c4%2F2f6bccea15ce36d35dcfe1de38f33a87eb50b17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86839" y="3674056"/>
                <a:ext cx="2331060" cy="1659713"/>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690996" y="5445224"/>
                <a:ext cx="8201484" cy="960135"/>
              </a:xfrm>
              <a:prstGeom prst="rect">
                <a:avLst/>
              </a:prstGeom>
            </p:spPr>
            <p:txBody>
              <a:bodyPr wrap="square">
                <a:spAutoFit/>
              </a:bodyPr>
              <a:lstStyle/>
              <a:p>
                <a:pPr>
                  <a:lnSpc>
                    <a:spcPct val="150000"/>
                  </a:lnSpc>
                </a:pPr>
                <a:r>
                  <a:rPr lang="zh-CN" altLang="en-US" dirty="0" smtClean="0">
                    <a:latin typeface="微软雅黑" panose="020B0503020204020204" pitchFamily="34" charset="-122"/>
                    <a:ea typeface="微软雅黑" panose="020B0503020204020204" pitchFamily="34" charset="-122"/>
                  </a:rPr>
                  <a:t>“永不</a:t>
                </a:r>
                <a:r>
                  <a:rPr lang="zh-CN" altLang="en-US" dirty="0">
                    <a:latin typeface="微软雅黑" panose="020B0503020204020204" pitchFamily="34" charset="-122"/>
                    <a:ea typeface="微软雅黑" panose="020B0503020204020204" pitchFamily="34" charset="-122"/>
                  </a:rPr>
                  <a:t>失败的生命与永远在求取失败的生命一样，都将</a:t>
                </a:r>
                <a:r>
                  <a:rPr lang="zh-CN" altLang="en-US" dirty="0" smtClean="0">
                    <a:latin typeface="微软雅黑" panose="020B0503020204020204" pitchFamily="34" charset="-122"/>
                    <a:ea typeface="微软雅黑" panose="020B0503020204020204" pitchFamily="34" charset="-122"/>
                  </a:rPr>
                  <a:t>走入偏</a:t>
                </a:r>
                <a:r>
                  <a:rPr lang="zh-CN" altLang="en-US" dirty="0">
                    <a:latin typeface="微软雅黑" panose="020B0503020204020204" pitchFamily="34" charset="-122"/>
                    <a:ea typeface="微软雅黑" panose="020B0503020204020204" pitchFamily="34" charset="-122"/>
                  </a:rPr>
                  <a:t>邪的困</a:t>
                </a:r>
                <a:r>
                  <a:rPr lang="zh-CN" altLang="en-US" dirty="0" smtClean="0">
                    <a:latin typeface="微软雅黑" panose="020B0503020204020204" pitchFamily="34" charset="-122"/>
                    <a:ea typeface="微软雅黑" panose="020B0503020204020204" pitchFamily="34" charset="-122"/>
                  </a:rPr>
                  <a:t>局”</a:t>
                </a:r>
                <a:endParaRPr lang="en-US" altLang="zh-CN" dirty="0" smtClean="0">
                  <a:latin typeface="微软雅黑" panose="020B0503020204020204" pitchFamily="34" charset="-122"/>
                  <a:ea typeface="微软雅黑" panose="020B0503020204020204" pitchFamily="34" charset="-122"/>
                </a:endParaRPr>
              </a:p>
              <a:p>
                <a:pPr algn="r">
                  <a:lnSpc>
                    <a:spcPct val="150000"/>
                  </a:lnSpc>
                </a:pPr>
                <a:r>
                  <a:rPr lang="zh-CN" altLang="en-US" dirty="0" smtClean="0">
                    <a:latin typeface="微软雅黑" panose="020B0503020204020204" pitchFamily="34" charset="-122"/>
                    <a:ea typeface="微软雅黑" panose="020B0503020204020204" pitchFamily="34" charset="-122"/>
                  </a:rPr>
                  <a:t> </a:t>
                </a:r>
                <a:r>
                  <a:rPr lang="en-US" altLang="zh-CN" dirty="0" smtClean="0">
                    <a:latin typeface="微软雅黑" panose="020B0503020204020204" pitchFamily="34" charset="-122"/>
                    <a:ea typeface="微软雅黑" panose="020B0503020204020204" pitchFamily="34" charset="-122"/>
                    <a:sym typeface="Symbol" panose="05050102010706020507" pitchFamily="18" charset="2"/>
                  </a:rPr>
                  <a:t></a:t>
                </a:r>
                <a:r>
                  <a:rPr lang="zh-CN" altLang="en-US" dirty="0" smtClean="0">
                    <a:latin typeface="微软雅黑" panose="020B0503020204020204" pitchFamily="34" charset="-122"/>
                    <a:ea typeface="微软雅黑" panose="020B0503020204020204" pitchFamily="34" charset="-122"/>
                  </a:rPr>
                  <a:t>林清玄</a:t>
                </a:r>
                <a:r>
                  <a:rPr lang="en-US" altLang="zh-CN" dirty="0" smtClean="0">
                    <a:latin typeface="微软雅黑" panose="020B0503020204020204" pitchFamily="34" charset="-122"/>
                    <a:ea typeface="微软雅黑" panose="020B0503020204020204" pitchFamily="34" charset="-122"/>
                  </a:rPr>
                  <a:t>《</a:t>
                </a:r>
                <a:r>
                  <a:rPr lang="zh-CN" altLang="en-US" kern="0" dirty="0">
                    <a:latin typeface="微软雅黑" panose="020B0503020204020204" pitchFamily="34" charset="-122"/>
                    <a:ea typeface="微软雅黑" panose="020B0503020204020204" pitchFamily="34" charset="-122"/>
                  </a:rPr>
                  <a:t>东方不</a:t>
                </a:r>
                <a:r>
                  <a:rPr lang="zh-CN" altLang="en-US" kern="0" dirty="0" smtClean="0">
                    <a:latin typeface="微软雅黑" panose="020B0503020204020204" pitchFamily="34" charset="-122"/>
                    <a:ea typeface="微软雅黑" panose="020B0503020204020204" pitchFamily="34" charset="-122"/>
                  </a:rPr>
                  <a:t>败和独</a:t>
                </a:r>
                <a:r>
                  <a:rPr lang="zh-CN" altLang="en-US" kern="0" dirty="0">
                    <a:latin typeface="微软雅黑" panose="020B0503020204020204" pitchFamily="34" charset="-122"/>
                    <a:ea typeface="微软雅黑" panose="020B0503020204020204" pitchFamily="34" charset="-122"/>
                  </a:rPr>
                  <a:t>孤求败</a:t>
                </a:r>
                <a:r>
                  <a:rPr lang="en-US" altLang="zh-CN" dirty="0" smtClean="0">
                    <a:latin typeface="微软雅黑" panose="020B0503020204020204" pitchFamily="34" charset="-122"/>
                    <a:ea typeface="微软雅黑" panose="020B0503020204020204" pitchFamily="34" charset="-122"/>
                  </a:rPr>
                  <a:t>》</a:t>
                </a:r>
                <a:endParaRPr lang="zh-CN" altLang="en-US" dirty="0">
                  <a:latin typeface="微软雅黑" panose="020B0503020204020204" pitchFamily="34" charset="-122"/>
                  <a:ea typeface="微软雅黑" panose="020B0503020204020204" pitchFamily="34" charset="-122"/>
                </a:endParaRPr>
              </a:p>
            </p:txBody>
          </p:sp>
          <p:pic>
            <p:nvPicPr>
              <p:cNvPr id="5" name="Picture 2" descr="独孤求败 的图像结果"/>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15624" y="3674276"/>
                <a:ext cx="2860832" cy="1669686"/>
              </a:xfrm>
              <a:prstGeom prst="rect">
                <a:avLst/>
              </a:prstGeom>
              <a:noFill/>
              <a:extLst>
                <a:ext uri="{909E8E84-426E-40DD-AFC4-6F175D3DCCD1}">
                  <a14:hiddenFill xmlns:a14="http://schemas.microsoft.com/office/drawing/2010/main">
                    <a:solidFill>
                      <a:srgbClr val="FFFFFF"/>
                    </a:solidFill>
                  </a14:hiddenFill>
                </a:ext>
              </a:extLst>
            </p:spPr>
          </p:pic>
          <p:sp>
            <p:nvSpPr>
              <p:cNvPr id="8" name="内容占位符 2"/>
              <p:cNvSpPr txBox="1">
                <a:spLocks/>
              </p:cNvSpPr>
              <p:nvPr/>
            </p:nvSpPr>
            <p:spPr bwMode="auto">
              <a:xfrm>
                <a:off x="457201" y="2965530"/>
                <a:ext cx="8229600" cy="637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r>
                  <a:rPr lang="zh-CN" altLang="en-US" sz="2400" kern="0" dirty="0" smtClean="0"/>
                  <a:t>未来，</a:t>
                </a:r>
                <a:r>
                  <a:rPr lang="en-US" altLang="zh-CN" sz="2400" kern="0" dirty="0" err="1" smtClean="0"/>
                  <a:t>AlphaGo</a:t>
                </a:r>
                <a:r>
                  <a:rPr lang="zh-CN" altLang="en-US" sz="2400" kern="0" dirty="0" smtClean="0"/>
                  <a:t>是谁？</a:t>
                </a:r>
                <a:endParaRPr lang="zh-CN" altLang="en-US" sz="2400" kern="0" dirty="0"/>
              </a:p>
            </p:txBody>
          </p:sp>
        </p:grpSp>
        <p:pic>
          <p:nvPicPr>
            <p:cNvPr id="9" name="Picture 2" descr="左右互博 的图像结果"/>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5064" y="3674276"/>
              <a:ext cx="2520279" cy="166968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8887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p:txBody>
          <a:bodyPr/>
          <a:lstStyle/>
          <a:p>
            <a:r>
              <a:rPr lang="zh-CN" altLang="en-US" dirty="0" smtClean="0"/>
              <a:t>未来人工智能</a:t>
            </a:r>
            <a:endParaRPr lang="zh-CN" altLang="en-US" dirty="0"/>
          </a:p>
        </p:txBody>
      </p:sp>
      <p:grpSp>
        <p:nvGrpSpPr>
          <p:cNvPr id="19" name="组合 18"/>
          <p:cNvGrpSpPr/>
          <p:nvPr/>
        </p:nvGrpSpPr>
        <p:grpSpPr>
          <a:xfrm>
            <a:off x="395536" y="2276872"/>
            <a:ext cx="8424936" cy="864096"/>
            <a:chOff x="395536" y="2276872"/>
            <a:chExt cx="8424936" cy="864096"/>
          </a:xfrm>
        </p:grpSpPr>
        <p:sp>
          <p:nvSpPr>
            <p:cNvPr id="5" name="矩形 4"/>
            <p:cNvSpPr/>
            <p:nvPr/>
          </p:nvSpPr>
          <p:spPr>
            <a:xfrm>
              <a:off x="395536" y="2276872"/>
              <a:ext cx="3744416" cy="8640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chemeClr val="tx1"/>
                  </a:solidFill>
                  <a:latin typeface="微软雅黑" pitchFamily="34" charset="-122"/>
                  <a:ea typeface="微软雅黑" pitchFamily="34" charset="-122"/>
                </a:rPr>
                <a:t>智能</a:t>
              </a:r>
              <a:endParaRPr lang="zh-CN" altLang="en-US" sz="2800" dirty="0">
                <a:solidFill>
                  <a:schemeClr val="tx1"/>
                </a:solidFill>
                <a:latin typeface="微软雅黑" pitchFamily="34" charset="-122"/>
                <a:ea typeface="微软雅黑" pitchFamily="34" charset="-122"/>
              </a:endParaRPr>
            </a:p>
          </p:txBody>
        </p:sp>
        <p:sp>
          <p:nvSpPr>
            <p:cNvPr id="6" name="矩形 5"/>
            <p:cNvSpPr/>
            <p:nvPr/>
          </p:nvSpPr>
          <p:spPr>
            <a:xfrm>
              <a:off x="5076056" y="2276872"/>
              <a:ext cx="3744416" cy="8640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rgbClr val="FF0000"/>
                  </a:solidFill>
                  <a:latin typeface="微软雅黑" pitchFamily="34" charset="-122"/>
                  <a:ea typeface="微软雅黑" pitchFamily="34" charset="-122"/>
                </a:rPr>
                <a:t>智慧</a:t>
              </a:r>
              <a:endParaRPr lang="zh-CN" altLang="en-US" sz="2800" dirty="0">
                <a:solidFill>
                  <a:srgbClr val="FF0000"/>
                </a:solidFill>
                <a:latin typeface="微软雅黑" pitchFamily="34" charset="-122"/>
                <a:ea typeface="微软雅黑" pitchFamily="34" charset="-122"/>
              </a:endParaRPr>
            </a:p>
          </p:txBody>
        </p:sp>
        <p:sp>
          <p:nvSpPr>
            <p:cNvPr id="7" name="右箭头 6"/>
            <p:cNvSpPr/>
            <p:nvPr/>
          </p:nvSpPr>
          <p:spPr>
            <a:xfrm>
              <a:off x="4355976" y="2593707"/>
              <a:ext cx="576064" cy="302434"/>
            </a:xfrm>
            <a:prstGeom prst="rightArrow">
              <a:avLst/>
            </a:prstGeom>
            <a:solidFill>
              <a:srgbClr val="CDCD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grpSp>
      <p:grpSp>
        <p:nvGrpSpPr>
          <p:cNvPr id="3" name="组合 2"/>
          <p:cNvGrpSpPr/>
          <p:nvPr/>
        </p:nvGrpSpPr>
        <p:grpSpPr>
          <a:xfrm>
            <a:off x="395536" y="5301208"/>
            <a:ext cx="8424936" cy="864096"/>
            <a:chOff x="395536" y="5733256"/>
            <a:chExt cx="8424936" cy="864096"/>
          </a:xfrm>
        </p:grpSpPr>
        <p:sp>
          <p:nvSpPr>
            <p:cNvPr id="11" name="矩形 10"/>
            <p:cNvSpPr/>
            <p:nvPr/>
          </p:nvSpPr>
          <p:spPr>
            <a:xfrm>
              <a:off x="395536" y="5733256"/>
              <a:ext cx="3744416" cy="8640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chemeClr val="tx1"/>
                  </a:solidFill>
                  <a:latin typeface="微软雅黑" pitchFamily="34" charset="-122"/>
                  <a:ea typeface="微软雅黑" pitchFamily="34" charset="-122"/>
                </a:rPr>
                <a:t>专才</a:t>
              </a:r>
              <a:endParaRPr lang="zh-CN" altLang="en-US" sz="2800" dirty="0">
                <a:solidFill>
                  <a:schemeClr val="tx1"/>
                </a:solidFill>
                <a:latin typeface="微软雅黑" pitchFamily="34" charset="-122"/>
                <a:ea typeface="微软雅黑" pitchFamily="34" charset="-122"/>
              </a:endParaRPr>
            </a:p>
          </p:txBody>
        </p:sp>
        <p:sp>
          <p:nvSpPr>
            <p:cNvPr id="12" name="矩形 11"/>
            <p:cNvSpPr/>
            <p:nvPr/>
          </p:nvSpPr>
          <p:spPr>
            <a:xfrm>
              <a:off x="5076056" y="5733256"/>
              <a:ext cx="3744416" cy="8640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rgbClr val="FF0000"/>
                  </a:solidFill>
                  <a:latin typeface="微软雅黑" pitchFamily="34" charset="-122"/>
                  <a:ea typeface="微软雅黑" pitchFamily="34" charset="-122"/>
                </a:rPr>
                <a:t>通才</a:t>
              </a:r>
              <a:endParaRPr lang="zh-CN" altLang="en-US" sz="2800" dirty="0">
                <a:solidFill>
                  <a:srgbClr val="FF0000"/>
                </a:solidFill>
                <a:latin typeface="微软雅黑" pitchFamily="34" charset="-122"/>
                <a:ea typeface="微软雅黑" pitchFamily="34" charset="-122"/>
              </a:endParaRPr>
            </a:p>
          </p:txBody>
        </p:sp>
        <p:sp>
          <p:nvSpPr>
            <p:cNvPr id="13" name="右箭头 12"/>
            <p:cNvSpPr/>
            <p:nvPr/>
          </p:nvSpPr>
          <p:spPr>
            <a:xfrm>
              <a:off x="4355976" y="6050091"/>
              <a:ext cx="576064" cy="302434"/>
            </a:xfrm>
            <a:prstGeom prst="rightArrow">
              <a:avLst/>
            </a:prstGeom>
            <a:solidFill>
              <a:srgbClr val="CDCD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grpSp>
      <p:sp>
        <p:nvSpPr>
          <p:cNvPr id="14" name="TextBox 18"/>
          <p:cNvSpPr txBox="1"/>
          <p:nvPr/>
        </p:nvSpPr>
        <p:spPr>
          <a:xfrm>
            <a:off x="1682532" y="1556792"/>
            <a:ext cx="1452642" cy="584775"/>
          </a:xfrm>
          <a:prstGeom prst="rect">
            <a:avLst/>
          </a:prstGeom>
          <a:noFill/>
        </p:spPr>
        <p:txBody>
          <a:bodyPr wrap="none" rtlCol="0">
            <a:spAutoFit/>
          </a:bodyPr>
          <a:lstStyle/>
          <a:p>
            <a:r>
              <a:rPr lang="zh-CN" altLang="en-US" sz="3200" dirty="0" smtClean="0">
                <a:latin typeface="微软雅黑" pitchFamily="34" charset="-122"/>
                <a:ea typeface="微软雅黑" pitchFamily="34" charset="-122"/>
              </a:rPr>
              <a:t>现在</a:t>
            </a:r>
            <a:r>
              <a:rPr lang="en-US" altLang="zh-CN" sz="3200" dirty="0" smtClean="0">
                <a:latin typeface="微软雅黑" pitchFamily="34" charset="-122"/>
                <a:ea typeface="微软雅黑" pitchFamily="34" charset="-122"/>
              </a:rPr>
              <a:t>AI</a:t>
            </a:r>
            <a:endParaRPr lang="zh-CN" altLang="en-US" sz="3200" dirty="0">
              <a:latin typeface="微软雅黑" pitchFamily="34" charset="-122"/>
              <a:ea typeface="微软雅黑" pitchFamily="34" charset="-122"/>
            </a:endParaRPr>
          </a:p>
        </p:txBody>
      </p:sp>
      <p:sp>
        <p:nvSpPr>
          <p:cNvPr id="15" name="TextBox 19"/>
          <p:cNvSpPr txBox="1"/>
          <p:nvPr/>
        </p:nvSpPr>
        <p:spPr>
          <a:xfrm>
            <a:off x="6228184" y="1556792"/>
            <a:ext cx="1452642" cy="584775"/>
          </a:xfrm>
          <a:prstGeom prst="rect">
            <a:avLst/>
          </a:prstGeom>
          <a:noFill/>
        </p:spPr>
        <p:txBody>
          <a:bodyPr wrap="none" rtlCol="0">
            <a:spAutoFit/>
          </a:bodyPr>
          <a:lstStyle/>
          <a:p>
            <a:r>
              <a:rPr lang="zh-CN" altLang="en-US" sz="3200" dirty="0" smtClean="0">
                <a:solidFill>
                  <a:srgbClr val="FF0000"/>
                </a:solidFill>
                <a:latin typeface="微软雅黑" pitchFamily="34" charset="-122"/>
                <a:ea typeface="微软雅黑" pitchFamily="34" charset="-122"/>
              </a:rPr>
              <a:t>未来</a:t>
            </a:r>
            <a:r>
              <a:rPr lang="en-US" altLang="zh-CN" sz="3200" dirty="0" smtClean="0">
                <a:solidFill>
                  <a:srgbClr val="FF0000"/>
                </a:solidFill>
                <a:latin typeface="微软雅黑" pitchFamily="34" charset="-122"/>
                <a:ea typeface="微软雅黑" pitchFamily="34" charset="-122"/>
              </a:rPr>
              <a:t>AI</a:t>
            </a:r>
            <a:endParaRPr lang="zh-CN" altLang="en-US" sz="3200" dirty="0">
              <a:solidFill>
                <a:srgbClr val="FF0000"/>
              </a:solidFill>
              <a:latin typeface="微软雅黑" pitchFamily="34" charset="-122"/>
              <a:ea typeface="微软雅黑" pitchFamily="34" charset="-122"/>
            </a:endParaRPr>
          </a:p>
        </p:txBody>
      </p:sp>
      <p:grpSp>
        <p:nvGrpSpPr>
          <p:cNvPr id="2" name="组合 1"/>
          <p:cNvGrpSpPr/>
          <p:nvPr/>
        </p:nvGrpSpPr>
        <p:grpSpPr>
          <a:xfrm>
            <a:off x="395536" y="3284984"/>
            <a:ext cx="8424936" cy="864096"/>
            <a:chOff x="395536" y="3429000"/>
            <a:chExt cx="8424936" cy="864096"/>
          </a:xfrm>
        </p:grpSpPr>
        <p:sp>
          <p:nvSpPr>
            <p:cNvPr id="16" name="矩形 15"/>
            <p:cNvSpPr/>
            <p:nvPr/>
          </p:nvSpPr>
          <p:spPr>
            <a:xfrm>
              <a:off x="395536" y="3429000"/>
              <a:ext cx="3744416" cy="8640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tx1"/>
                  </a:solidFill>
                  <a:latin typeface="微软雅黑" pitchFamily="34" charset="-122"/>
                  <a:ea typeface="微软雅黑" pitchFamily="34" charset="-122"/>
                </a:rPr>
                <a:t>智商</a:t>
              </a:r>
            </a:p>
          </p:txBody>
        </p:sp>
        <p:sp>
          <p:nvSpPr>
            <p:cNvPr id="17" name="矩形 16"/>
            <p:cNvSpPr/>
            <p:nvPr/>
          </p:nvSpPr>
          <p:spPr>
            <a:xfrm>
              <a:off x="5076056" y="3429000"/>
              <a:ext cx="3744416" cy="8640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rgbClr val="FF0000"/>
                  </a:solidFill>
                  <a:latin typeface="微软雅黑" pitchFamily="34" charset="-122"/>
                  <a:ea typeface="微软雅黑" pitchFamily="34" charset="-122"/>
                </a:rPr>
                <a:t>情商</a:t>
              </a:r>
              <a:endParaRPr lang="zh-CN" altLang="en-US" sz="2800" dirty="0">
                <a:solidFill>
                  <a:srgbClr val="FF0000"/>
                </a:solidFill>
                <a:latin typeface="微软雅黑" pitchFamily="34" charset="-122"/>
                <a:ea typeface="微软雅黑" pitchFamily="34" charset="-122"/>
              </a:endParaRPr>
            </a:p>
          </p:txBody>
        </p:sp>
        <p:sp>
          <p:nvSpPr>
            <p:cNvPr id="18" name="右箭头 17"/>
            <p:cNvSpPr/>
            <p:nvPr/>
          </p:nvSpPr>
          <p:spPr>
            <a:xfrm>
              <a:off x="4355976" y="3745835"/>
              <a:ext cx="576064" cy="302434"/>
            </a:xfrm>
            <a:prstGeom prst="rightArrow">
              <a:avLst/>
            </a:prstGeom>
            <a:solidFill>
              <a:srgbClr val="CDCD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grpSp>
      <p:grpSp>
        <p:nvGrpSpPr>
          <p:cNvPr id="20" name="组合 19"/>
          <p:cNvGrpSpPr/>
          <p:nvPr/>
        </p:nvGrpSpPr>
        <p:grpSpPr>
          <a:xfrm>
            <a:off x="395536" y="4293096"/>
            <a:ext cx="8424936" cy="864096"/>
            <a:chOff x="395536" y="4581128"/>
            <a:chExt cx="8424936" cy="864096"/>
          </a:xfrm>
        </p:grpSpPr>
        <p:sp>
          <p:nvSpPr>
            <p:cNvPr id="8" name="矩形 7"/>
            <p:cNvSpPr/>
            <p:nvPr/>
          </p:nvSpPr>
          <p:spPr>
            <a:xfrm>
              <a:off x="395536" y="4581128"/>
              <a:ext cx="3744416" cy="8640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chemeClr val="tx1"/>
                  </a:solidFill>
                  <a:latin typeface="微软雅黑" pitchFamily="34" charset="-122"/>
                  <a:ea typeface="微软雅黑" pitchFamily="34" charset="-122"/>
                </a:rPr>
                <a:t>计算</a:t>
              </a:r>
              <a:endParaRPr lang="zh-CN" altLang="en-US" sz="2800" dirty="0">
                <a:solidFill>
                  <a:schemeClr val="tx1"/>
                </a:solidFill>
                <a:latin typeface="微软雅黑" pitchFamily="34" charset="-122"/>
                <a:ea typeface="微软雅黑" pitchFamily="34" charset="-122"/>
              </a:endParaRPr>
            </a:p>
          </p:txBody>
        </p:sp>
        <p:sp>
          <p:nvSpPr>
            <p:cNvPr id="9" name="矩形 8"/>
            <p:cNvSpPr/>
            <p:nvPr/>
          </p:nvSpPr>
          <p:spPr>
            <a:xfrm>
              <a:off x="5076056" y="4581128"/>
              <a:ext cx="3744416" cy="86409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rgbClr val="FF0000"/>
                  </a:solidFill>
                  <a:latin typeface="微软雅黑" pitchFamily="34" charset="-122"/>
                  <a:ea typeface="微软雅黑" pitchFamily="34" charset="-122"/>
                </a:rPr>
                <a:t>算计</a:t>
              </a:r>
              <a:endParaRPr lang="zh-CN" altLang="en-US" sz="2800" dirty="0">
                <a:solidFill>
                  <a:srgbClr val="FF0000"/>
                </a:solidFill>
                <a:latin typeface="微软雅黑" pitchFamily="34" charset="-122"/>
                <a:ea typeface="微软雅黑" pitchFamily="34" charset="-122"/>
              </a:endParaRPr>
            </a:p>
          </p:txBody>
        </p:sp>
        <p:sp>
          <p:nvSpPr>
            <p:cNvPr id="10" name="右箭头 9"/>
            <p:cNvSpPr/>
            <p:nvPr/>
          </p:nvSpPr>
          <p:spPr>
            <a:xfrm>
              <a:off x="4355976" y="4897963"/>
              <a:ext cx="576064" cy="302434"/>
            </a:xfrm>
            <a:prstGeom prst="rightArrow">
              <a:avLst/>
            </a:prstGeom>
            <a:solidFill>
              <a:srgbClr val="CDCD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p>
          </p:txBody>
        </p:sp>
      </p:grpSp>
      <p:sp>
        <p:nvSpPr>
          <p:cNvPr id="21" name="文本框 20"/>
          <p:cNvSpPr txBox="1"/>
          <p:nvPr/>
        </p:nvSpPr>
        <p:spPr>
          <a:xfrm>
            <a:off x="1682532" y="6309320"/>
            <a:ext cx="6131807" cy="400110"/>
          </a:xfrm>
          <a:prstGeom prst="rect">
            <a:avLst/>
          </a:prstGeom>
          <a:noFill/>
        </p:spPr>
        <p:txBody>
          <a:bodyPr wrap="none" rtlCol="0">
            <a:spAutoFit/>
          </a:bodyPr>
          <a:lstStyle/>
          <a:p>
            <a:r>
              <a:rPr lang="zh-CN" altLang="en-US" dirty="0" smtClean="0">
                <a:latin typeface="微软雅黑" panose="020B0503020204020204" pitchFamily="34" charset="-122"/>
                <a:ea typeface="微软雅黑" panose="020B0503020204020204" pitchFamily="34" charset="-122"/>
              </a:rPr>
              <a:t>*来源：谭铁牛，</a:t>
            </a:r>
            <a:r>
              <a:rPr lang="en-US" altLang="zh-CN" dirty="0" smtClean="0">
                <a:latin typeface="微软雅黑" panose="020B0503020204020204" pitchFamily="34" charset="-122"/>
                <a:ea typeface="微软雅黑" panose="020B0503020204020204" pitchFamily="34" charset="-122"/>
              </a:rPr>
              <a:t>CCAI《</a:t>
            </a:r>
            <a:r>
              <a:rPr lang="zh-CN" altLang="en-US" dirty="0" smtClean="0">
                <a:latin typeface="微软雅黑" panose="020B0503020204020204" pitchFamily="34" charset="-122"/>
                <a:ea typeface="微软雅黑" panose="020B0503020204020204" pitchFamily="34" charset="-122"/>
              </a:rPr>
              <a:t>关于人工智能发展的思考</a:t>
            </a:r>
            <a:r>
              <a:rPr lang="en-US" altLang="zh-CN" dirty="0" smtClean="0">
                <a:latin typeface="微软雅黑" panose="020B0503020204020204" pitchFamily="34" charset="-122"/>
                <a:ea typeface="微软雅黑" panose="020B0503020204020204" pitchFamily="34" charset="-122"/>
              </a:rPr>
              <a:t>》</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1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left)">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未来</a:t>
            </a:r>
            <a:r>
              <a:rPr lang="en-US" altLang="zh-CN" dirty="0" smtClean="0"/>
              <a:t>AI</a:t>
            </a:r>
            <a:r>
              <a:rPr lang="zh-CN" altLang="en-US" dirty="0" smtClean="0"/>
              <a:t>，中国未来</a:t>
            </a:r>
            <a:endParaRPr lang="zh-CN" altLang="en-US" dirty="0"/>
          </a:p>
        </p:txBody>
      </p:sp>
      <p:pic>
        <p:nvPicPr>
          <p:cNvPr id="2056" name="Picture 8" descr="大数据 的图像结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53021" y="2433340"/>
            <a:ext cx="4303877" cy="322790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18"/>
          <p:cNvSpPr txBox="1"/>
          <p:nvPr/>
        </p:nvSpPr>
        <p:spPr>
          <a:xfrm>
            <a:off x="4125029" y="3729226"/>
            <a:ext cx="1233030" cy="707886"/>
          </a:xfrm>
          <a:prstGeom prst="rect">
            <a:avLst/>
          </a:prstGeom>
          <a:noFill/>
        </p:spPr>
        <p:txBody>
          <a:bodyPr wrap="none" rtlCol="0">
            <a:spAutoFit/>
          </a:bodyPr>
          <a:lstStyle/>
          <a:p>
            <a:pPr algn="ctr"/>
            <a:r>
              <a:rPr lang="zh-CN" altLang="en-US" dirty="0">
                <a:solidFill>
                  <a:srgbClr val="FFFF00"/>
                </a:solidFill>
                <a:latin typeface="微软雅黑" panose="020B0503020204020204" pitchFamily="34" charset="-122"/>
                <a:ea typeface="微软雅黑" panose="020B0503020204020204" pitchFamily="34" charset="-122"/>
              </a:rPr>
              <a:t>大数据</a:t>
            </a:r>
            <a:r>
              <a:rPr lang="zh-CN" altLang="en-US" dirty="0" smtClean="0">
                <a:solidFill>
                  <a:srgbClr val="FFFF00"/>
                </a:solidFill>
                <a:latin typeface="微软雅黑" panose="020B0503020204020204" pitchFamily="34" charset="-122"/>
                <a:ea typeface="微软雅黑" panose="020B0503020204020204" pitchFamily="34" charset="-122"/>
              </a:rPr>
              <a:t>：</a:t>
            </a:r>
            <a:endParaRPr lang="en-US" altLang="zh-CN" dirty="0" smtClean="0">
              <a:solidFill>
                <a:srgbClr val="FFFF00"/>
              </a:solidFill>
              <a:latin typeface="微软雅黑" panose="020B0503020204020204" pitchFamily="34" charset="-122"/>
              <a:ea typeface="微软雅黑" panose="020B0503020204020204" pitchFamily="34" charset="-122"/>
            </a:endParaRPr>
          </a:p>
          <a:p>
            <a:pPr algn="ctr"/>
            <a:r>
              <a:rPr lang="en-US" altLang="zh-CN" dirty="0" smtClean="0">
                <a:solidFill>
                  <a:srgbClr val="FFFF00"/>
                </a:solidFill>
                <a:latin typeface="微软雅黑" panose="020B0503020204020204" pitchFamily="34" charset="-122"/>
                <a:ea typeface="微软雅黑" panose="020B0503020204020204" pitchFamily="34" charset="-122"/>
              </a:rPr>
              <a:t>AI</a:t>
            </a:r>
            <a:r>
              <a:rPr lang="zh-CN" altLang="en-US" dirty="0" smtClean="0">
                <a:solidFill>
                  <a:srgbClr val="FFFF00"/>
                </a:solidFill>
                <a:latin typeface="微软雅黑" panose="020B0503020204020204" pitchFamily="34" charset="-122"/>
                <a:ea typeface="微软雅黑" panose="020B0503020204020204" pitchFamily="34" charset="-122"/>
              </a:rPr>
              <a:t>的养分</a:t>
            </a:r>
            <a:endParaRPr lang="zh-CN" altLang="en-US" dirty="0">
              <a:solidFill>
                <a:srgbClr val="FFFF00"/>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187624" y="2433340"/>
            <a:ext cx="2649373" cy="3227908"/>
            <a:chOff x="603781" y="2499512"/>
            <a:chExt cx="2649373" cy="3227908"/>
          </a:xfrm>
          <a:effectLst/>
        </p:grpSpPr>
        <p:pic>
          <p:nvPicPr>
            <p:cNvPr id="2050" name="Picture 2" descr="机器学习 的图像结果"/>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9887" y="2499512"/>
              <a:ext cx="1803228" cy="1067668"/>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2054" name="Picture 6" descr="天河二号 的图像结果"/>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781" y="3612312"/>
              <a:ext cx="2649373" cy="2115108"/>
            </a:xfrm>
            <a:prstGeom prst="rect">
              <a:avLst/>
            </a:prstGeom>
            <a:noFill/>
            <a:effectLst/>
            <a:extLst>
              <a:ext uri="{909E8E84-426E-40DD-AFC4-6F175D3DCCD1}">
                <a14:hiddenFill xmlns:a14="http://schemas.microsoft.com/office/drawing/2010/main">
                  <a:solidFill>
                    <a:srgbClr val="FFFFFF"/>
                  </a:solidFill>
                </a14:hiddenFill>
              </a:ext>
            </a:extLst>
          </p:spPr>
        </p:pic>
        <p:sp>
          <p:nvSpPr>
            <p:cNvPr id="7" name="TextBox 18"/>
            <p:cNvSpPr txBox="1"/>
            <p:nvPr/>
          </p:nvSpPr>
          <p:spPr>
            <a:xfrm>
              <a:off x="1380947" y="4116368"/>
              <a:ext cx="1233030" cy="707886"/>
            </a:xfrm>
            <a:prstGeom prst="rect">
              <a:avLst/>
            </a:prstGeom>
            <a:noFill/>
            <a:effectLst/>
          </p:spPr>
          <p:txBody>
            <a:bodyPr wrap="none" rtlCol="0">
              <a:spAutoFit/>
            </a:bodyPr>
            <a:lstStyle/>
            <a:p>
              <a:pPr algn="ctr"/>
              <a:r>
                <a:rPr lang="zh-CN" altLang="en-US" dirty="0" smtClean="0">
                  <a:solidFill>
                    <a:srgbClr val="FFFF00"/>
                  </a:solidFill>
                  <a:latin typeface="微软雅黑" panose="020B0503020204020204" pitchFamily="34" charset="-122"/>
                  <a:ea typeface="微软雅黑" panose="020B0503020204020204" pitchFamily="34" charset="-122"/>
                </a:rPr>
                <a:t>超算：</a:t>
              </a:r>
              <a:endParaRPr lang="en-US" altLang="zh-CN" dirty="0" smtClean="0">
                <a:solidFill>
                  <a:srgbClr val="FFFF00"/>
                </a:solidFill>
                <a:latin typeface="微软雅黑" panose="020B0503020204020204" pitchFamily="34" charset="-122"/>
                <a:ea typeface="微软雅黑" panose="020B0503020204020204" pitchFamily="34" charset="-122"/>
              </a:endParaRPr>
            </a:p>
            <a:p>
              <a:pPr algn="ctr"/>
              <a:r>
                <a:rPr lang="en-US" altLang="zh-CN" dirty="0" smtClean="0">
                  <a:solidFill>
                    <a:srgbClr val="FFFF00"/>
                  </a:solidFill>
                  <a:latin typeface="微软雅黑" panose="020B0503020204020204" pitchFamily="34" charset="-122"/>
                  <a:ea typeface="微软雅黑" panose="020B0503020204020204" pitchFamily="34" charset="-122"/>
                </a:rPr>
                <a:t>AI</a:t>
              </a:r>
              <a:r>
                <a:rPr lang="zh-CN" altLang="en-US" dirty="0" smtClean="0">
                  <a:solidFill>
                    <a:srgbClr val="FFFF00"/>
                  </a:solidFill>
                  <a:latin typeface="微软雅黑" panose="020B0503020204020204" pitchFamily="34" charset="-122"/>
                  <a:ea typeface="微软雅黑" panose="020B0503020204020204" pitchFamily="34" charset="-122"/>
                </a:rPr>
                <a:t>的躯体</a:t>
              </a:r>
              <a:endParaRPr lang="zh-CN" altLang="en-US" dirty="0">
                <a:solidFill>
                  <a:srgbClr val="FFFF00"/>
                </a:solidFill>
                <a:latin typeface="微软雅黑" panose="020B0503020204020204" pitchFamily="34" charset="-122"/>
                <a:ea typeface="微软雅黑" panose="020B0503020204020204" pitchFamily="34" charset="-122"/>
              </a:endParaRPr>
            </a:p>
          </p:txBody>
        </p:sp>
        <p:sp>
          <p:nvSpPr>
            <p:cNvPr id="8" name="TextBox 18"/>
            <p:cNvSpPr txBox="1"/>
            <p:nvPr/>
          </p:nvSpPr>
          <p:spPr>
            <a:xfrm>
              <a:off x="1354038" y="2598396"/>
              <a:ext cx="1467068" cy="707886"/>
            </a:xfrm>
            <a:prstGeom prst="rect">
              <a:avLst/>
            </a:prstGeom>
            <a:noFill/>
            <a:effectLst/>
          </p:spPr>
          <p:txBody>
            <a:bodyPr wrap="none" rtlCol="0">
              <a:spAutoFit/>
            </a:bodyPr>
            <a:lstStyle/>
            <a:p>
              <a:r>
                <a:rPr lang="zh-CN" altLang="en-US" dirty="0" smtClean="0">
                  <a:solidFill>
                    <a:srgbClr val="FFFF00"/>
                  </a:solidFill>
                  <a:latin typeface="微软雅黑" panose="020B0503020204020204" pitchFamily="34" charset="-122"/>
                  <a:ea typeface="微软雅黑" panose="020B0503020204020204" pitchFamily="34" charset="-122"/>
                </a:rPr>
                <a:t>机器学习：</a:t>
              </a:r>
              <a:endParaRPr lang="en-US" altLang="zh-CN" dirty="0" smtClean="0">
                <a:solidFill>
                  <a:srgbClr val="FFFF00"/>
                </a:solidFill>
                <a:latin typeface="微软雅黑" panose="020B0503020204020204" pitchFamily="34" charset="-122"/>
                <a:ea typeface="微软雅黑" panose="020B0503020204020204" pitchFamily="34" charset="-122"/>
              </a:endParaRPr>
            </a:p>
            <a:p>
              <a:r>
                <a:rPr lang="en-US" altLang="zh-CN" dirty="0" smtClean="0">
                  <a:solidFill>
                    <a:srgbClr val="FFFF00"/>
                  </a:solidFill>
                  <a:latin typeface="微软雅黑" panose="020B0503020204020204" pitchFamily="34" charset="-122"/>
                  <a:ea typeface="微软雅黑" panose="020B0503020204020204" pitchFamily="34" charset="-122"/>
                </a:rPr>
                <a:t>AI</a:t>
              </a:r>
              <a:r>
                <a:rPr lang="zh-CN" altLang="en-US" dirty="0" smtClean="0">
                  <a:solidFill>
                    <a:srgbClr val="FFFF00"/>
                  </a:solidFill>
                  <a:latin typeface="微软雅黑" panose="020B0503020204020204" pitchFamily="34" charset="-122"/>
                  <a:ea typeface="微软雅黑" panose="020B0503020204020204" pitchFamily="34" charset="-122"/>
                </a:rPr>
                <a:t>的大脑</a:t>
              </a:r>
              <a:endParaRPr lang="zh-CN" altLang="en-US" dirty="0">
                <a:solidFill>
                  <a:srgbClr val="FFFF00"/>
                </a:solidFill>
                <a:latin typeface="微软雅黑" panose="020B0503020204020204" pitchFamily="34" charset="-122"/>
                <a:ea typeface="微软雅黑" panose="020B0503020204020204" pitchFamily="34" charset="-122"/>
              </a:endParaRPr>
            </a:p>
          </p:txBody>
        </p:sp>
      </p:grpSp>
      <p:sp>
        <p:nvSpPr>
          <p:cNvPr id="6" name="线形标注 1 5"/>
          <p:cNvSpPr/>
          <p:nvPr/>
        </p:nvSpPr>
        <p:spPr>
          <a:xfrm>
            <a:off x="890617" y="1458718"/>
            <a:ext cx="3369454" cy="602130"/>
          </a:xfrm>
          <a:prstGeom prst="borderCallout1">
            <a:avLst>
              <a:gd name="adj1" fmla="val 105184"/>
              <a:gd name="adj2" fmla="val 45779"/>
              <a:gd name="adj3" fmla="val 151593"/>
              <a:gd name="adj4" fmla="val 50785"/>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latin typeface="微软雅黑" panose="020B0503020204020204" pitchFamily="34" charset="-122"/>
                <a:ea typeface="微软雅黑" panose="020B0503020204020204" pitchFamily="34" charset="-122"/>
              </a:rPr>
              <a:t>43%</a:t>
            </a:r>
            <a:r>
              <a:rPr lang="zh-CN" altLang="en-US" dirty="0" smtClean="0">
                <a:solidFill>
                  <a:schemeClr val="tx1"/>
                </a:solidFill>
                <a:latin typeface="微软雅黑" panose="020B0503020204020204" pitchFamily="34" charset="-122"/>
                <a:ea typeface="微软雅黑" panose="020B0503020204020204" pitchFamily="34" charset="-122"/>
              </a:rPr>
              <a:t>相关论文是中国人写的</a:t>
            </a: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4" name="线形标注 1 13"/>
          <p:cNvSpPr/>
          <p:nvPr/>
        </p:nvSpPr>
        <p:spPr>
          <a:xfrm>
            <a:off x="449286" y="5995222"/>
            <a:ext cx="4698777" cy="602130"/>
          </a:xfrm>
          <a:prstGeom prst="borderCallout1">
            <a:avLst>
              <a:gd name="adj1" fmla="val -6000"/>
              <a:gd name="adj2" fmla="val 46748"/>
              <a:gd name="adj3" fmla="val -54503"/>
              <a:gd name="adj4" fmla="val 4357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chemeClr val="tx1"/>
                </a:solidFill>
                <a:latin typeface="微软雅黑" panose="020B0503020204020204" pitchFamily="34" charset="-122"/>
                <a:ea typeface="微软雅黑" panose="020B0503020204020204" pitchFamily="34" charset="-122"/>
              </a:rPr>
              <a:t>太湖之光、天河二号排名世界前二</a:t>
            </a: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11" name="矩形 10"/>
          <p:cNvSpPr/>
          <p:nvPr/>
        </p:nvSpPr>
        <p:spPr>
          <a:xfrm>
            <a:off x="5347410" y="3124628"/>
            <a:ext cx="2520280" cy="191708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5000"/>
              </a:lnSpc>
            </a:pPr>
            <a:r>
              <a:rPr lang="zh-CN" altLang="en-US" dirty="0" smtClean="0">
                <a:solidFill>
                  <a:schemeClr val="tx1"/>
                </a:solidFill>
                <a:latin typeface="微软雅黑" panose="020B0503020204020204" pitchFamily="34" charset="-122"/>
                <a:ea typeface="微软雅黑" panose="020B0503020204020204" pitchFamily="34" charset="-122"/>
              </a:rPr>
              <a:t>更多的冷数据</a:t>
            </a:r>
            <a:endParaRPr lang="en-US" altLang="zh-CN" dirty="0" smtClean="0">
              <a:solidFill>
                <a:schemeClr val="tx1"/>
              </a:solidFill>
              <a:latin typeface="微软雅黑" panose="020B0503020204020204" pitchFamily="34" charset="-122"/>
              <a:ea typeface="微软雅黑" panose="020B0503020204020204" pitchFamily="34" charset="-122"/>
            </a:endParaRPr>
          </a:p>
          <a:p>
            <a:pPr algn="ctr">
              <a:lnSpc>
                <a:spcPct val="125000"/>
              </a:lnSpc>
            </a:pPr>
            <a:r>
              <a:rPr lang="zh-CN" altLang="en-US" b="0" dirty="0" smtClean="0">
                <a:solidFill>
                  <a:schemeClr val="tx1"/>
                </a:solidFill>
                <a:latin typeface="微软雅黑" panose="020B0503020204020204" pitchFamily="34" charset="-122"/>
                <a:ea typeface="微软雅黑" panose="020B0503020204020204" pitchFamily="34" charset="-122"/>
              </a:rPr>
              <a:t>（人口、地理等数据）</a:t>
            </a:r>
            <a:endParaRPr lang="en-US" altLang="zh-CN" b="0" dirty="0" smtClean="0">
              <a:solidFill>
                <a:schemeClr val="tx1"/>
              </a:solidFill>
              <a:latin typeface="微软雅黑" panose="020B0503020204020204" pitchFamily="34" charset="-122"/>
              <a:ea typeface="微软雅黑" panose="020B0503020204020204" pitchFamily="34" charset="-122"/>
            </a:endParaRPr>
          </a:p>
          <a:p>
            <a:pPr algn="ctr">
              <a:lnSpc>
                <a:spcPct val="125000"/>
              </a:lnSpc>
            </a:pPr>
            <a:r>
              <a:rPr lang="zh-CN" altLang="en-US" dirty="0" smtClean="0">
                <a:solidFill>
                  <a:schemeClr val="tx1"/>
                </a:solidFill>
                <a:latin typeface="微软雅黑" panose="020B0503020204020204" pitchFamily="34" charset="-122"/>
                <a:ea typeface="微软雅黑" panose="020B0503020204020204" pitchFamily="34" charset="-122"/>
              </a:rPr>
              <a:t>更多样的热数据</a:t>
            </a:r>
            <a:endParaRPr lang="en-US" altLang="zh-CN" dirty="0" smtClean="0">
              <a:solidFill>
                <a:schemeClr val="tx1"/>
              </a:solidFill>
              <a:latin typeface="微软雅黑" panose="020B0503020204020204" pitchFamily="34" charset="-122"/>
              <a:ea typeface="微软雅黑" panose="020B0503020204020204" pitchFamily="34" charset="-122"/>
            </a:endParaRPr>
          </a:p>
          <a:p>
            <a:pPr algn="ctr">
              <a:lnSpc>
                <a:spcPct val="125000"/>
              </a:lnSpc>
            </a:pPr>
            <a:r>
              <a:rPr lang="zh-CN" altLang="en-US" b="0" dirty="0" smtClean="0">
                <a:solidFill>
                  <a:schemeClr val="tx1"/>
                </a:solidFill>
                <a:latin typeface="微软雅黑" panose="020B0503020204020204" pitchFamily="34" charset="-122"/>
                <a:ea typeface="微软雅黑" panose="020B0503020204020204" pitchFamily="34" charset="-122"/>
              </a:rPr>
              <a:t>（交易、诊疗等数据）</a:t>
            </a:r>
            <a:endParaRPr lang="zh-CN" altLang="en-US" b="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95846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up)">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中国</a:t>
            </a:r>
            <a:r>
              <a:rPr lang="en-US" altLang="zh-CN" dirty="0" smtClean="0"/>
              <a:t>AI2.0</a:t>
            </a:r>
            <a:endParaRPr lang="zh-CN" altLang="en-US" dirty="0"/>
          </a:p>
        </p:txBody>
      </p:sp>
      <p:sp>
        <p:nvSpPr>
          <p:cNvPr id="7" name="内容占位符 6"/>
          <p:cNvSpPr>
            <a:spLocks noGrp="1"/>
          </p:cNvSpPr>
          <p:nvPr>
            <p:ph idx="1"/>
          </p:nvPr>
        </p:nvSpPr>
        <p:spPr>
          <a:xfrm>
            <a:off x="179512" y="1484783"/>
            <a:ext cx="8964488" cy="4849341"/>
          </a:xfrm>
        </p:spPr>
        <p:txBody>
          <a:bodyPr/>
          <a:lstStyle/>
          <a:p>
            <a:r>
              <a:rPr lang="zh-CN" altLang="en-US" sz="2400" dirty="0">
                <a:solidFill>
                  <a:srgbClr val="FF0000"/>
                </a:solidFill>
              </a:rPr>
              <a:t>中国“科技创新</a:t>
            </a:r>
            <a:r>
              <a:rPr lang="en-US" altLang="zh-CN" sz="2400" dirty="0">
                <a:solidFill>
                  <a:srgbClr val="FF0000"/>
                </a:solidFill>
              </a:rPr>
              <a:t>2030 </a:t>
            </a:r>
            <a:r>
              <a:rPr lang="zh-CN" altLang="en-US" sz="2400" dirty="0">
                <a:solidFill>
                  <a:srgbClr val="FF0000"/>
                </a:solidFill>
              </a:rPr>
              <a:t>重大项目”将新增“人工智能</a:t>
            </a:r>
            <a:r>
              <a:rPr lang="en-US" altLang="zh-CN" sz="2400" dirty="0">
                <a:solidFill>
                  <a:srgbClr val="FF0000"/>
                </a:solidFill>
              </a:rPr>
              <a:t>2.0</a:t>
            </a:r>
            <a:r>
              <a:rPr lang="en-US" altLang="zh-CN" sz="2400" dirty="0" smtClean="0">
                <a:solidFill>
                  <a:srgbClr val="FF0000"/>
                </a:solidFill>
              </a:rPr>
              <a:t>”</a:t>
            </a:r>
          </a:p>
          <a:p>
            <a:endParaRPr lang="en-US" altLang="zh-CN" sz="2400" dirty="0">
              <a:solidFill>
                <a:srgbClr val="FF0000"/>
              </a:solidFill>
            </a:endParaRPr>
          </a:p>
          <a:p>
            <a:endParaRPr lang="en-US" altLang="zh-CN" sz="2400" dirty="0" smtClean="0">
              <a:solidFill>
                <a:srgbClr val="FF0000"/>
              </a:solidFill>
            </a:endParaRPr>
          </a:p>
          <a:p>
            <a:endParaRPr lang="en-US" altLang="zh-CN" sz="2400" dirty="0">
              <a:solidFill>
                <a:srgbClr val="FF0000"/>
              </a:solidFill>
            </a:endParaRPr>
          </a:p>
          <a:p>
            <a:r>
              <a:rPr lang="en-US" altLang="zh-CN" sz="1800" dirty="0" smtClean="0"/>
              <a:t>2017</a:t>
            </a:r>
            <a:r>
              <a:rPr lang="zh-CN" altLang="en-US" sz="1800" dirty="0"/>
              <a:t>年</a:t>
            </a:r>
            <a:r>
              <a:rPr lang="en-US" altLang="zh-CN" sz="1800" dirty="0"/>
              <a:t>1~2</a:t>
            </a:r>
            <a:r>
              <a:rPr lang="zh-CN" altLang="en-US" sz="1800" dirty="0"/>
              <a:t>月，中国工程院院刊信息与电子工程学部分刊</a:t>
            </a:r>
            <a:r>
              <a:rPr lang="en-US" altLang="zh-CN" sz="1800" dirty="0"/>
              <a:t>Frontiers of Information Technology &amp; Electronic Engineering</a:t>
            </a:r>
            <a:r>
              <a:rPr lang="zh-CN" altLang="en-US" sz="1800" dirty="0"/>
              <a:t>出版</a:t>
            </a:r>
            <a:r>
              <a:rPr lang="zh-CN" altLang="en-US" sz="1800" dirty="0" smtClean="0"/>
              <a:t>了</a:t>
            </a:r>
            <a:r>
              <a:rPr lang="en-US" altLang="zh-CN" sz="1800" dirty="0" smtClean="0"/>
              <a:t>AI2.0</a:t>
            </a:r>
            <a:r>
              <a:rPr lang="zh-CN" altLang="en-US" sz="1800" dirty="0" smtClean="0"/>
              <a:t>专题</a:t>
            </a:r>
            <a:endParaRPr lang="zh-CN" altLang="en-US" sz="1800" dirty="0"/>
          </a:p>
          <a:p>
            <a:r>
              <a:rPr lang="en-US" altLang="zh-CN" sz="1800" dirty="0"/>
              <a:t>1.《</a:t>
            </a:r>
            <a:r>
              <a:rPr lang="zh-CN" altLang="en-US" sz="1800" dirty="0"/>
              <a:t>挑战与希望：</a:t>
            </a:r>
            <a:r>
              <a:rPr lang="en-US" altLang="zh-CN" sz="1800" dirty="0"/>
              <a:t>AI 2.0</a:t>
            </a:r>
            <a:r>
              <a:rPr lang="zh-CN" altLang="en-US" sz="1800" dirty="0"/>
              <a:t>时代从大数据到知识</a:t>
            </a:r>
            <a:r>
              <a:rPr lang="en-US" altLang="zh-CN" sz="1800" dirty="0"/>
              <a:t>》</a:t>
            </a:r>
          </a:p>
          <a:p>
            <a:r>
              <a:rPr lang="en-US" altLang="zh-CN" sz="1800" dirty="0"/>
              <a:t>2.《AI 2.0</a:t>
            </a:r>
            <a:r>
              <a:rPr lang="zh-CN" altLang="en-US" sz="1800" dirty="0"/>
              <a:t>时代的群体智能</a:t>
            </a:r>
            <a:r>
              <a:rPr lang="en-US" altLang="zh-CN" sz="1800" dirty="0"/>
              <a:t>》</a:t>
            </a:r>
          </a:p>
          <a:p>
            <a:r>
              <a:rPr lang="en-US" altLang="zh-CN" sz="1800" dirty="0"/>
              <a:t>3.《</a:t>
            </a:r>
            <a:r>
              <a:rPr lang="zh-CN" altLang="en-US" sz="1800" dirty="0"/>
              <a:t>跨媒体分析与推理：研究进展与发展方向</a:t>
            </a:r>
            <a:r>
              <a:rPr lang="en-US" altLang="zh-CN" sz="1800" dirty="0"/>
              <a:t>》</a:t>
            </a:r>
          </a:p>
          <a:p>
            <a:r>
              <a:rPr lang="en-US" altLang="zh-CN" sz="1800" dirty="0"/>
              <a:t>4.《</a:t>
            </a:r>
            <a:r>
              <a:rPr lang="zh-CN" altLang="en-US" sz="1800" dirty="0"/>
              <a:t>混合</a:t>
            </a:r>
            <a:r>
              <a:rPr lang="en-US" altLang="zh-CN" sz="1800" dirty="0"/>
              <a:t>—</a:t>
            </a:r>
            <a:r>
              <a:rPr lang="zh-CN" altLang="en-US" sz="1800" dirty="0"/>
              <a:t>增强智能：协作与认知</a:t>
            </a:r>
            <a:r>
              <a:rPr lang="en-US" altLang="zh-CN" sz="1800" dirty="0"/>
              <a:t>》</a:t>
            </a:r>
          </a:p>
          <a:p>
            <a:r>
              <a:rPr lang="en-US" altLang="zh-CN" sz="1800" dirty="0"/>
              <a:t>5.《AI 2.0</a:t>
            </a:r>
            <a:r>
              <a:rPr lang="zh-CN" altLang="en-US" sz="1800" dirty="0"/>
              <a:t>时代的类人与超人感知：研究综述与趋势展望</a:t>
            </a:r>
            <a:r>
              <a:rPr lang="en-US" altLang="zh-CN" sz="1800" dirty="0"/>
              <a:t>》</a:t>
            </a:r>
          </a:p>
          <a:p>
            <a:r>
              <a:rPr lang="en-US" altLang="zh-CN" sz="1800" dirty="0"/>
              <a:t>6.《</a:t>
            </a:r>
            <a:r>
              <a:rPr lang="zh-CN" altLang="en-US" sz="1800" dirty="0"/>
              <a:t>智能无人自主系统发展趋势</a:t>
            </a:r>
            <a:r>
              <a:rPr lang="en-US" altLang="zh-CN" sz="1800" dirty="0"/>
              <a:t>》</a:t>
            </a:r>
          </a:p>
          <a:p>
            <a:r>
              <a:rPr lang="en-US" altLang="zh-CN" sz="1800" dirty="0"/>
              <a:t>7.《</a:t>
            </a:r>
            <a:r>
              <a:rPr lang="zh-CN" altLang="en-US" sz="1800" dirty="0"/>
              <a:t>人工智能在智能制造领域的应用研究</a:t>
            </a:r>
            <a:r>
              <a:rPr lang="en-US" altLang="zh-CN" sz="1800" dirty="0"/>
              <a:t>》</a:t>
            </a:r>
            <a:endParaRPr lang="zh-CN" altLang="en-US" sz="1800" dirty="0"/>
          </a:p>
        </p:txBody>
      </p:sp>
      <p:sp>
        <p:nvSpPr>
          <p:cNvPr id="9" name="矩形 8"/>
          <p:cNvSpPr/>
          <p:nvPr/>
        </p:nvSpPr>
        <p:spPr>
          <a:xfrm>
            <a:off x="179513" y="1988840"/>
            <a:ext cx="8784976" cy="136815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tLang="zh-CN" sz="1800" dirty="0" smtClean="0">
                <a:solidFill>
                  <a:srgbClr val="FF0000"/>
                </a:solidFill>
                <a:latin typeface="微软雅黑" panose="020B0503020204020204" pitchFamily="34" charset="-122"/>
                <a:ea typeface="微软雅黑" panose="020B0503020204020204" pitchFamily="34" charset="-122"/>
              </a:rPr>
              <a:t>“AI2.0</a:t>
            </a:r>
            <a:r>
              <a:rPr lang="zh-CN" altLang="en-US" sz="1800" dirty="0">
                <a:solidFill>
                  <a:srgbClr val="FF0000"/>
                </a:solidFill>
                <a:latin typeface="微软雅黑" panose="020B0503020204020204" pitchFamily="34" charset="-122"/>
                <a:ea typeface="微软雅黑" panose="020B0503020204020204" pitchFamily="34" charset="-122"/>
              </a:rPr>
              <a:t>初步定义是：基于重大变化的信息新环境和发展新目标的新一代</a:t>
            </a:r>
            <a:r>
              <a:rPr lang="zh-CN" altLang="en-US" sz="1800" dirty="0" smtClean="0">
                <a:solidFill>
                  <a:srgbClr val="FF0000"/>
                </a:solidFill>
                <a:latin typeface="微软雅黑" panose="020B0503020204020204" pitchFamily="34" charset="-122"/>
                <a:ea typeface="微软雅黑" panose="020B0503020204020204" pitchFamily="34" charset="-122"/>
              </a:rPr>
              <a:t>人工智能</a:t>
            </a:r>
            <a:r>
              <a:rPr lang="en-US" altLang="zh-CN" sz="1800" dirty="0" smtClean="0">
                <a:solidFill>
                  <a:srgbClr val="FF0000"/>
                </a:solidFill>
                <a:latin typeface="微软雅黑" panose="020B0503020204020204" pitchFamily="34" charset="-122"/>
                <a:ea typeface="微软雅黑" panose="020B0503020204020204" pitchFamily="34" charset="-122"/>
              </a:rPr>
              <a:t>”</a:t>
            </a:r>
          </a:p>
          <a:p>
            <a:pPr algn="r">
              <a:lnSpc>
                <a:spcPct val="150000"/>
              </a:lnSpc>
            </a:pPr>
            <a:r>
              <a:rPr lang="zh-CN" altLang="en-US" sz="1800" dirty="0" smtClean="0">
                <a:solidFill>
                  <a:schemeClr val="tx1"/>
                </a:solidFill>
                <a:latin typeface="微软雅黑" panose="020B0503020204020204" pitchFamily="34" charset="-122"/>
                <a:ea typeface="微软雅黑" panose="020B0503020204020204" pitchFamily="34" charset="-122"/>
                <a:sym typeface="Symbol" panose="05050102010706020507" pitchFamily="18" charset="2"/>
              </a:rPr>
              <a:t>潘云鹤，</a:t>
            </a:r>
            <a:r>
              <a:rPr lang="en-US" altLang="zh-CN" sz="1800" i="1" dirty="0" smtClean="0">
                <a:solidFill>
                  <a:schemeClr val="tx1"/>
                </a:solidFill>
                <a:latin typeface="微软雅黑" panose="020B0503020204020204" pitchFamily="34" charset="-122"/>
                <a:ea typeface="微软雅黑" panose="020B0503020204020204" pitchFamily="34" charset="-122"/>
              </a:rPr>
              <a:t>2016</a:t>
            </a:r>
            <a:r>
              <a:rPr lang="zh-CN" altLang="en-US" sz="1800" i="1" dirty="0">
                <a:solidFill>
                  <a:schemeClr val="tx1"/>
                </a:solidFill>
                <a:latin typeface="微软雅黑" panose="020B0503020204020204" pitchFamily="34" charset="-122"/>
                <a:ea typeface="微软雅黑" panose="020B0503020204020204" pitchFamily="34" charset="-122"/>
              </a:rPr>
              <a:t>年</a:t>
            </a:r>
            <a:r>
              <a:rPr lang="en-US" altLang="zh-CN" sz="1800" i="1" dirty="0">
                <a:solidFill>
                  <a:schemeClr val="tx1"/>
                </a:solidFill>
                <a:latin typeface="微软雅黑" panose="020B0503020204020204" pitchFamily="34" charset="-122"/>
                <a:ea typeface="微软雅黑" panose="020B0503020204020204" pitchFamily="34" charset="-122"/>
              </a:rPr>
              <a:t>12</a:t>
            </a:r>
            <a:r>
              <a:rPr lang="zh-CN" altLang="en-US" sz="1800" i="1" dirty="0" smtClean="0">
                <a:solidFill>
                  <a:schemeClr val="tx1"/>
                </a:solidFill>
                <a:latin typeface="微软雅黑" panose="020B0503020204020204" pitchFamily="34" charset="-122"/>
                <a:ea typeface="微软雅黑" panose="020B0503020204020204" pitchFamily="34" charset="-122"/>
              </a:rPr>
              <a:t>月中国工程院院</a:t>
            </a:r>
            <a:r>
              <a:rPr lang="zh-CN" altLang="en-US" sz="1800" i="1" dirty="0">
                <a:solidFill>
                  <a:schemeClr val="tx1"/>
                </a:solidFill>
                <a:latin typeface="微软雅黑" panose="020B0503020204020204" pitchFamily="34" charset="-122"/>
                <a:ea typeface="微软雅黑" panose="020B0503020204020204" pitchFamily="34" charset="-122"/>
              </a:rPr>
              <a:t>刊</a:t>
            </a:r>
            <a:r>
              <a:rPr lang="en-US" altLang="zh-CN" sz="1800" i="1" dirty="0">
                <a:solidFill>
                  <a:schemeClr val="tx1"/>
                </a:solidFill>
                <a:latin typeface="微软雅黑" panose="020B0503020204020204" pitchFamily="34" charset="-122"/>
                <a:ea typeface="微软雅黑" panose="020B0503020204020204" pitchFamily="34" charset="-122"/>
              </a:rPr>
              <a:t>Engineering</a:t>
            </a:r>
            <a:r>
              <a:rPr lang="zh-CN" altLang="en-US" sz="1800" i="1" dirty="0">
                <a:solidFill>
                  <a:schemeClr val="tx1"/>
                </a:solidFill>
                <a:latin typeface="微软雅黑" panose="020B0503020204020204" pitchFamily="34" charset="-122"/>
                <a:ea typeface="微软雅黑" panose="020B0503020204020204" pitchFamily="34" charset="-122"/>
              </a:rPr>
              <a:t>（主刊</a:t>
            </a:r>
            <a:r>
              <a:rPr lang="zh-CN" altLang="en-US" sz="1800" i="1" dirty="0" smtClean="0">
                <a:solidFill>
                  <a:schemeClr val="tx1"/>
                </a:solidFill>
                <a:latin typeface="微软雅黑" panose="020B0503020204020204" pitchFamily="34" charset="-122"/>
                <a:ea typeface="微软雅黑" panose="020B0503020204020204" pitchFamily="34" charset="-122"/>
              </a:rPr>
              <a:t>）</a:t>
            </a:r>
            <a:endParaRPr lang="en-US" altLang="zh-CN" sz="1800" i="1" dirty="0" smtClean="0">
              <a:solidFill>
                <a:schemeClr val="tx1"/>
              </a:solidFill>
              <a:latin typeface="微软雅黑" panose="020B0503020204020204" pitchFamily="34" charset="-122"/>
              <a:ea typeface="微软雅黑" panose="020B0503020204020204" pitchFamily="34" charset="-122"/>
            </a:endParaRPr>
          </a:p>
          <a:p>
            <a:pPr algn="r">
              <a:lnSpc>
                <a:spcPct val="150000"/>
              </a:lnSpc>
            </a:pPr>
            <a:r>
              <a:rPr lang="zh-CN" altLang="en-US" sz="1800" i="1" dirty="0" smtClean="0">
                <a:solidFill>
                  <a:schemeClr val="tx1"/>
                </a:solidFill>
                <a:latin typeface="微软雅黑" panose="020B0503020204020204" pitchFamily="34" charset="-122"/>
                <a:ea typeface="微软雅黑" panose="020B0503020204020204" pitchFamily="34" charset="-122"/>
              </a:rPr>
              <a:t>“</a:t>
            </a:r>
            <a:r>
              <a:rPr lang="en-US" altLang="zh-CN" sz="1800" i="1" dirty="0" smtClean="0">
                <a:solidFill>
                  <a:schemeClr val="tx1"/>
                </a:solidFill>
                <a:latin typeface="微软雅黑" panose="020B0503020204020204" pitchFamily="34" charset="-122"/>
                <a:ea typeface="微软雅黑" panose="020B0503020204020204" pitchFamily="34" charset="-122"/>
              </a:rPr>
              <a:t>Heading </a:t>
            </a:r>
            <a:r>
              <a:rPr lang="en-US" altLang="zh-CN" sz="1800" i="1" dirty="0">
                <a:solidFill>
                  <a:schemeClr val="tx1"/>
                </a:solidFill>
                <a:latin typeface="微软雅黑" panose="020B0503020204020204" pitchFamily="34" charset="-122"/>
                <a:ea typeface="微软雅黑" panose="020B0503020204020204" pitchFamily="34" charset="-122"/>
              </a:rPr>
              <a:t>toward artificial intelligence </a:t>
            </a:r>
            <a:r>
              <a:rPr lang="en-US" altLang="zh-CN" sz="1800" i="1" dirty="0" smtClean="0">
                <a:solidFill>
                  <a:schemeClr val="tx1"/>
                </a:solidFill>
                <a:latin typeface="微软雅黑" panose="020B0503020204020204" pitchFamily="34" charset="-122"/>
                <a:ea typeface="微软雅黑" panose="020B0503020204020204" pitchFamily="34" charset="-122"/>
              </a:rPr>
              <a:t>2.0”</a:t>
            </a:r>
            <a:endParaRPr lang="zh-CN" altLang="en-US" sz="1800" dirty="0">
              <a:solidFill>
                <a:schemeClr val="tx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6156539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未来人工智能视觉感知</a:t>
            </a:r>
            <a:endParaRPr lang="zh-CN" altLang="en-US" dirty="0"/>
          </a:p>
        </p:txBody>
      </p:sp>
      <p:sp>
        <p:nvSpPr>
          <p:cNvPr id="8" name="文本框 7"/>
          <p:cNvSpPr txBox="1"/>
          <p:nvPr/>
        </p:nvSpPr>
        <p:spPr>
          <a:xfrm>
            <a:off x="3275856" y="3187809"/>
            <a:ext cx="2190023" cy="1015663"/>
          </a:xfrm>
          <a:prstGeom prst="rect">
            <a:avLst/>
          </a:prstGeom>
          <a:noFill/>
        </p:spPr>
        <p:txBody>
          <a:bodyPr wrap="none" rtlCol="0">
            <a:spAutoFit/>
          </a:bodyPr>
          <a:lstStyle/>
          <a:p>
            <a:r>
              <a:rPr lang="en-US" altLang="zh-CN" sz="6000" dirty="0" smtClean="0">
                <a:latin typeface="微软雅黑" panose="020B0503020204020204" pitchFamily="34" charset="-122"/>
                <a:ea typeface="微软雅黑" panose="020B0503020204020204" pitchFamily="34" charset="-122"/>
              </a:rPr>
              <a:t>AI2.0</a:t>
            </a:r>
            <a:endParaRPr lang="zh-CN" altLang="en-US" sz="6000" dirty="0">
              <a:latin typeface="微软雅黑" panose="020B0503020204020204" pitchFamily="34" charset="-122"/>
              <a:ea typeface="微软雅黑" panose="020B0503020204020204" pitchFamily="34" charset="-122"/>
            </a:endParaRPr>
          </a:p>
        </p:txBody>
      </p:sp>
      <p:pic>
        <p:nvPicPr>
          <p:cNvPr id="2050" name="Picture 2" descr="AI 的图像结果"/>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07940" y="3131977"/>
            <a:ext cx="2688196" cy="1512110"/>
          </a:xfrm>
          <a:prstGeom prst="rect">
            <a:avLst/>
          </a:prstGeom>
          <a:noFill/>
          <a:extLst>
            <a:ext uri="{909E8E84-426E-40DD-AFC4-6F175D3DCCD1}">
              <a14:hiddenFill xmlns:a14="http://schemas.microsoft.com/office/drawing/2010/main">
                <a:solidFill>
                  <a:srgbClr val="FFFFFF"/>
                </a:solidFill>
              </a14:hiddenFill>
            </a:ext>
          </a:extLst>
        </p:spPr>
      </p:pic>
      <p:sp>
        <p:nvSpPr>
          <p:cNvPr id="11" name="内容占位符 2"/>
          <p:cNvSpPr txBox="1">
            <a:spLocks/>
          </p:cNvSpPr>
          <p:nvPr/>
        </p:nvSpPr>
        <p:spPr bwMode="auto">
          <a:xfrm>
            <a:off x="2987824" y="2568011"/>
            <a:ext cx="3537917" cy="651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marL="0" indent="0">
              <a:buNone/>
            </a:pPr>
            <a:r>
              <a:rPr lang="zh-CN" altLang="en-US" sz="2400" kern="0" dirty="0" smtClean="0"/>
              <a:t>超人感知 </a:t>
            </a:r>
            <a:r>
              <a:rPr lang="zh-CN" altLang="en-US" sz="2400" kern="0" dirty="0" smtClean="0">
                <a:sym typeface="Symbol" panose="05050102010706020507" pitchFamily="18" charset="2"/>
              </a:rPr>
              <a:t></a:t>
            </a:r>
            <a:r>
              <a:rPr lang="zh-CN" altLang="en-US" sz="2400" kern="0" dirty="0" smtClean="0"/>
              <a:t>类人服务</a:t>
            </a:r>
            <a:endParaRPr lang="zh-CN" altLang="en-US" sz="2400" kern="0" dirty="0"/>
          </a:p>
        </p:txBody>
      </p:sp>
      <p:grpSp>
        <p:nvGrpSpPr>
          <p:cNvPr id="3" name="组合 2"/>
          <p:cNvGrpSpPr/>
          <p:nvPr/>
        </p:nvGrpSpPr>
        <p:grpSpPr>
          <a:xfrm>
            <a:off x="5817146" y="1667661"/>
            <a:ext cx="3345390" cy="3170099"/>
            <a:chOff x="5817146" y="1052736"/>
            <a:chExt cx="3345390" cy="3170099"/>
          </a:xfrm>
        </p:grpSpPr>
        <p:pic>
          <p:nvPicPr>
            <p:cNvPr id="26" name="Picture 6" descr="https://encrypted-tbn3.gstatic.com/images?q=tbn:ANd9GcQF_gkV8Ud6WTa5d5R3y-glWfe-4e46zD8jrEuHaRUhJq252vwGb-IGOGR7"/>
            <p:cNvPicPr>
              <a:picLocks noChangeAspect="1" noChangeArrowheads="1"/>
            </p:cNvPicPr>
            <p:nvPr/>
          </p:nvPicPr>
          <p:blipFill>
            <a:blip r:embed="rId4" cstate="print"/>
            <a:srcRect/>
            <a:stretch>
              <a:fillRect/>
            </a:stretch>
          </p:blipFill>
          <p:spPr bwMode="auto">
            <a:xfrm>
              <a:off x="6490736" y="1849571"/>
              <a:ext cx="2495178" cy="2152332"/>
            </a:xfrm>
            <a:prstGeom prst="rect">
              <a:avLst/>
            </a:prstGeom>
            <a:noFill/>
          </p:spPr>
        </p:pic>
        <p:sp>
          <p:nvSpPr>
            <p:cNvPr id="7" name="文本框 6"/>
            <p:cNvSpPr txBox="1"/>
            <p:nvPr/>
          </p:nvSpPr>
          <p:spPr>
            <a:xfrm>
              <a:off x="5817146" y="1052736"/>
              <a:ext cx="1194558" cy="3170099"/>
            </a:xfrm>
            <a:prstGeom prst="rect">
              <a:avLst/>
            </a:prstGeom>
            <a:noFill/>
            <a:ln>
              <a:noFill/>
            </a:ln>
          </p:spPr>
          <p:txBody>
            <a:bodyPr wrap="none" rtlCol="0">
              <a:spAutoFit/>
            </a:bodyPr>
            <a:lstStyle/>
            <a:p>
              <a:r>
                <a:rPr lang="en-US" altLang="zh-CN" sz="20000" dirty="0" smtClean="0">
                  <a:solidFill>
                    <a:srgbClr val="FF0000"/>
                  </a:solidFill>
                </a:rPr>
                <a:t>}</a:t>
              </a:r>
              <a:endParaRPr lang="zh-CN" altLang="en-US" sz="20000" dirty="0">
                <a:solidFill>
                  <a:srgbClr val="FF0000"/>
                </a:solidFill>
              </a:endParaRPr>
            </a:p>
          </p:txBody>
        </p:sp>
        <p:sp>
          <p:nvSpPr>
            <p:cNvPr id="12" name="文本框 11"/>
            <p:cNvSpPr txBox="1"/>
            <p:nvPr/>
          </p:nvSpPr>
          <p:spPr>
            <a:xfrm>
              <a:off x="7740352" y="2708920"/>
              <a:ext cx="1422184" cy="461665"/>
            </a:xfrm>
            <a:prstGeom prst="rect">
              <a:avLst/>
            </a:prstGeom>
            <a:solidFill>
              <a:schemeClr val="bg1"/>
            </a:solidFill>
          </p:spPr>
          <p:txBody>
            <a:bodyPr wrap="none" rtlCol="0">
              <a:spAutoFit/>
            </a:bodyPr>
            <a:lstStyle/>
            <a:p>
              <a:r>
                <a:rPr lang="zh-CN" altLang="en-US" sz="2400" dirty="0">
                  <a:latin typeface="微软雅黑" panose="020B0503020204020204" pitchFamily="34" charset="-122"/>
                  <a:ea typeface="微软雅黑" panose="020B0503020204020204" pitchFamily="34" charset="-122"/>
                </a:rPr>
                <a:t>类</a:t>
              </a:r>
              <a:r>
                <a:rPr lang="zh-CN" altLang="en-US" sz="2400" dirty="0" smtClean="0">
                  <a:latin typeface="微软雅黑" panose="020B0503020204020204" pitchFamily="34" charset="-122"/>
                  <a:ea typeface="微软雅黑" panose="020B0503020204020204" pitchFamily="34" charset="-122"/>
                </a:rPr>
                <a:t>人智能</a:t>
              </a:r>
              <a:endParaRPr lang="zh-CN" altLang="en-US" sz="2400" dirty="0">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974956" y="4825662"/>
            <a:ext cx="3204841" cy="1843698"/>
            <a:chOff x="974956" y="4210737"/>
            <a:chExt cx="3204841" cy="1843698"/>
          </a:xfrm>
        </p:grpSpPr>
        <p:sp>
          <p:nvSpPr>
            <p:cNvPr id="15" name="手杖形箭头 14"/>
            <p:cNvSpPr/>
            <p:nvPr/>
          </p:nvSpPr>
          <p:spPr>
            <a:xfrm flipV="1">
              <a:off x="974956" y="4210737"/>
              <a:ext cx="3204841" cy="1152128"/>
            </a:xfrm>
            <a:prstGeom prst="uturnArrow">
              <a:avLst/>
            </a:prstGeom>
            <a:solidFill>
              <a:srgbClr val="FF0000">
                <a:alpha val="50196"/>
              </a:srgbClr>
            </a:solidFill>
            <a:ln w="9525" cap="flat" cmpd="sng" algn="ctr">
              <a:noFill/>
              <a:prstDash val="solid"/>
              <a:round/>
              <a:headEnd type="none" w="med" len="med"/>
              <a:tailEnd type="none" w="med" len="med"/>
            </a:ln>
            <a:effectLst/>
          </p:spPr>
          <p:txBody>
            <a:bodyPr rtlCol="0" anchor="ctr"/>
            <a:lstStyle/>
            <a:p>
              <a:pPr algn="ctr" eaLnBrk="0" hangingPunct="0"/>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30" name="内容占位符 2"/>
            <p:cNvSpPr txBox="1">
              <a:spLocks/>
            </p:cNvSpPr>
            <p:nvPr/>
          </p:nvSpPr>
          <p:spPr bwMode="auto">
            <a:xfrm>
              <a:off x="974957" y="5402693"/>
              <a:ext cx="3092988" cy="651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marL="0" indent="0" algn="ctr">
                <a:buNone/>
              </a:pPr>
              <a:r>
                <a:rPr lang="zh-CN" altLang="en-US" sz="2400" kern="0" dirty="0" smtClean="0"/>
                <a:t>大数据</a:t>
              </a:r>
              <a:r>
                <a:rPr lang="en-US" altLang="zh-CN" sz="2400" kern="0" dirty="0" smtClean="0"/>
                <a:t>+</a:t>
              </a:r>
              <a:r>
                <a:rPr lang="zh-CN" altLang="en-US" sz="2400" kern="0" dirty="0" smtClean="0"/>
                <a:t>超算</a:t>
              </a:r>
              <a:endParaRPr lang="zh-CN" altLang="en-US" sz="2400" kern="0" dirty="0"/>
            </a:p>
          </p:txBody>
        </p:sp>
      </p:grpSp>
      <p:grpSp>
        <p:nvGrpSpPr>
          <p:cNvPr id="4" name="组合 3"/>
          <p:cNvGrpSpPr/>
          <p:nvPr/>
        </p:nvGrpSpPr>
        <p:grpSpPr>
          <a:xfrm>
            <a:off x="4552368" y="4837760"/>
            <a:ext cx="3204841" cy="1803870"/>
            <a:chOff x="4552368" y="4222835"/>
            <a:chExt cx="3204841" cy="1803870"/>
          </a:xfrm>
        </p:grpSpPr>
        <p:sp>
          <p:nvSpPr>
            <p:cNvPr id="29" name="手杖形箭头 28"/>
            <p:cNvSpPr/>
            <p:nvPr/>
          </p:nvSpPr>
          <p:spPr>
            <a:xfrm flipH="1" flipV="1">
              <a:off x="4552368" y="4222835"/>
              <a:ext cx="3204841" cy="1152128"/>
            </a:xfrm>
            <a:prstGeom prst="uturnArrow">
              <a:avLst/>
            </a:prstGeom>
            <a:solidFill>
              <a:srgbClr val="FF0000">
                <a:alpha val="50196"/>
              </a:srgbClr>
            </a:solidFill>
            <a:ln w="9525" cap="flat" cmpd="sng" algn="ctr">
              <a:noFill/>
              <a:prstDash val="solid"/>
              <a:round/>
              <a:headEnd type="none" w="med" len="med"/>
              <a:tailEnd type="none" w="med" len="med"/>
            </a:ln>
            <a:effectLst/>
          </p:spPr>
          <p:txBody>
            <a:bodyPr rtlCol="0" anchor="ctr"/>
            <a:lstStyle/>
            <a:p>
              <a:pPr algn="ctr" eaLnBrk="0" hangingPunct="0"/>
              <a:endParaRPr lang="zh-CN" altLang="en-US" sz="2400">
                <a:solidFill>
                  <a:schemeClr val="tx1"/>
                </a:solidFill>
                <a:latin typeface="微软雅黑" panose="020B0503020204020204" pitchFamily="34" charset="-122"/>
                <a:ea typeface="微软雅黑" panose="020B0503020204020204" pitchFamily="34" charset="-122"/>
              </a:endParaRPr>
            </a:p>
          </p:txBody>
        </p:sp>
        <p:sp>
          <p:nvSpPr>
            <p:cNvPr id="31" name="内容占位符 2"/>
            <p:cNvSpPr txBox="1">
              <a:spLocks/>
            </p:cNvSpPr>
            <p:nvPr/>
          </p:nvSpPr>
          <p:spPr bwMode="auto">
            <a:xfrm>
              <a:off x="4608294" y="5374963"/>
              <a:ext cx="3092988" cy="651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marL="0" indent="0" algn="ctr">
                <a:buNone/>
              </a:pPr>
              <a:r>
                <a:rPr lang="zh-CN" altLang="en-US" sz="2400" kern="0" dirty="0"/>
                <a:t>机器</a:t>
              </a:r>
              <a:r>
                <a:rPr lang="zh-CN" altLang="en-US" sz="2400" kern="0" dirty="0" smtClean="0"/>
                <a:t>学习</a:t>
              </a:r>
              <a:endParaRPr lang="zh-CN" altLang="en-US" sz="2400" kern="0" dirty="0"/>
            </a:p>
          </p:txBody>
        </p:sp>
      </p:grpSp>
      <p:grpSp>
        <p:nvGrpSpPr>
          <p:cNvPr id="13" name="组合 12"/>
          <p:cNvGrpSpPr/>
          <p:nvPr/>
        </p:nvGrpSpPr>
        <p:grpSpPr>
          <a:xfrm>
            <a:off x="107504" y="1667661"/>
            <a:ext cx="3000436" cy="3170099"/>
            <a:chOff x="107504" y="1667661"/>
            <a:chExt cx="3000436" cy="3170099"/>
          </a:xfrm>
        </p:grpSpPr>
        <p:grpSp>
          <p:nvGrpSpPr>
            <p:cNvPr id="5" name="组合 4"/>
            <p:cNvGrpSpPr/>
            <p:nvPr/>
          </p:nvGrpSpPr>
          <p:grpSpPr>
            <a:xfrm>
              <a:off x="107504" y="1667661"/>
              <a:ext cx="3000436" cy="3170099"/>
              <a:chOff x="107504" y="1052736"/>
              <a:chExt cx="3000436" cy="3170099"/>
            </a:xfrm>
          </p:grpSpPr>
          <p:sp>
            <p:nvSpPr>
              <p:cNvPr id="6" name="文本框 5"/>
              <p:cNvSpPr txBox="1"/>
              <p:nvPr/>
            </p:nvSpPr>
            <p:spPr>
              <a:xfrm>
                <a:off x="1913382" y="1052736"/>
                <a:ext cx="1194558" cy="3170099"/>
              </a:xfrm>
              <a:prstGeom prst="rect">
                <a:avLst/>
              </a:prstGeom>
              <a:noFill/>
            </p:spPr>
            <p:txBody>
              <a:bodyPr wrap="none" rtlCol="0">
                <a:spAutoFit/>
              </a:bodyPr>
              <a:lstStyle/>
              <a:p>
                <a:r>
                  <a:rPr lang="en-US" altLang="zh-CN" sz="20000" dirty="0">
                    <a:solidFill>
                      <a:srgbClr val="FF0000"/>
                    </a:solidFill>
                  </a:rPr>
                  <a:t>{</a:t>
                </a:r>
                <a:endParaRPr lang="zh-CN" altLang="en-US" sz="20000" dirty="0">
                  <a:solidFill>
                    <a:srgbClr val="FF0000"/>
                  </a:solidFill>
                </a:endParaRPr>
              </a:p>
            </p:txBody>
          </p:sp>
          <p:sp>
            <p:nvSpPr>
              <p:cNvPr id="21" name="椭圆 20"/>
              <p:cNvSpPr/>
              <p:nvPr/>
            </p:nvSpPr>
            <p:spPr bwMode="auto">
              <a:xfrm>
                <a:off x="107504" y="1699060"/>
                <a:ext cx="2016224" cy="872337"/>
              </a:xfrm>
              <a:prstGeom prst="ellipse">
                <a:avLst/>
              </a:prstGeom>
              <a:solidFill>
                <a:schemeClr val="accent6">
                  <a:lumMod val="40000"/>
                  <a:lumOff val="6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zh-CN" altLang="en-US" sz="2400" dirty="0">
                    <a:solidFill>
                      <a:schemeClr val="tx1"/>
                    </a:solidFill>
                    <a:latin typeface="微软雅黑" panose="020B0503020204020204" pitchFamily="34" charset="-122"/>
                    <a:ea typeface="微软雅黑" panose="020B0503020204020204" pitchFamily="34" charset="-122"/>
                  </a:rPr>
                  <a:t>物理</a:t>
                </a:r>
                <a:r>
                  <a:rPr kumimoji="0" lang="zh-CN" altLang="en-US" sz="24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空间</a:t>
                </a:r>
              </a:p>
            </p:txBody>
          </p:sp>
          <p:sp>
            <p:nvSpPr>
              <p:cNvPr id="24" name="椭圆 23"/>
              <p:cNvSpPr/>
              <p:nvPr/>
            </p:nvSpPr>
            <p:spPr bwMode="auto">
              <a:xfrm>
                <a:off x="118009" y="2520626"/>
                <a:ext cx="2016224" cy="872337"/>
              </a:xfrm>
              <a:prstGeom prst="ellipse">
                <a:avLst/>
              </a:prstGeom>
              <a:solidFill>
                <a:schemeClr val="accent6">
                  <a:lumMod val="40000"/>
                  <a:lumOff val="6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zh-CN" altLang="en-US" sz="2400" dirty="0" smtClean="0">
                    <a:solidFill>
                      <a:schemeClr val="tx1"/>
                    </a:solidFill>
                    <a:latin typeface="微软雅黑" panose="020B0503020204020204" pitchFamily="34" charset="-122"/>
                    <a:ea typeface="微软雅黑" panose="020B0503020204020204" pitchFamily="34" charset="-122"/>
                  </a:rPr>
                  <a:t>人类社会</a:t>
                </a:r>
                <a:endParaRPr kumimoji="0" lang="zh-CN" altLang="en-US" sz="24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25" name="椭圆 24"/>
              <p:cNvSpPr/>
              <p:nvPr/>
            </p:nvSpPr>
            <p:spPr bwMode="auto">
              <a:xfrm>
                <a:off x="132295" y="3350498"/>
                <a:ext cx="2016224" cy="872337"/>
              </a:xfrm>
              <a:prstGeom prst="ellipse">
                <a:avLst/>
              </a:prstGeom>
              <a:solidFill>
                <a:schemeClr val="accent6">
                  <a:lumMod val="40000"/>
                  <a:lumOff val="60000"/>
                  <a:alpha val="50196"/>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zh-CN" altLang="en-US" sz="2400" dirty="0">
                    <a:solidFill>
                      <a:schemeClr val="tx1"/>
                    </a:solidFill>
                    <a:latin typeface="微软雅黑" panose="020B0503020204020204" pitchFamily="34" charset="-122"/>
                    <a:ea typeface="微软雅黑" panose="020B0503020204020204" pitchFamily="34" charset="-122"/>
                  </a:rPr>
                  <a:t>信息</a:t>
                </a:r>
                <a:r>
                  <a:rPr kumimoji="0" lang="zh-CN" altLang="en-US" sz="24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空间</a:t>
                </a:r>
              </a:p>
            </p:txBody>
          </p:sp>
        </p:grpSp>
        <p:sp>
          <p:nvSpPr>
            <p:cNvPr id="10" name="文本框 9"/>
            <p:cNvSpPr txBox="1"/>
            <p:nvPr/>
          </p:nvSpPr>
          <p:spPr>
            <a:xfrm>
              <a:off x="395536" y="1772816"/>
              <a:ext cx="1415772" cy="461665"/>
            </a:xfrm>
            <a:prstGeom prst="rect">
              <a:avLst/>
            </a:prstGeom>
            <a:noFill/>
          </p:spPr>
          <p:txBody>
            <a:bodyPr wrap="none" rtlCol="0">
              <a:spAutoFit/>
            </a:bodyPr>
            <a:lstStyle/>
            <a:p>
              <a:r>
                <a:rPr lang="zh-CN" altLang="en-US" sz="2400" dirty="0" smtClean="0">
                  <a:solidFill>
                    <a:srgbClr val="0000FF"/>
                  </a:solidFill>
                  <a:latin typeface="微软雅黑" panose="020B0503020204020204" pitchFamily="34" charset="-122"/>
                  <a:ea typeface="微软雅黑" panose="020B0503020204020204" pitchFamily="34" charset="-122"/>
                </a:rPr>
                <a:t>三元空间</a:t>
              </a:r>
              <a:endParaRPr lang="zh-CN" altLang="en-US" sz="2400" dirty="0">
                <a:solidFill>
                  <a:srgbClr val="0000F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975917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类人智能</a:t>
            </a:r>
            <a:endParaRPr lang="zh-CN" altLang="en-US" dirty="0">
              <a:solidFill>
                <a:srgbClr val="FF0000"/>
              </a:solidFill>
            </a:endParaRPr>
          </a:p>
        </p:txBody>
      </p:sp>
      <p:sp>
        <p:nvSpPr>
          <p:cNvPr id="3" name="内容占位符 2"/>
          <p:cNvSpPr>
            <a:spLocks noGrp="1"/>
          </p:cNvSpPr>
          <p:nvPr>
            <p:ph idx="1"/>
          </p:nvPr>
        </p:nvSpPr>
        <p:spPr>
          <a:xfrm>
            <a:off x="457201" y="1512414"/>
            <a:ext cx="8229600" cy="1443207"/>
          </a:xfrm>
        </p:spPr>
        <p:txBody>
          <a:bodyPr/>
          <a:lstStyle/>
          <a:p>
            <a:r>
              <a:rPr lang="zh-CN" altLang="en-US" sz="2400" dirty="0">
                <a:sym typeface="Wingdings" panose="05000000000000000000" pitchFamily="2" charset="2"/>
              </a:rPr>
              <a:t>类人知觉</a:t>
            </a:r>
            <a:r>
              <a:rPr lang="en-US" altLang="zh-CN" sz="2400" dirty="0">
                <a:sym typeface="Wingdings" panose="05000000000000000000" pitchFamily="2" charset="2"/>
              </a:rPr>
              <a:t>+</a:t>
            </a:r>
            <a:r>
              <a:rPr lang="zh-CN" altLang="en-US" sz="2400" dirty="0">
                <a:sym typeface="Wingdings" panose="05000000000000000000" pitchFamily="2" charset="2"/>
              </a:rPr>
              <a:t>类</a:t>
            </a:r>
            <a:r>
              <a:rPr lang="zh-CN" altLang="en-US" sz="2400" dirty="0" smtClean="0">
                <a:sym typeface="Wingdings" panose="05000000000000000000" pitchFamily="2" charset="2"/>
              </a:rPr>
              <a:t>脑思维</a:t>
            </a:r>
            <a:r>
              <a:rPr lang="en-US" altLang="zh-CN" sz="2400" dirty="0" smtClean="0">
                <a:sym typeface="Wingdings" panose="05000000000000000000" pitchFamily="2" charset="2"/>
              </a:rPr>
              <a:t></a:t>
            </a:r>
            <a:r>
              <a:rPr lang="zh-CN" altLang="en-US" sz="2400" dirty="0">
                <a:sym typeface="Wingdings" panose="05000000000000000000" pitchFamily="2" charset="2"/>
              </a:rPr>
              <a:t>逼近人类的人机交互</a:t>
            </a:r>
            <a:endParaRPr lang="zh-CN" altLang="en-US" sz="2400" dirty="0"/>
          </a:p>
          <a:p>
            <a:r>
              <a:rPr lang="zh-CN" altLang="en-US" sz="2400" dirty="0" smtClean="0"/>
              <a:t>击败人类棋手的</a:t>
            </a:r>
            <a:r>
              <a:rPr lang="en-US" altLang="zh-CN" sz="2400" dirty="0" err="1" smtClean="0"/>
              <a:t>AlphaGo</a:t>
            </a:r>
            <a:r>
              <a:rPr lang="en-US" altLang="zh-CN" sz="2400" dirty="0" smtClean="0">
                <a:sym typeface="Wingdings" panose="05000000000000000000" pitchFamily="2" charset="2"/>
              </a:rPr>
              <a:t></a:t>
            </a:r>
            <a:r>
              <a:rPr lang="zh-CN" altLang="en-US" sz="2400" dirty="0" smtClean="0">
                <a:sym typeface="Wingdings" panose="05000000000000000000" pitchFamily="2" charset="2"/>
              </a:rPr>
              <a:t>陪伴人类下棋的</a:t>
            </a:r>
            <a:r>
              <a:rPr lang="en-US" altLang="zh-CN" sz="2400" dirty="0" err="1" smtClean="0">
                <a:sym typeface="Wingdings" panose="05000000000000000000" pitchFamily="2" charset="2"/>
              </a:rPr>
              <a:t>BeltaGo</a:t>
            </a:r>
            <a:r>
              <a:rPr lang="en-US" altLang="zh-CN" sz="2400" dirty="0" smtClean="0">
                <a:sym typeface="Wingdings" panose="05000000000000000000" pitchFamily="2" charset="2"/>
              </a:rPr>
              <a:t/>
            </a:r>
            <a:br>
              <a:rPr lang="en-US" altLang="zh-CN" sz="2400" dirty="0" smtClean="0">
                <a:sym typeface="Wingdings" panose="05000000000000000000" pitchFamily="2" charset="2"/>
              </a:rPr>
            </a:br>
            <a:r>
              <a:rPr lang="zh-CN" altLang="en-US" sz="2400" dirty="0" smtClean="0">
                <a:sym typeface="Wingdings" panose="05000000000000000000" pitchFamily="2" charset="2"/>
              </a:rPr>
              <a:t>（“陪</a:t>
            </a:r>
            <a:r>
              <a:rPr lang="en-US" altLang="zh-CN" sz="2400" dirty="0" smtClean="0">
                <a:sym typeface="Wingdings" panose="05000000000000000000" pitchFamily="2" charset="2"/>
              </a:rPr>
              <a:t>Ta</a:t>
            </a:r>
            <a:r>
              <a:rPr lang="zh-CN" altLang="en-US" sz="2400" dirty="0" smtClean="0">
                <a:sym typeface="Wingdings" panose="05000000000000000000" pitchFamily="2" charset="2"/>
              </a:rPr>
              <a:t>狗”？）</a:t>
            </a:r>
            <a:endParaRPr lang="en-US" altLang="zh-CN" sz="2400" dirty="0" smtClean="0">
              <a:sym typeface="Wingdings" panose="05000000000000000000" pitchFamily="2" charset="2"/>
            </a:endParaRPr>
          </a:p>
        </p:txBody>
      </p:sp>
      <p:pic>
        <p:nvPicPr>
          <p:cNvPr id="7170" name="Picture 2" descr="http://img.weiyangx.com/2016/02/5683480af7ce397c88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2938569"/>
            <a:ext cx="5400600" cy="3770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3855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22" presetClass="entr" presetSubtype="1" fill="hold" nodeType="withEffect">
                                  <p:stCondLst>
                                    <p:cond delay="0"/>
                                  </p:stCondLst>
                                  <p:childTnLst>
                                    <p:set>
                                      <p:cBhvr>
                                        <p:cTn id="8" dur="1" fill="hold">
                                          <p:stCondLst>
                                            <p:cond delay="0"/>
                                          </p:stCondLst>
                                        </p:cTn>
                                        <p:tgtEl>
                                          <p:spTgt spid="7170"/>
                                        </p:tgtEl>
                                        <p:attrNameLst>
                                          <p:attrName>style.visibility</p:attrName>
                                        </p:attrNameLst>
                                      </p:cBhvr>
                                      <p:to>
                                        <p:strVal val="visible"/>
                                      </p:to>
                                    </p:set>
                                    <p:animEffect transition="in" filter="wipe(up)">
                                      <p:cBhvr>
                                        <p:cTn id="9"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a:stretch>
            <a:fillRect/>
          </a:stretch>
        </p:blipFill>
        <p:spPr>
          <a:xfrm>
            <a:off x="-2052736" y="-315417"/>
            <a:ext cx="13465496" cy="7570645"/>
          </a:xfrm>
          <a:prstGeom prst="rect">
            <a:avLst/>
          </a:prstGeom>
        </p:spPr>
      </p:pic>
      <p:sp>
        <p:nvSpPr>
          <p:cNvPr id="2" name="标题 1"/>
          <p:cNvSpPr>
            <a:spLocks noGrp="1"/>
          </p:cNvSpPr>
          <p:nvPr>
            <p:ph type="title"/>
          </p:nvPr>
        </p:nvSpPr>
        <p:spPr>
          <a:xfrm>
            <a:off x="-612575" y="0"/>
            <a:ext cx="10801200" cy="1340768"/>
          </a:xfrm>
          <a:solidFill>
            <a:schemeClr val="bg1"/>
          </a:solidFill>
        </p:spPr>
        <p:txBody>
          <a:bodyPr/>
          <a:lstStyle/>
          <a:p>
            <a:r>
              <a:rPr lang="zh-CN" altLang="en-US" dirty="0"/>
              <a:t>类人</a:t>
            </a:r>
            <a:r>
              <a:rPr lang="zh-CN" altLang="en-US" dirty="0" smtClean="0"/>
              <a:t>智能：</a:t>
            </a:r>
            <a:r>
              <a:rPr lang="zh-CN" altLang="en-US" dirty="0" smtClean="0">
                <a:solidFill>
                  <a:srgbClr val="FF0000"/>
                </a:solidFill>
              </a:rPr>
              <a:t>类人知觉</a:t>
            </a:r>
            <a:endParaRPr lang="zh-CN" altLang="en-US" dirty="0">
              <a:solidFill>
                <a:srgbClr val="FF0000"/>
              </a:solidFill>
            </a:endParaRPr>
          </a:p>
        </p:txBody>
      </p:sp>
      <p:sp>
        <p:nvSpPr>
          <p:cNvPr id="4" name="标题 1"/>
          <p:cNvSpPr txBox="1">
            <a:spLocks/>
          </p:cNvSpPr>
          <p:nvPr/>
        </p:nvSpPr>
        <p:spPr bwMode="auto">
          <a:xfrm>
            <a:off x="-180528" y="1320993"/>
            <a:ext cx="10261140" cy="67038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a:solidFill>
                  <a:schemeClr val="tx2"/>
                </a:solidFill>
                <a:latin typeface="微软雅黑" pitchFamily="34" charset="-122"/>
                <a:ea typeface="微软雅黑" pitchFamily="34" charset="-122"/>
                <a:cs typeface="+mj-cs"/>
              </a:defRPr>
            </a:lvl1pPr>
            <a:lvl2pPr algn="l" rtl="0" eaLnBrk="0" fontAlgn="base" hangingPunct="0">
              <a:spcBef>
                <a:spcPct val="0"/>
              </a:spcBef>
              <a:spcAft>
                <a:spcPct val="0"/>
              </a:spcAft>
              <a:defRPr sz="4000" b="1">
                <a:solidFill>
                  <a:schemeClr val="tx2"/>
                </a:solidFill>
                <a:latin typeface="微软雅黑" pitchFamily="34" charset="-122"/>
                <a:ea typeface="微软雅黑" pitchFamily="34" charset="-122"/>
              </a:defRPr>
            </a:lvl2pPr>
            <a:lvl3pPr algn="l" rtl="0" eaLnBrk="0" fontAlgn="base" hangingPunct="0">
              <a:spcBef>
                <a:spcPct val="0"/>
              </a:spcBef>
              <a:spcAft>
                <a:spcPct val="0"/>
              </a:spcAft>
              <a:defRPr sz="4000" b="1">
                <a:solidFill>
                  <a:schemeClr val="tx2"/>
                </a:solidFill>
                <a:latin typeface="微软雅黑" pitchFamily="34" charset="-122"/>
                <a:ea typeface="微软雅黑" pitchFamily="34" charset="-122"/>
              </a:defRPr>
            </a:lvl3pPr>
            <a:lvl4pPr algn="l" rtl="0" eaLnBrk="0" fontAlgn="base" hangingPunct="0">
              <a:spcBef>
                <a:spcPct val="0"/>
              </a:spcBef>
              <a:spcAft>
                <a:spcPct val="0"/>
              </a:spcAft>
              <a:defRPr sz="4000" b="1">
                <a:solidFill>
                  <a:schemeClr val="tx2"/>
                </a:solidFill>
                <a:latin typeface="微软雅黑" pitchFamily="34" charset="-122"/>
                <a:ea typeface="微软雅黑" pitchFamily="34" charset="-122"/>
              </a:defRPr>
            </a:lvl4pPr>
            <a:lvl5pPr algn="l" rtl="0" eaLnBrk="0" fontAlgn="base" hangingPunct="0">
              <a:spcBef>
                <a:spcPct val="0"/>
              </a:spcBef>
              <a:spcAft>
                <a:spcPct val="0"/>
              </a:spcAft>
              <a:defRPr sz="4000" b="1">
                <a:solidFill>
                  <a:schemeClr val="tx2"/>
                </a:solidFill>
                <a:latin typeface="微软雅黑" pitchFamily="34" charset="-122"/>
                <a:ea typeface="微软雅黑" pitchFamily="34" charset="-122"/>
              </a:defRPr>
            </a:lvl5pPr>
            <a:lvl6pPr marL="457200" algn="l" rtl="0" eaLnBrk="0" fontAlgn="base" hangingPunct="0">
              <a:spcBef>
                <a:spcPct val="0"/>
              </a:spcBef>
              <a:spcAft>
                <a:spcPct val="0"/>
              </a:spcAft>
              <a:defRPr sz="3200" b="1">
                <a:solidFill>
                  <a:schemeClr val="tx2"/>
                </a:solidFill>
                <a:latin typeface="Arial" charset="0"/>
                <a:ea typeface="黑体" pitchFamily="2" charset="-122"/>
              </a:defRPr>
            </a:lvl6pPr>
            <a:lvl7pPr marL="914400" algn="l" rtl="0" eaLnBrk="0" fontAlgn="base" hangingPunct="0">
              <a:spcBef>
                <a:spcPct val="0"/>
              </a:spcBef>
              <a:spcAft>
                <a:spcPct val="0"/>
              </a:spcAft>
              <a:defRPr sz="3200" b="1">
                <a:solidFill>
                  <a:schemeClr val="tx2"/>
                </a:solidFill>
                <a:latin typeface="Arial" charset="0"/>
                <a:ea typeface="黑体" pitchFamily="2" charset="-122"/>
              </a:defRPr>
            </a:lvl7pPr>
            <a:lvl8pPr marL="1371600" algn="l" rtl="0" eaLnBrk="0" fontAlgn="base" hangingPunct="0">
              <a:spcBef>
                <a:spcPct val="0"/>
              </a:spcBef>
              <a:spcAft>
                <a:spcPct val="0"/>
              </a:spcAft>
              <a:defRPr sz="3200" b="1">
                <a:solidFill>
                  <a:schemeClr val="tx2"/>
                </a:solidFill>
                <a:latin typeface="Arial" charset="0"/>
                <a:ea typeface="黑体" pitchFamily="2" charset="-122"/>
              </a:defRPr>
            </a:lvl8pPr>
            <a:lvl9pPr marL="1828800" algn="l" rtl="0" eaLnBrk="0" fontAlgn="base" hangingPunct="0">
              <a:spcBef>
                <a:spcPct val="0"/>
              </a:spcBef>
              <a:spcAft>
                <a:spcPct val="0"/>
              </a:spcAft>
              <a:defRPr sz="3200" b="1">
                <a:solidFill>
                  <a:schemeClr val="tx2"/>
                </a:solidFill>
                <a:latin typeface="Arial" charset="0"/>
                <a:ea typeface="黑体" pitchFamily="2" charset="-122"/>
              </a:defRPr>
            </a:lvl9pPr>
          </a:lstStyle>
          <a:p>
            <a:pPr algn="l"/>
            <a:endParaRPr lang="zh-CN" altLang="en-US" sz="2800" kern="0" dirty="0">
              <a:solidFill>
                <a:srgbClr val="FF0000"/>
              </a:solidFill>
            </a:endParaRPr>
          </a:p>
        </p:txBody>
      </p:sp>
      <p:sp>
        <p:nvSpPr>
          <p:cNvPr id="3" name="矩形 2"/>
          <p:cNvSpPr/>
          <p:nvPr/>
        </p:nvSpPr>
        <p:spPr>
          <a:xfrm>
            <a:off x="3995936" y="1678085"/>
            <a:ext cx="3832396" cy="400110"/>
          </a:xfrm>
          <a:prstGeom prst="rect">
            <a:avLst/>
          </a:prstGeom>
        </p:spPr>
        <p:txBody>
          <a:bodyPr wrap="none">
            <a:spAutoFit/>
          </a:bodyPr>
          <a:lstStyle/>
          <a:p>
            <a:r>
              <a:rPr lang="zh-CN" altLang="en-US" dirty="0">
                <a:solidFill>
                  <a:srgbClr val="FF0000"/>
                </a:solidFill>
                <a:latin typeface="微软雅黑" panose="020B0503020204020204" pitchFamily="34" charset="-122"/>
                <a:ea typeface="微软雅黑" panose="020B0503020204020204" pitchFamily="34" charset="-122"/>
              </a:rPr>
              <a:t>看图</a:t>
            </a:r>
            <a:r>
              <a:rPr lang="zh-CN" altLang="en-US" dirty="0" smtClean="0">
                <a:solidFill>
                  <a:srgbClr val="FF0000"/>
                </a:solidFill>
                <a:latin typeface="微软雅黑" panose="020B0503020204020204" pitchFamily="34" charset="-122"/>
                <a:ea typeface="微软雅黑" panose="020B0503020204020204" pitchFamily="34" charset="-122"/>
              </a:rPr>
              <a:t>说话</a:t>
            </a:r>
            <a:r>
              <a:rPr lang="en-US" altLang="zh-CN" dirty="0" smtClean="0">
                <a:solidFill>
                  <a:srgbClr val="FF0000"/>
                </a:solidFill>
              </a:rPr>
              <a:t>[</a:t>
            </a:r>
            <a:r>
              <a:rPr lang="zh-CN" altLang="en-US" dirty="0" smtClean="0">
                <a:solidFill>
                  <a:srgbClr val="FF0000"/>
                </a:solidFill>
              </a:rPr>
              <a:t>Nature </a:t>
            </a:r>
            <a:r>
              <a:rPr lang="zh-CN" altLang="en-US" dirty="0">
                <a:solidFill>
                  <a:srgbClr val="FF0000"/>
                </a:solidFill>
              </a:rPr>
              <a:t>| Vol 521 | </a:t>
            </a:r>
            <a:r>
              <a:rPr lang="zh-CN" altLang="en-US" dirty="0" smtClean="0">
                <a:solidFill>
                  <a:srgbClr val="FF0000"/>
                </a:solidFill>
              </a:rPr>
              <a:t>2015</a:t>
            </a:r>
            <a:r>
              <a:rPr lang="en-US" altLang="zh-CN" dirty="0" smtClean="0">
                <a:solidFill>
                  <a:srgbClr val="FF0000"/>
                </a:solidFill>
              </a:rPr>
              <a:t>]</a:t>
            </a:r>
            <a:endParaRPr lang="zh-CN" altLang="en-US" dirty="0">
              <a:solidFill>
                <a:srgbClr val="FF0000"/>
              </a:solidFill>
            </a:endParaRPr>
          </a:p>
        </p:txBody>
      </p:sp>
      <p:grpSp>
        <p:nvGrpSpPr>
          <p:cNvPr id="48" name="组合 47"/>
          <p:cNvGrpSpPr/>
          <p:nvPr/>
        </p:nvGrpSpPr>
        <p:grpSpPr>
          <a:xfrm>
            <a:off x="107504" y="2204864"/>
            <a:ext cx="8064896" cy="2160240"/>
            <a:chOff x="107504" y="2204864"/>
            <a:chExt cx="8064896" cy="2160240"/>
          </a:xfrm>
        </p:grpSpPr>
        <p:cxnSp>
          <p:nvCxnSpPr>
            <p:cNvPr id="10" name="直接箭头连接符 9"/>
            <p:cNvCxnSpPr/>
            <p:nvPr/>
          </p:nvCxnSpPr>
          <p:spPr>
            <a:xfrm flipH="1">
              <a:off x="5724128" y="3501008"/>
              <a:ext cx="432048"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1" name="直接箭头连接符 10"/>
            <p:cNvCxnSpPr/>
            <p:nvPr/>
          </p:nvCxnSpPr>
          <p:spPr>
            <a:xfrm flipH="1">
              <a:off x="3995936" y="3501008"/>
              <a:ext cx="432048"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2" name="直接箭头连接符 11"/>
            <p:cNvCxnSpPr/>
            <p:nvPr/>
          </p:nvCxnSpPr>
          <p:spPr>
            <a:xfrm flipH="1">
              <a:off x="2339752" y="3502678"/>
              <a:ext cx="432048"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grpSp>
          <p:nvGrpSpPr>
            <p:cNvPr id="46" name="组合 45"/>
            <p:cNvGrpSpPr/>
            <p:nvPr/>
          </p:nvGrpSpPr>
          <p:grpSpPr>
            <a:xfrm>
              <a:off x="107504" y="2204864"/>
              <a:ext cx="2088232" cy="1872208"/>
              <a:chOff x="107504" y="2204864"/>
              <a:chExt cx="2088232" cy="1872208"/>
            </a:xfrm>
          </p:grpSpPr>
          <p:cxnSp>
            <p:nvCxnSpPr>
              <p:cNvPr id="14" name="直接连接符 13"/>
              <p:cNvCxnSpPr/>
              <p:nvPr/>
            </p:nvCxnSpPr>
            <p:spPr>
              <a:xfrm>
                <a:off x="107504" y="2636912"/>
                <a:ext cx="2088232" cy="144016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07504" y="2204864"/>
                <a:ext cx="0" cy="432048"/>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107504" y="2204864"/>
                <a:ext cx="208823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2174286" y="2204864"/>
                <a:ext cx="21450" cy="1872208"/>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107504" y="2780928"/>
              <a:ext cx="2066782" cy="1584176"/>
              <a:chOff x="107504" y="2780928"/>
              <a:chExt cx="2066782" cy="1584176"/>
            </a:xfrm>
          </p:grpSpPr>
          <p:cxnSp>
            <p:nvCxnSpPr>
              <p:cNvPr id="17" name="直接连接符 16"/>
              <p:cNvCxnSpPr/>
              <p:nvPr/>
            </p:nvCxnSpPr>
            <p:spPr>
              <a:xfrm>
                <a:off x="107504" y="2780928"/>
                <a:ext cx="2066782" cy="144016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174286" y="4221088"/>
                <a:ext cx="0" cy="144016"/>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107504" y="2780928"/>
                <a:ext cx="0" cy="1584176"/>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107504" y="4365104"/>
                <a:ext cx="2066782" cy="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grpSp>
        <p:sp>
          <p:nvSpPr>
            <p:cNvPr id="47" name="矩形 46"/>
            <p:cNvSpPr/>
            <p:nvPr/>
          </p:nvSpPr>
          <p:spPr>
            <a:xfrm>
              <a:off x="3995936" y="3861048"/>
              <a:ext cx="4176464" cy="400110"/>
            </a:xfrm>
            <a:prstGeom prst="rect">
              <a:avLst/>
            </a:prstGeom>
          </p:spPr>
          <p:txBody>
            <a:bodyPr wrap="square">
              <a:spAutoFit/>
            </a:bodyPr>
            <a:lstStyle/>
            <a:p>
              <a:r>
                <a:rPr lang="zh-CN" altLang="en-US" dirty="0" smtClean="0">
                  <a:solidFill>
                    <a:srgbClr val="FF0000"/>
                  </a:solidFill>
                  <a:latin typeface="微软雅黑" panose="020B0503020204020204" pitchFamily="34" charset="-122"/>
                  <a:ea typeface="微软雅黑" panose="020B0503020204020204" pitchFamily="34" charset="-122"/>
                </a:rPr>
                <a:t>语言驱动</a:t>
              </a:r>
              <a:r>
                <a:rPr lang="zh-CN" altLang="en-US" dirty="0">
                  <a:solidFill>
                    <a:srgbClr val="FF0000"/>
                  </a:solidFill>
                  <a:latin typeface="微软雅黑" panose="020B0503020204020204" pitchFamily="34" charset="-122"/>
                  <a:ea typeface="微软雅黑" panose="020B0503020204020204" pitchFamily="34" charset="-122"/>
                </a:rPr>
                <a:t>机器视觉</a:t>
              </a:r>
              <a:endParaRPr lang="zh-CN" altLang="en-US" dirty="0">
                <a:solidFill>
                  <a:srgbClr val="FF0000"/>
                </a:solidFill>
                <a:ea typeface="微软雅黑" panose="020B0503020204020204" pitchFamily="34" charset="-122"/>
                <a:cs typeface="Times New Roman" panose="02020603050405020304" pitchFamily="18" charset="0"/>
              </a:endParaRPr>
            </a:p>
          </p:txBody>
        </p:sp>
      </p:grpSp>
    </p:spTree>
    <p:extLst>
      <p:ext uri="{BB962C8B-B14F-4D97-AF65-F5344CB8AC3E}">
        <p14:creationId xmlns:p14="http://schemas.microsoft.com/office/powerpoint/2010/main" val="86426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right)">
                                      <p:cBhvr>
                                        <p:cTn id="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类人智能：</a:t>
            </a:r>
            <a:r>
              <a:rPr lang="zh-CN" altLang="en-US" dirty="0">
                <a:solidFill>
                  <a:srgbClr val="FF0000"/>
                </a:solidFill>
              </a:rPr>
              <a:t>类人知觉</a:t>
            </a:r>
            <a:endParaRPr lang="zh-CN" altLang="en-US" dirty="0"/>
          </a:p>
        </p:txBody>
      </p:sp>
      <p:sp>
        <p:nvSpPr>
          <p:cNvPr id="3" name="内容占位符 2"/>
          <p:cNvSpPr>
            <a:spLocks noGrp="1"/>
          </p:cNvSpPr>
          <p:nvPr>
            <p:ph idx="1"/>
          </p:nvPr>
        </p:nvSpPr>
        <p:spPr/>
        <p:txBody>
          <a:bodyPr/>
          <a:lstStyle/>
          <a:p>
            <a:r>
              <a:rPr lang="zh-CN" altLang="en-US" dirty="0" smtClean="0">
                <a:solidFill>
                  <a:srgbClr val="FF0000"/>
                </a:solidFill>
              </a:rPr>
              <a:t>风景照生成</a:t>
            </a:r>
            <a:endParaRPr lang="zh-CN" altLang="en-US" dirty="0">
              <a:solidFill>
                <a:srgbClr val="FF0000"/>
              </a:solidFill>
            </a:endParaRPr>
          </a:p>
        </p:txBody>
      </p:sp>
      <p:pic>
        <p:nvPicPr>
          <p:cNvPr id="4" name="图片 3" descr="train.png"/>
          <p:cNvPicPr>
            <a:picLocks noChangeAspect="1"/>
          </p:cNvPicPr>
          <p:nvPr/>
        </p:nvPicPr>
        <p:blipFill>
          <a:blip r:embed="rId2" cstate="print"/>
          <a:stretch>
            <a:fillRect/>
          </a:stretch>
        </p:blipFill>
        <p:spPr>
          <a:xfrm>
            <a:off x="5366686" y="4121058"/>
            <a:ext cx="3759788" cy="2118544"/>
          </a:xfrm>
          <a:prstGeom prst="rect">
            <a:avLst/>
          </a:prstGeom>
        </p:spPr>
      </p:pic>
      <p:grpSp>
        <p:nvGrpSpPr>
          <p:cNvPr id="5" name="组合 4"/>
          <p:cNvGrpSpPr/>
          <p:nvPr/>
        </p:nvGrpSpPr>
        <p:grpSpPr>
          <a:xfrm>
            <a:off x="362763" y="2261853"/>
            <a:ext cx="1674136" cy="1455179"/>
            <a:chOff x="5850192" y="386712"/>
            <a:chExt cx="1674136" cy="1674136"/>
          </a:xfrm>
        </p:grpSpPr>
        <p:pic>
          <p:nvPicPr>
            <p:cNvPr id="6" name="图片 5" descr="coast_art294.jpg"/>
            <p:cNvPicPr>
              <a:picLocks noChangeAspect="1"/>
            </p:cNvPicPr>
            <p:nvPr/>
          </p:nvPicPr>
          <p:blipFill>
            <a:blip r:embed="rId3" cstate="print"/>
            <a:stretch>
              <a:fillRect/>
            </a:stretch>
          </p:blipFill>
          <p:spPr>
            <a:xfrm>
              <a:off x="5850192" y="386712"/>
              <a:ext cx="1224136" cy="1224136"/>
            </a:xfrm>
            <a:prstGeom prst="rect">
              <a:avLst/>
            </a:prstGeom>
            <a:ln>
              <a:solidFill>
                <a:schemeClr val="tx1"/>
              </a:solidFill>
            </a:ln>
          </p:spPr>
        </p:pic>
        <p:pic>
          <p:nvPicPr>
            <p:cNvPr id="7" name="图片 6" descr="forest_land871.jpg"/>
            <p:cNvPicPr>
              <a:picLocks noChangeAspect="1"/>
            </p:cNvPicPr>
            <p:nvPr/>
          </p:nvPicPr>
          <p:blipFill>
            <a:blip r:embed="rId4" cstate="print"/>
            <a:stretch>
              <a:fillRect/>
            </a:stretch>
          </p:blipFill>
          <p:spPr>
            <a:xfrm>
              <a:off x="6000192" y="536712"/>
              <a:ext cx="1224136" cy="1224136"/>
            </a:xfrm>
            <a:prstGeom prst="rect">
              <a:avLst/>
            </a:prstGeom>
            <a:ln>
              <a:solidFill>
                <a:schemeClr val="tx1"/>
              </a:solidFill>
            </a:ln>
          </p:spPr>
        </p:pic>
        <p:pic>
          <p:nvPicPr>
            <p:cNvPr id="8" name="图片 7" descr="mountain_art1131.jpg"/>
            <p:cNvPicPr>
              <a:picLocks noChangeAspect="1"/>
            </p:cNvPicPr>
            <p:nvPr/>
          </p:nvPicPr>
          <p:blipFill>
            <a:blip r:embed="rId5" cstate="print"/>
            <a:stretch>
              <a:fillRect/>
            </a:stretch>
          </p:blipFill>
          <p:spPr>
            <a:xfrm>
              <a:off x="6150192" y="686712"/>
              <a:ext cx="1224136" cy="1224136"/>
            </a:xfrm>
            <a:prstGeom prst="rect">
              <a:avLst/>
            </a:prstGeom>
            <a:ln>
              <a:solidFill>
                <a:schemeClr val="tx1"/>
              </a:solidFill>
            </a:ln>
          </p:spPr>
        </p:pic>
        <p:pic>
          <p:nvPicPr>
            <p:cNvPr id="9" name="图片 8" descr="opencountry_land494.jpg"/>
            <p:cNvPicPr>
              <a:picLocks noChangeAspect="1"/>
            </p:cNvPicPr>
            <p:nvPr/>
          </p:nvPicPr>
          <p:blipFill>
            <a:blip r:embed="rId6" cstate="print"/>
            <a:stretch>
              <a:fillRect/>
            </a:stretch>
          </p:blipFill>
          <p:spPr>
            <a:xfrm>
              <a:off x="6300192" y="836712"/>
              <a:ext cx="1224136" cy="1224136"/>
            </a:xfrm>
            <a:prstGeom prst="rect">
              <a:avLst/>
            </a:prstGeom>
            <a:ln>
              <a:solidFill>
                <a:schemeClr val="tx1"/>
              </a:solidFill>
            </a:ln>
          </p:spPr>
        </p:pic>
      </p:grpSp>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520" y="4182604"/>
            <a:ext cx="4744478" cy="202915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4" name="下箭头 53"/>
          <p:cNvSpPr/>
          <p:nvPr/>
        </p:nvSpPr>
        <p:spPr>
          <a:xfrm>
            <a:off x="1249418" y="3771549"/>
            <a:ext cx="350825" cy="360040"/>
          </a:xfrm>
          <a:prstGeom prst="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b="1">
              <a:solidFill>
                <a:srgbClr val="FFFFFF"/>
              </a:solidFill>
              <a:latin typeface="微软雅黑" panose="020B0503020204020204" pitchFamily="34" charset="-122"/>
              <a:ea typeface="微软雅黑" panose="020B0503020204020204" pitchFamily="34" charset="-122"/>
            </a:endParaRPr>
          </a:p>
        </p:txBody>
      </p:sp>
      <p:sp>
        <p:nvSpPr>
          <p:cNvPr id="57" name="下箭头 56"/>
          <p:cNvSpPr/>
          <p:nvPr/>
        </p:nvSpPr>
        <p:spPr>
          <a:xfrm>
            <a:off x="4366958" y="3800158"/>
            <a:ext cx="350825" cy="360040"/>
          </a:xfrm>
          <a:prstGeom prst="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b="1">
              <a:solidFill>
                <a:srgbClr val="FFFFFF"/>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2036899" y="2984960"/>
            <a:ext cx="1296144" cy="400110"/>
          </a:xfrm>
          <a:prstGeom prst="rect">
            <a:avLst/>
          </a:prstGeom>
          <a:noFill/>
        </p:spPr>
        <p:txBody>
          <a:bodyPr wrap="square" rtlCol="0">
            <a:spAutoFit/>
          </a:bodyPr>
          <a:lstStyle/>
          <a:p>
            <a:pPr fontAlgn="base">
              <a:spcBef>
                <a:spcPct val="0"/>
              </a:spcBef>
              <a:spcAft>
                <a:spcPct val="0"/>
              </a:spcAft>
            </a:pPr>
            <a:r>
              <a:rPr lang="zh-CN" altLang="en-US" sz="2000" b="1" dirty="0" smtClean="0">
                <a:solidFill>
                  <a:srgbClr val="FF0000"/>
                </a:solidFill>
                <a:latin typeface="微软雅黑" panose="020B0503020204020204" pitchFamily="34" charset="-122"/>
                <a:ea typeface="微软雅黑" panose="020B0503020204020204" pitchFamily="34" charset="-122"/>
              </a:rPr>
              <a:t>对抗生成</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pic>
        <p:nvPicPr>
          <p:cNvPr id="1028" name="Picture 4" descr="C:\Users\nibingbing\Desktop\images (2).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333042" y="2302889"/>
            <a:ext cx="849291" cy="63614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029" name="Picture 5" descr="C:\Users\nibingbing\Desktop\images (3).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33043" y="3000775"/>
            <a:ext cx="1294931" cy="72516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229500" y="2302888"/>
            <a:ext cx="1056898" cy="621363"/>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31" name="Picture 7" descr="C:\Users\nibingbing\Desktop\images.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692484" y="3000774"/>
            <a:ext cx="621560" cy="72516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56" name="TextBox 55"/>
          <p:cNvSpPr txBox="1"/>
          <p:nvPr/>
        </p:nvSpPr>
        <p:spPr>
          <a:xfrm>
            <a:off x="3419872" y="1969095"/>
            <a:ext cx="1894172" cy="307777"/>
          </a:xfrm>
          <a:prstGeom prst="rect">
            <a:avLst/>
          </a:prstGeom>
          <a:noFill/>
        </p:spPr>
        <p:txBody>
          <a:bodyPr wrap="square" rtlCol="0">
            <a:spAutoFit/>
          </a:bodyPr>
          <a:lstStyle/>
          <a:p>
            <a:pPr fontAlgn="base">
              <a:spcBef>
                <a:spcPct val="0"/>
              </a:spcBef>
              <a:spcAft>
                <a:spcPct val="0"/>
              </a:spcAft>
            </a:pPr>
            <a:r>
              <a:rPr lang="zh-CN" altLang="en-US" sz="1400" b="1" dirty="0" smtClean="0">
                <a:solidFill>
                  <a:srgbClr val="000000"/>
                </a:solidFill>
                <a:latin typeface="微软雅黑" panose="020B0503020204020204" pitchFamily="34" charset="-122"/>
                <a:ea typeface="微软雅黑" panose="020B0503020204020204" pitchFamily="34" charset="-122"/>
              </a:rPr>
              <a:t>深度层“异步”序列</a:t>
            </a:r>
            <a:endParaRPr lang="zh-CN" altLang="en-US" sz="1400" b="1" dirty="0">
              <a:solidFill>
                <a:srgbClr val="000000"/>
              </a:solidFill>
              <a:latin typeface="微软雅黑" panose="020B0503020204020204" pitchFamily="34" charset="-122"/>
              <a:ea typeface="微软雅黑" panose="020B0503020204020204" pitchFamily="34" charset="-122"/>
            </a:endParaRPr>
          </a:p>
        </p:txBody>
      </p:sp>
      <p:sp>
        <p:nvSpPr>
          <p:cNvPr id="65" name="TextBox 64"/>
          <p:cNvSpPr txBox="1"/>
          <p:nvPr/>
        </p:nvSpPr>
        <p:spPr>
          <a:xfrm>
            <a:off x="517588" y="1969095"/>
            <a:ext cx="1219311" cy="307777"/>
          </a:xfrm>
          <a:prstGeom prst="rect">
            <a:avLst/>
          </a:prstGeom>
          <a:noFill/>
        </p:spPr>
        <p:txBody>
          <a:bodyPr wrap="square" rtlCol="0">
            <a:spAutoFit/>
          </a:bodyPr>
          <a:lstStyle/>
          <a:p>
            <a:pPr fontAlgn="base">
              <a:spcBef>
                <a:spcPct val="0"/>
              </a:spcBef>
              <a:spcAft>
                <a:spcPct val="0"/>
              </a:spcAft>
            </a:pPr>
            <a:r>
              <a:rPr lang="zh-CN" altLang="en-US" sz="1400" b="1" dirty="0" smtClean="0">
                <a:solidFill>
                  <a:srgbClr val="000000"/>
                </a:solidFill>
                <a:latin typeface="微软雅黑" panose="020B0503020204020204" pitchFamily="34" charset="-122"/>
                <a:ea typeface="微软雅黑" panose="020B0503020204020204" pitchFamily="34" charset="-122"/>
              </a:rPr>
              <a:t>自然场景</a:t>
            </a:r>
            <a:endParaRPr lang="zh-CN" altLang="en-US" sz="1400" b="1" dirty="0">
              <a:solidFill>
                <a:srgbClr val="000000"/>
              </a:solidFill>
              <a:latin typeface="微软雅黑" panose="020B0503020204020204" pitchFamily="34" charset="-122"/>
              <a:ea typeface="微软雅黑" panose="020B0503020204020204" pitchFamily="34" charset="-122"/>
            </a:endParaRPr>
          </a:p>
        </p:txBody>
      </p:sp>
      <p:sp>
        <p:nvSpPr>
          <p:cNvPr id="58" name="右箭头 57"/>
          <p:cNvSpPr/>
          <p:nvPr/>
        </p:nvSpPr>
        <p:spPr>
          <a:xfrm>
            <a:off x="5003264" y="4869160"/>
            <a:ext cx="363422" cy="720080"/>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b="1">
              <a:solidFill>
                <a:srgbClr val="FFFFFF"/>
              </a:solidFill>
              <a:latin typeface="微软雅黑" panose="020B0503020204020204" pitchFamily="34" charset="-122"/>
              <a:ea typeface="微软雅黑" panose="020B0503020204020204" pitchFamily="34" charset="-122"/>
            </a:endParaRPr>
          </a:p>
        </p:txBody>
      </p:sp>
      <p:sp>
        <p:nvSpPr>
          <p:cNvPr id="67" name="TextBox 66"/>
          <p:cNvSpPr txBox="1"/>
          <p:nvPr/>
        </p:nvSpPr>
        <p:spPr>
          <a:xfrm>
            <a:off x="5366686" y="3617660"/>
            <a:ext cx="3885834" cy="400110"/>
          </a:xfrm>
          <a:prstGeom prst="rect">
            <a:avLst/>
          </a:prstGeom>
          <a:noFill/>
        </p:spPr>
        <p:txBody>
          <a:bodyPr wrap="square" rtlCol="0">
            <a:spAutoFit/>
          </a:bodyPr>
          <a:lstStyle>
            <a:defPPr>
              <a:defRPr lang="zh-CN"/>
            </a:defPPr>
            <a:lvl1pPr>
              <a:defRPr>
                <a:solidFill>
                  <a:srgbClr val="FF0000"/>
                </a:solidFill>
                <a:latin typeface="黑体" panose="02010609060101010101" pitchFamily="49" charset="-122"/>
                <a:ea typeface="黑体" panose="02010609060101010101" pitchFamily="49" charset="-122"/>
              </a:defRPr>
            </a:lvl1pPr>
          </a:lstStyle>
          <a:p>
            <a:pPr algn="ctr" fontAlgn="base">
              <a:spcBef>
                <a:spcPct val="0"/>
              </a:spcBef>
              <a:spcAft>
                <a:spcPct val="0"/>
              </a:spcAft>
            </a:pPr>
            <a:r>
              <a:rPr lang="zh-CN" altLang="en-US" sz="2000" b="1" dirty="0">
                <a:latin typeface="微软雅黑" panose="020B0503020204020204" pitchFamily="34" charset="-122"/>
                <a:ea typeface="微软雅黑" panose="020B0503020204020204" pitchFamily="34" charset="-122"/>
              </a:rPr>
              <a:t>自动</a:t>
            </a:r>
            <a:r>
              <a:rPr lang="zh-CN" altLang="en-US" sz="2000" b="1" dirty="0" smtClean="0">
                <a:latin typeface="微软雅黑" panose="020B0503020204020204" pitchFamily="34" charset="-122"/>
                <a:ea typeface="微软雅黑" panose="020B0503020204020204" pitchFamily="34" charset="-122"/>
              </a:rPr>
              <a:t>生成“层次真实”的风景</a:t>
            </a:r>
            <a:r>
              <a:rPr lang="zh-CN" altLang="en-US" sz="2000" b="1" dirty="0">
                <a:latin typeface="微软雅黑" panose="020B0503020204020204" pitchFamily="34" charset="-122"/>
                <a:ea typeface="微软雅黑" panose="020B0503020204020204" pitchFamily="34" charset="-122"/>
              </a:rPr>
              <a:t>照</a:t>
            </a:r>
          </a:p>
        </p:txBody>
      </p:sp>
    </p:spTree>
    <p:extLst>
      <p:ext uri="{BB962C8B-B14F-4D97-AF65-F5344CB8AC3E}">
        <p14:creationId xmlns:p14="http://schemas.microsoft.com/office/powerpoint/2010/main" val="21911687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类人智能：</a:t>
            </a:r>
            <a:r>
              <a:rPr lang="zh-CN" altLang="en-US" dirty="0" smtClean="0">
                <a:solidFill>
                  <a:srgbClr val="FF0000"/>
                </a:solidFill>
              </a:rPr>
              <a:t>类脑计算</a:t>
            </a:r>
            <a:endParaRPr lang="zh-CN" altLang="en-US" dirty="0">
              <a:solidFill>
                <a:srgbClr val="FF0000"/>
              </a:solidFill>
            </a:endParaRPr>
          </a:p>
        </p:txBody>
      </p:sp>
      <p:pic>
        <p:nvPicPr>
          <p:cNvPr id="4" name="内容占位符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63688" y="1454366"/>
            <a:ext cx="2539315" cy="3229187"/>
          </a:xfrm>
        </p:spPr>
      </p:pic>
      <p:pic>
        <p:nvPicPr>
          <p:cNvPr id="2050" name="Picture 2" descr="brain bann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492" y="4797152"/>
            <a:ext cx="8963479" cy="198690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rueNorth Chi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6056" y="1454366"/>
            <a:ext cx="3240360" cy="3191755"/>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6030416" y="3429000"/>
            <a:ext cx="2069976" cy="707886"/>
          </a:xfrm>
          <a:prstGeom prst="rect">
            <a:avLst/>
          </a:prstGeom>
        </p:spPr>
        <p:txBody>
          <a:bodyPr wrap="square">
            <a:spAutoFit/>
          </a:bodyPr>
          <a:lstStyle/>
          <a:p>
            <a:r>
              <a:rPr lang="zh-CN" altLang="en-US" dirty="0">
                <a:solidFill>
                  <a:schemeClr val="bg1"/>
                </a:solidFill>
                <a:latin typeface="微软雅黑" panose="020B0503020204020204" pitchFamily="34" charset="-122"/>
                <a:ea typeface="微软雅黑" panose="020B0503020204020204" pitchFamily="34" charset="-122"/>
              </a:rPr>
              <a:t>100万</a:t>
            </a:r>
            <a:r>
              <a:rPr lang="zh-CN" altLang="en-US" dirty="0" smtClean="0">
                <a:solidFill>
                  <a:schemeClr val="bg1"/>
                </a:solidFill>
                <a:latin typeface="微软雅黑" panose="020B0503020204020204" pitchFamily="34" charset="-122"/>
                <a:ea typeface="微软雅黑" panose="020B0503020204020204" pitchFamily="34" charset="-122"/>
              </a:rPr>
              <a:t>个神经元</a:t>
            </a:r>
            <a:endParaRPr lang="en-US" altLang="zh-CN" dirty="0" smtClean="0">
              <a:solidFill>
                <a:schemeClr val="bg1"/>
              </a:solidFill>
              <a:latin typeface="微软雅黑" panose="020B0503020204020204" pitchFamily="34" charset="-122"/>
              <a:ea typeface="微软雅黑" panose="020B0503020204020204" pitchFamily="34" charset="-122"/>
            </a:endParaRPr>
          </a:p>
          <a:p>
            <a:r>
              <a:rPr lang="zh-CN" altLang="en-US" dirty="0" smtClean="0">
                <a:solidFill>
                  <a:schemeClr val="bg1"/>
                </a:solidFill>
                <a:latin typeface="微软雅黑" panose="020B0503020204020204" pitchFamily="34" charset="-122"/>
                <a:ea typeface="微软雅黑" panose="020B0503020204020204" pitchFamily="34" charset="-122"/>
              </a:rPr>
              <a:t>功耗仅65</a:t>
            </a:r>
            <a:r>
              <a:rPr lang="zh-CN" altLang="en-US" dirty="0">
                <a:solidFill>
                  <a:schemeClr val="bg1"/>
                </a:solidFill>
                <a:latin typeface="微软雅黑" panose="020B0503020204020204" pitchFamily="34" charset="-122"/>
                <a:ea typeface="微软雅黑" panose="020B0503020204020204" pitchFamily="34" charset="-122"/>
              </a:rPr>
              <a:t>毫瓦</a:t>
            </a:r>
          </a:p>
        </p:txBody>
      </p:sp>
    </p:spTree>
    <p:extLst>
      <p:ext uri="{BB962C8B-B14F-4D97-AF65-F5344CB8AC3E}">
        <p14:creationId xmlns:p14="http://schemas.microsoft.com/office/powerpoint/2010/main" val="899197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类人智能：</a:t>
            </a:r>
            <a:r>
              <a:rPr lang="zh-CN" altLang="en-US" dirty="0" smtClean="0">
                <a:solidFill>
                  <a:srgbClr val="FF0000"/>
                </a:solidFill>
              </a:rPr>
              <a:t>类脑计算</a:t>
            </a:r>
            <a:endParaRPr lang="zh-CN" altLang="en-US" dirty="0">
              <a:solidFill>
                <a:srgbClr val="FF0000"/>
              </a:solidFill>
            </a:endParaRPr>
          </a:p>
        </p:txBody>
      </p:sp>
      <p:pic>
        <p:nvPicPr>
          <p:cNvPr id="1026" name="Picture 2" descr="C:\Users\nibingbing\Desktop\要打印\144586857037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8312" y="1984214"/>
            <a:ext cx="2666091" cy="216486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7" name="Picture 3" descr="C:\Users\nibingbing\Desktop\要打印\下载.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87257" y="1475395"/>
            <a:ext cx="892455" cy="593888"/>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nibingbing\Desktop\要打印\060221_rcsh_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75856" y="1548133"/>
            <a:ext cx="872815" cy="63609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nibingbing\Desktop\要打印\234973-14020G0350339.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09746" y="1518425"/>
            <a:ext cx="1138118" cy="66579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nibingbing\Desktop\要打印\201207271242152871s.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09183" y="1421925"/>
            <a:ext cx="778074" cy="64735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Users\nibingbing\Desktop\要打印\201283113341434549.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44008" y="1524308"/>
            <a:ext cx="1094465" cy="731924"/>
          </a:xfrm>
          <a:prstGeom prst="rect">
            <a:avLst/>
          </a:prstGeom>
          <a:noFill/>
          <a:extLst>
            <a:ext uri="{909E8E84-426E-40DD-AFC4-6F175D3DCCD1}">
              <a14:hiddenFill xmlns:a14="http://schemas.microsoft.com/office/drawing/2010/main">
                <a:solidFill>
                  <a:srgbClr val="FFFFFF"/>
                </a:solidFill>
              </a14:hiddenFill>
            </a:ext>
          </a:extLst>
        </p:spPr>
      </p:pic>
      <p:cxnSp>
        <p:nvCxnSpPr>
          <p:cNvPr id="4" name="直接箭头连接符 3"/>
          <p:cNvCxnSpPr/>
          <p:nvPr/>
        </p:nvCxnSpPr>
        <p:spPr>
          <a:xfrm flipV="1">
            <a:off x="309183" y="2334196"/>
            <a:ext cx="5374753" cy="6808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 name="直接连接符 6"/>
          <p:cNvCxnSpPr>
            <a:stCxn id="1031" idx="2"/>
          </p:cNvCxnSpPr>
          <p:nvPr/>
        </p:nvCxnSpPr>
        <p:spPr>
          <a:xfrm flipH="1">
            <a:off x="687138" y="2069283"/>
            <a:ext cx="11082" cy="310061"/>
          </a:xfrm>
          <a:prstGeom prst="line">
            <a:avLst/>
          </a:prstGeom>
          <a:ln w="254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027" idx="2"/>
          </p:cNvCxnSpPr>
          <p:nvPr/>
        </p:nvCxnSpPr>
        <p:spPr>
          <a:xfrm>
            <a:off x="1533485" y="2069283"/>
            <a:ext cx="0" cy="310061"/>
          </a:xfrm>
          <a:prstGeom prst="line">
            <a:avLst/>
          </a:prstGeom>
          <a:ln w="254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2843808" y="2040208"/>
            <a:ext cx="3121" cy="339136"/>
          </a:xfrm>
          <a:prstGeom prst="line">
            <a:avLst/>
          </a:prstGeom>
          <a:ln w="254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3563888" y="2059344"/>
            <a:ext cx="0" cy="320000"/>
          </a:xfrm>
          <a:prstGeom prst="line">
            <a:avLst/>
          </a:prstGeom>
          <a:ln w="254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5116112" y="2069283"/>
            <a:ext cx="0" cy="310061"/>
          </a:xfrm>
          <a:prstGeom prst="line">
            <a:avLst/>
          </a:prstGeom>
          <a:ln w="254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50" name="直接箭头连接符 49"/>
          <p:cNvCxnSpPr/>
          <p:nvPr/>
        </p:nvCxnSpPr>
        <p:spPr>
          <a:xfrm>
            <a:off x="309183" y="3681220"/>
            <a:ext cx="529976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662681" y="3371159"/>
            <a:ext cx="0" cy="310061"/>
          </a:xfrm>
          <a:prstGeom prst="line">
            <a:avLst/>
          </a:prstGeom>
          <a:ln w="254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1509028" y="3371159"/>
            <a:ext cx="0" cy="310061"/>
          </a:xfrm>
          <a:prstGeom prst="line">
            <a:avLst/>
          </a:prstGeom>
          <a:ln w="254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3070920" y="3342084"/>
            <a:ext cx="3121" cy="339136"/>
          </a:xfrm>
          <a:prstGeom prst="line">
            <a:avLst/>
          </a:prstGeom>
          <a:ln w="25400">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5116112" y="3310499"/>
            <a:ext cx="0" cy="370721"/>
          </a:xfrm>
          <a:prstGeom prst="line">
            <a:avLst/>
          </a:prstGeom>
          <a:ln w="254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6086433" y="1660738"/>
            <a:ext cx="2843808" cy="400110"/>
          </a:xfrm>
          <a:prstGeom prst="rect">
            <a:avLst/>
          </a:prstGeom>
          <a:noFill/>
        </p:spPr>
        <p:txBody>
          <a:bodyPr wrap="square" rtlCol="0">
            <a:spAutoFit/>
          </a:bodyPr>
          <a:lstStyle/>
          <a:p>
            <a:r>
              <a:rPr lang="zh-CN" altLang="en-US" dirty="0" smtClean="0">
                <a:solidFill>
                  <a:srgbClr val="FF0000"/>
                </a:solidFill>
                <a:latin typeface="微软雅黑" panose="020B0503020204020204" pitchFamily="34" charset="-122"/>
                <a:ea typeface="微软雅黑" panose="020B0503020204020204" pitchFamily="34" charset="-122"/>
              </a:rPr>
              <a:t>异步信号序列刺激人脑</a:t>
            </a:r>
            <a:endParaRPr lang="zh-CN" altLang="en-US" dirty="0">
              <a:solidFill>
                <a:srgbClr val="FF0000"/>
              </a:solidFill>
              <a:latin typeface="微软雅黑" panose="020B0503020204020204" pitchFamily="34" charset="-122"/>
              <a:ea typeface="微软雅黑" panose="020B0503020204020204" pitchFamily="34" charset="-122"/>
            </a:endParaRPr>
          </a:p>
        </p:txBody>
      </p:sp>
      <p:sp>
        <p:nvSpPr>
          <p:cNvPr id="29" name="右箭头 28"/>
          <p:cNvSpPr/>
          <p:nvPr/>
        </p:nvSpPr>
        <p:spPr>
          <a:xfrm>
            <a:off x="5724128" y="2431737"/>
            <a:ext cx="362305" cy="678636"/>
          </a:xfrm>
          <a:prstGeom prst="rightArrow">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8" name="TextBox 57"/>
          <p:cNvSpPr txBox="1"/>
          <p:nvPr/>
        </p:nvSpPr>
        <p:spPr>
          <a:xfrm>
            <a:off x="3086709" y="6238637"/>
            <a:ext cx="2885306" cy="400110"/>
          </a:xfrm>
          <a:prstGeom prst="rect">
            <a:avLst/>
          </a:prstGeom>
          <a:noFill/>
        </p:spPr>
        <p:txBody>
          <a:bodyPr wrap="square" rtlCol="0">
            <a:spAutoFit/>
          </a:bodyPr>
          <a:lstStyle/>
          <a:p>
            <a:r>
              <a:rPr lang="zh-CN" altLang="en-US" dirty="0" smtClean="0">
                <a:solidFill>
                  <a:srgbClr val="FF0000"/>
                </a:solidFill>
                <a:latin typeface="微软雅黑" panose="020B0503020204020204" pitchFamily="34" charset="-122"/>
                <a:ea typeface="微软雅黑" panose="020B0503020204020204" pitchFamily="34" charset="-122"/>
              </a:rPr>
              <a:t>异步式地“生长”网络</a:t>
            </a:r>
            <a:endParaRPr lang="zh-CN" altLang="en-US" dirty="0">
              <a:solidFill>
                <a:srgbClr val="FF0000"/>
              </a:solidFill>
              <a:latin typeface="微软雅黑" panose="020B0503020204020204" pitchFamily="34" charset="-122"/>
              <a:ea typeface="微软雅黑" panose="020B0503020204020204" pitchFamily="34" charset="-122"/>
            </a:endParaRPr>
          </a:p>
        </p:txBody>
      </p:sp>
      <p:grpSp>
        <p:nvGrpSpPr>
          <p:cNvPr id="1043" name="组合 1042"/>
          <p:cNvGrpSpPr/>
          <p:nvPr/>
        </p:nvGrpSpPr>
        <p:grpSpPr>
          <a:xfrm>
            <a:off x="6098513" y="4533045"/>
            <a:ext cx="2721959" cy="1584176"/>
            <a:chOff x="6098513" y="4653136"/>
            <a:chExt cx="2721959" cy="1584176"/>
          </a:xfrm>
        </p:grpSpPr>
        <p:sp>
          <p:nvSpPr>
            <p:cNvPr id="30" name="矩形 29"/>
            <p:cNvSpPr/>
            <p:nvPr/>
          </p:nvSpPr>
          <p:spPr>
            <a:xfrm>
              <a:off x="6098513" y="4653136"/>
              <a:ext cx="2721959" cy="1584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2" name="椭圆 41"/>
            <p:cNvSpPr/>
            <p:nvPr/>
          </p:nvSpPr>
          <p:spPr>
            <a:xfrm>
              <a:off x="6228184" y="4797152"/>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1" name="椭圆 60"/>
            <p:cNvSpPr/>
            <p:nvPr/>
          </p:nvSpPr>
          <p:spPr>
            <a:xfrm>
              <a:off x="6732240" y="4797152"/>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2" name="椭圆 61"/>
            <p:cNvSpPr/>
            <p:nvPr/>
          </p:nvSpPr>
          <p:spPr>
            <a:xfrm>
              <a:off x="7236296" y="4797152"/>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3" name="椭圆 62"/>
            <p:cNvSpPr/>
            <p:nvPr/>
          </p:nvSpPr>
          <p:spPr>
            <a:xfrm>
              <a:off x="7740352" y="4797152"/>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4" name="椭圆 63"/>
            <p:cNvSpPr/>
            <p:nvPr/>
          </p:nvSpPr>
          <p:spPr>
            <a:xfrm>
              <a:off x="8244408" y="4797152"/>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5" name="椭圆 64"/>
            <p:cNvSpPr/>
            <p:nvPr/>
          </p:nvSpPr>
          <p:spPr>
            <a:xfrm>
              <a:off x="6228184"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6" name="椭圆 65"/>
            <p:cNvSpPr/>
            <p:nvPr/>
          </p:nvSpPr>
          <p:spPr>
            <a:xfrm>
              <a:off x="6228184"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7" name="椭圆 66"/>
            <p:cNvSpPr/>
            <p:nvPr/>
          </p:nvSpPr>
          <p:spPr>
            <a:xfrm>
              <a:off x="6732240"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8" name="椭圆 67"/>
            <p:cNvSpPr/>
            <p:nvPr/>
          </p:nvSpPr>
          <p:spPr>
            <a:xfrm>
              <a:off x="6732240"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9" name="椭圆 68"/>
            <p:cNvSpPr/>
            <p:nvPr/>
          </p:nvSpPr>
          <p:spPr>
            <a:xfrm>
              <a:off x="7236296"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0" name="椭圆 69"/>
            <p:cNvSpPr/>
            <p:nvPr/>
          </p:nvSpPr>
          <p:spPr>
            <a:xfrm>
              <a:off x="7236296"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1" name="椭圆 70"/>
            <p:cNvSpPr/>
            <p:nvPr/>
          </p:nvSpPr>
          <p:spPr>
            <a:xfrm>
              <a:off x="7740352"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2" name="椭圆 71"/>
            <p:cNvSpPr/>
            <p:nvPr/>
          </p:nvSpPr>
          <p:spPr>
            <a:xfrm>
              <a:off x="7740352"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3" name="椭圆 72"/>
            <p:cNvSpPr/>
            <p:nvPr/>
          </p:nvSpPr>
          <p:spPr>
            <a:xfrm>
              <a:off x="8244408"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4" name="椭圆 73"/>
            <p:cNvSpPr/>
            <p:nvPr/>
          </p:nvSpPr>
          <p:spPr>
            <a:xfrm>
              <a:off x="8244408"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1041" name="组合 1040"/>
          <p:cNvGrpSpPr/>
          <p:nvPr/>
        </p:nvGrpSpPr>
        <p:grpSpPr>
          <a:xfrm>
            <a:off x="179512" y="4533045"/>
            <a:ext cx="2721959" cy="1584176"/>
            <a:chOff x="179512" y="4653136"/>
            <a:chExt cx="2721959" cy="1584176"/>
          </a:xfrm>
        </p:grpSpPr>
        <p:sp>
          <p:nvSpPr>
            <p:cNvPr id="91" name="矩形 90"/>
            <p:cNvSpPr/>
            <p:nvPr/>
          </p:nvSpPr>
          <p:spPr>
            <a:xfrm>
              <a:off x="179512" y="4653136"/>
              <a:ext cx="2721959" cy="1584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2" name="椭圆 91"/>
            <p:cNvSpPr/>
            <p:nvPr/>
          </p:nvSpPr>
          <p:spPr>
            <a:xfrm>
              <a:off x="309183" y="4797152"/>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3" name="椭圆 92"/>
            <p:cNvSpPr/>
            <p:nvPr/>
          </p:nvSpPr>
          <p:spPr>
            <a:xfrm>
              <a:off x="813239" y="4797152"/>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4" name="椭圆 93"/>
            <p:cNvSpPr/>
            <p:nvPr/>
          </p:nvSpPr>
          <p:spPr>
            <a:xfrm>
              <a:off x="1317295" y="4797152"/>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5" name="椭圆 94"/>
            <p:cNvSpPr/>
            <p:nvPr/>
          </p:nvSpPr>
          <p:spPr>
            <a:xfrm>
              <a:off x="1821351" y="4797152"/>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6" name="椭圆 95"/>
            <p:cNvSpPr/>
            <p:nvPr/>
          </p:nvSpPr>
          <p:spPr>
            <a:xfrm>
              <a:off x="2325407" y="4797152"/>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7" name="椭圆 96"/>
            <p:cNvSpPr/>
            <p:nvPr/>
          </p:nvSpPr>
          <p:spPr>
            <a:xfrm>
              <a:off x="309183"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8" name="椭圆 97"/>
            <p:cNvSpPr/>
            <p:nvPr/>
          </p:nvSpPr>
          <p:spPr>
            <a:xfrm>
              <a:off x="309183"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9" name="椭圆 98"/>
            <p:cNvSpPr/>
            <p:nvPr/>
          </p:nvSpPr>
          <p:spPr>
            <a:xfrm>
              <a:off x="813239"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0" name="椭圆 99"/>
            <p:cNvSpPr/>
            <p:nvPr/>
          </p:nvSpPr>
          <p:spPr>
            <a:xfrm>
              <a:off x="813239"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1" name="椭圆 100"/>
            <p:cNvSpPr/>
            <p:nvPr/>
          </p:nvSpPr>
          <p:spPr>
            <a:xfrm>
              <a:off x="1317295" y="5301208"/>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2" name="椭圆 101"/>
            <p:cNvSpPr/>
            <p:nvPr/>
          </p:nvSpPr>
          <p:spPr>
            <a:xfrm>
              <a:off x="1317295"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3" name="椭圆 102"/>
            <p:cNvSpPr/>
            <p:nvPr/>
          </p:nvSpPr>
          <p:spPr>
            <a:xfrm>
              <a:off x="1821351" y="5301208"/>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4" name="椭圆 103"/>
            <p:cNvSpPr/>
            <p:nvPr/>
          </p:nvSpPr>
          <p:spPr>
            <a:xfrm>
              <a:off x="1821351" y="5805264"/>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5" name="椭圆 104"/>
            <p:cNvSpPr/>
            <p:nvPr/>
          </p:nvSpPr>
          <p:spPr>
            <a:xfrm>
              <a:off x="2325407" y="5301208"/>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6" name="椭圆 105"/>
            <p:cNvSpPr/>
            <p:nvPr/>
          </p:nvSpPr>
          <p:spPr>
            <a:xfrm>
              <a:off x="2325407" y="5805264"/>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44" name="直接连接符 43"/>
            <p:cNvCxnSpPr>
              <a:stCxn id="94" idx="6"/>
              <a:endCxn id="95" idx="2"/>
            </p:cNvCxnSpPr>
            <p:nvPr/>
          </p:nvCxnSpPr>
          <p:spPr>
            <a:xfrm>
              <a:off x="1677335" y="4977172"/>
              <a:ext cx="144016"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a:stCxn id="95" idx="6"/>
            </p:cNvCxnSpPr>
            <p:nvPr/>
          </p:nvCxnSpPr>
          <p:spPr>
            <a:xfrm>
              <a:off x="2181391" y="4977172"/>
              <a:ext cx="230369"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a:stCxn id="101" idx="6"/>
              <a:endCxn id="103" idx="2"/>
            </p:cNvCxnSpPr>
            <p:nvPr/>
          </p:nvCxnSpPr>
          <p:spPr>
            <a:xfrm>
              <a:off x="1677335" y="5481228"/>
              <a:ext cx="144016"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a:stCxn id="103" idx="6"/>
              <a:endCxn id="105" idx="2"/>
            </p:cNvCxnSpPr>
            <p:nvPr/>
          </p:nvCxnSpPr>
          <p:spPr>
            <a:xfrm>
              <a:off x="2181391" y="5481228"/>
              <a:ext cx="144016"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a:stCxn id="95" idx="4"/>
              <a:endCxn id="103" idx="0"/>
            </p:cNvCxnSpPr>
            <p:nvPr/>
          </p:nvCxnSpPr>
          <p:spPr>
            <a:xfrm>
              <a:off x="2001371" y="5157192"/>
              <a:ext cx="0" cy="144016"/>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a:stCxn id="94" idx="4"/>
              <a:endCxn id="101" idx="0"/>
            </p:cNvCxnSpPr>
            <p:nvPr/>
          </p:nvCxnSpPr>
          <p:spPr>
            <a:xfrm>
              <a:off x="1497315" y="5157192"/>
              <a:ext cx="0" cy="144016"/>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a:stCxn id="96" idx="4"/>
              <a:endCxn id="105" idx="0"/>
            </p:cNvCxnSpPr>
            <p:nvPr/>
          </p:nvCxnSpPr>
          <p:spPr>
            <a:xfrm>
              <a:off x="2505427" y="5157192"/>
              <a:ext cx="0" cy="144016"/>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7" name="直接连接符 126"/>
            <p:cNvCxnSpPr>
              <a:stCxn id="103" idx="4"/>
              <a:endCxn id="104" idx="0"/>
            </p:cNvCxnSpPr>
            <p:nvPr/>
          </p:nvCxnSpPr>
          <p:spPr>
            <a:xfrm>
              <a:off x="2001371" y="5661248"/>
              <a:ext cx="0" cy="144016"/>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105" idx="4"/>
              <a:endCxn id="106" idx="0"/>
            </p:cNvCxnSpPr>
            <p:nvPr/>
          </p:nvCxnSpPr>
          <p:spPr>
            <a:xfrm>
              <a:off x="2505427" y="5661248"/>
              <a:ext cx="0" cy="144016"/>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1042" name="组合 1041"/>
          <p:cNvGrpSpPr/>
          <p:nvPr/>
        </p:nvGrpSpPr>
        <p:grpSpPr>
          <a:xfrm>
            <a:off x="3131840" y="4533045"/>
            <a:ext cx="2721959" cy="1584176"/>
            <a:chOff x="3131840" y="4653136"/>
            <a:chExt cx="2721959" cy="1584176"/>
          </a:xfrm>
        </p:grpSpPr>
        <p:sp>
          <p:nvSpPr>
            <p:cNvPr id="75" name="矩形 74"/>
            <p:cNvSpPr/>
            <p:nvPr/>
          </p:nvSpPr>
          <p:spPr>
            <a:xfrm>
              <a:off x="3131840" y="4653136"/>
              <a:ext cx="2721959" cy="158417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6" name="椭圆 75"/>
            <p:cNvSpPr/>
            <p:nvPr/>
          </p:nvSpPr>
          <p:spPr>
            <a:xfrm>
              <a:off x="3261511" y="4797152"/>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7" name="椭圆 76"/>
            <p:cNvSpPr/>
            <p:nvPr/>
          </p:nvSpPr>
          <p:spPr>
            <a:xfrm>
              <a:off x="3765567" y="4797152"/>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8" name="椭圆 77"/>
            <p:cNvSpPr/>
            <p:nvPr/>
          </p:nvSpPr>
          <p:spPr>
            <a:xfrm>
              <a:off x="4269623" y="4797152"/>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9" name="椭圆 78"/>
            <p:cNvSpPr/>
            <p:nvPr/>
          </p:nvSpPr>
          <p:spPr>
            <a:xfrm>
              <a:off x="4773679" y="4797152"/>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0" name="椭圆 79"/>
            <p:cNvSpPr/>
            <p:nvPr/>
          </p:nvSpPr>
          <p:spPr>
            <a:xfrm>
              <a:off x="5277735" y="4797152"/>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1" name="椭圆 80"/>
            <p:cNvSpPr/>
            <p:nvPr/>
          </p:nvSpPr>
          <p:spPr>
            <a:xfrm>
              <a:off x="3261511"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2" name="椭圆 81"/>
            <p:cNvSpPr/>
            <p:nvPr/>
          </p:nvSpPr>
          <p:spPr>
            <a:xfrm>
              <a:off x="3261511"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3" name="椭圆 82"/>
            <p:cNvSpPr/>
            <p:nvPr/>
          </p:nvSpPr>
          <p:spPr>
            <a:xfrm>
              <a:off x="3765567"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4" name="椭圆 83"/>
            <p:cNvSpPr/>
            <p:nvPr/>
          </p:nvSpPr>
          <p:spPr>
            <a:xfrm>
              <a:off x="3765567"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5" name="椭圆 84"/>
            <p:cNvSpPr/>
            <p:nvPr/>
          </p:nvSpPr>
          <p:spPr>
            <a:xfrm>
              <a:off x="4269623" y="5301208"/>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6" name="椭圆 85"/>
            <p:cNvSpPr/>
            <p:nvPr/>
          </p:nvSpPr>
          <p:spPr>
            <a:xfrm>
              <a:off x="4269623"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7" name="椭圆 86"/>
            <p:cNvSpPr/>
            <p:nvPr/>
          </p:nvSpPr>
          <p:spPr>
            <a:xfrm>
              <a:off x="4773679" y="5301208"/>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8" name="椭圆 87"/>
            <p:cNvSpPr/>
            <p:nvPr/>
          </p:nvSpPr>
          <p:spPr>
            <a:xfrm>
              <a:off x="4773679"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9" name="椭圆 88"/>
            <p:cNvSpPr/>
            <p:nvPr/>
          </p:nvSpPr>
          <p:spPr>
            <a:xfrm>
              <a:off x="5277735" y="5301208"/>
              <a:ext cx="360040" cy="360040"/>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0" name="椭圆 89"/>
            <p:cNvSpPr/>
            <p:nvPr/>
          </p:nvSpPr>
          <p:spPr>
            <a:xfrm>
              <a:off x="5277735" y="5805264"/>
              <a:ext cx="360040"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cxnSp>
          <p:nvCxnSpPr>
            <p:cNvPr id="128" name="直接连接符 127"/>
            <p:cNvCxnSpPr>
              <a:stCxn id="80" idx="4"/>
              <a:endCxn id="89" idx="0"/>
            </p:cNvCxnSpPr>
            <p:nvPr/>
          </p:nvCxnSpPr>
          <p:spPr>
            <a:xfrm>
              <a:off x="5457755" y="5157192"/>
              <a:ext cx="0" cy="144016"/>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7" name="直接连接符 136"/>
            <p:cNvCxnSpPr>
              <a:stCxn id="79" idx="6"/>
              <a:endCxn id="80" idx="2"/>
            </p:cNvCxnSpPr>
            <p:nvPr/>
          </p:nvCxnSpPr>
          <p:spPr>
            <a:xfrm>
              <a:off x="5133719" y="4977172"/>
              <a:ext cx="144016"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a:stCxn id="79" idx="4"/>
              <a:endCxn id="87" idx="0"/>
            </p:cNvCxnSpPr>
            <p:nvPr/>
          </p:nvCxnSpPr>
          <p:spPr>
            <a:xfrm>
              <a:off x="4953699" y="5157192"/>
              <a:ext cx="0" cy="144016"/>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5" name="直接连接符 144"/>
            <p:cNvCxnSpPr>
              <a:stCxn id="87" idx="6"/>
              <a:endCxn id="89" idx="2"/>
            </p:cNvCxnSpPr>
            <p:nvPr/>
          </p:nvCxnSpPr>
          <p:spPr>
            <a:xfrm>
              <a:off x="5133719" y="5481228"/>
              <a:ext cx="144016" cy="0"/>
            </a:xfrm>
            <a:prstGeom prst="line">
              <a:avLst/>
            </a:prstGeom>
            <a:ln w="25400" cmpd="sng">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56" name="右箭头 155"/>
          <p:cNvSpPr/>
          <p:nvPr/>
        </p:nvSpPr>
        <p:spPr>
          <a:xfrm rot="10800000">
            <a:off x="2745735" y="5122490"/>
            <a:ext cx="499070" cy="432048"/>
          </a:xfrm>
          <a:prstGeom prst="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7" name="右箭头 156"/>
          <p:cNvSpPr/>
          <p:nvPr/>
        </p:nvSpPr>
        <p:spPr>
          <a:xfrm rot="5400000">
            <a:off x="7472183" y="4090896"/>
            <a:ext cx="281992" cy="686393"/>
          </a:xfrm>
          <a:prstGeom prst="rightArrow">
            <a:avLst/>
          </a:prstGeom>
          <a:solidFill>
            <a:srgbClr val="FFC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7" name="右箭头 106"/>
          <p:cNvSpPr/>
          <p:nvPr/>
        </p:nvSpPr>
        <p:spPr>
          <a:xfrm rot="10800000">
            <a:off x="5724129" y="5110781"/>
            <a:ext cx="499070" cy="432048"/>
          </a:xfrm>
          <a:prstGeom prst="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 name="TextBox 2"/>
          <p:cNvSpPr txBox="1"/>
          <p:nvPr/>
        </p:nvSpPr>
        <p:spPr>
          <a:xfrm>
            <a:off x="1475656" y="2411596"/>
            <a:ext cx="3636405" cy="369332"/>
          </a:xfrm>
          <a:prstGeom prst="rect">
            <a:avLst/>
          </a:prstGeom>
          <a:noFill/>
        </p:spPr>
        <p:txBody>
          <a:bodyPr wrap="square" rtlCol="0">
            <a:spAutoFit/>
          </a:bodyPr>
          <a:lstStyle/>
          <a:p>
            <a:r>
              <a:rPr lang="zh-CN" altLang="en-US" sz="1800" dirty="0" smtClean="0">
                <a:latin typeface="微软雅黑" panose="020B0503020204020204" pitchFamily="34" charset="-122"/>
                <a:ea typeface="微软雅黑" panose="020B0503020204020204" pitchFamily="34" charset="-122"/>
              </a:rPr>
              <a:t>激励序列：“车”（单一到多样）</a:t>
            </a:r>
            <a:endParaRPr lang="zh-CN" altLang="en-US" sz="1800" dirty="0">
              <a:latin typeface="微软雅黑" panose="020B0503020204020204" pitchFamily="34" charset="-122"/>
              <a:ea typeface="微软雅黑" panose="020B0503020204020204" pitchFamily="34" charset="-122"/>
            </a:endParaRPr>
          </a:p>
        </p:txBody>
      </p:sp>
      <p:sp>
        <p:nvSpPr>
          <p:cNvPr id="116" name="TextBox 115"/>
          <p:cNvSpPr txBox="1"/>
          <p:nvPr/>
        </p:nvSpPr>
        <p:spPr>
          <a:xfrm>
            <a:off x="1403648" y="3789040"/>
            <a:ext cx="3572501" cy="369332"/>
          </a:xfrm>
          <a:prstGeom prst="rect">
            <a:avLst/>
          </a:prstGeom>
          <a:noFill/>
        </p:spPr>
        <p:txBody>
          <a:bodyPr wrap="square" rtlCol="0">
            <a:spAutoFit/>
          </a:bodyPr>
          <a:lstStyle/>
          <a:p>
            <a:r>
              <a:rPr lang="zh-CN" altLang="en-US" sz="1800" dirty="0" smtClean="0">
                <a:latin typeface="微软雅黑" panose="020B0503020204020204" pitchFamily="34" charset="-122"/>
                <a:ea typeface="微软雅黑" panose="020B0503020204020204" pitchFamily="34" charset="-122"/>
              </a:rPr>
              <a:t>激励序列：汉字（简单到复杂）</a:t>
            </a:r>
            <a:endParaRPr lang="zh-CN" altLang="en-US" sz="1800" dirty="0">
              <a:latin typeface="微软雅黑" panose="020B0503020204020204" pitchFamily="34" charset="-122"/>
              <a:ea typeface="微软雅黑" panose="020B0503020204020204" pitchFamily="34" charset="-122"/>
            </a:endParaRPr>
          </a:p>
        </p:txBody>
      </p:sp>
      <p:pic>
        <p:nvPicPr>
          <p:cNvPr id="1033"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90600" y="2955508"/>
            <a:ext cx="1117600" cy="546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70720" y="2985178"/>
            <a:ext cx="1104900" cy="55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18296" y="2971660"/>
            <a:ext cx="1117600" cy="546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91736" y="2989664"/>
            <a:ext cx="1092200" cy="50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729241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3923928" y="1896701"/>
            <a:ext cx="4579651" cy="3980571"/>
            <a:chOff x="4070611" y="1997302"/>
            <a:chExt cx="4574103" cy="3552396"/>
          </a:xfrm>
        </p:grpSpPr>
        <p:pic>
          <p:nvPicPr>
            <p:cNvPr id="59" name="图片 58"/>
            <p:cNvPicPr>
              <a:picLocks noChangeAspect="1"/>
            </p:cNvPicPr>
            <p:nvPr/>
          </p:nvPicPr>
          <p:blipFill>
            <a:blip r:embed="rId3"/>
            <a:stretch>
              <a:fillRect/>
            </a:stretch>
          </p:blipFill>
          <p:spPr>
            <a:xfrm>
              <a:off x="4070611" y="1997302"/>
              <a:ext cx="4574103" cy="3552396"/>
            </a:xfrm>
            <a:prstGeom prst="rect">
              <a:avLst/>
            </a:prstGeom>
          </p:spPr>
        </p:pic>
        <p:grpSp>
          <p:nvGrpSpPr>
            <p:cNvPr id="60" name="组合 59"/>
            <p:cNvGrpSpPr/>
            <p:nvPr/>
          </p:nvGrpSpPr>
          <p:grpSpPr>
            <a:xfrm>
              <a:off x="7104186" y="4135480"/>
              <a:ext cx="416168" cy="437983"/>
              <a:chOff x="9472247" y="4370977"/>
              <a:chExt cx="554891" cy="583977"/>
            </a:xfrm>
          </p:grpSpPr>
          <p:sp>
            <p:nvSpPr>
              <p:cNvPr id="70" name="矩形 69"/>
              <p:cNvSpPr/>
              <p:nvPr/>
            </p:nvSpPr>
            <p:spPr>
              <a:xfrm>
                <a:off x="9550400" y="4509477"/>
                <a:ext cx="476738" cy="445477"/>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75"/>
              </a:p>
            </p:txBody>
          </p:sp>
          <p:sp>
            <p:nvSpPr>
              <p:cNvPr id="71" name="文本框 70"/>
              <p:cNvSpPr txBox="1"/>
              <p:nvPr/>
            </p:nvSpPr>
            <p:spPr>
              <a:xfrm>
                <a:off x="9472247" y="4370977"/>
                <a:ext cx="359507" cy="276998"/>
              </a:xfrm>
              <a:prstGeom prst="rect">
                <a:avLst/>
              </a:prstGeom>
            </p:spPr>
            <p:style>
              <a:lnRef idx="1">
                <a:schemeClr val="accent4"/>
              </a:lnRef>
              <a:fillRef idx="2">
                <a:schemeClr val="accent4"/>
              </a:fillRef>
              <a:effectRef idx="1">
                <a:schemeClr val="accent4"/>
              </a:effectRef>
              <a:fontRef idx="minor">
                <a:schemeClr val="dk1"/>
              </a:fontRef>
            </p:style>
            <p:txBody>
              <a:bodyPr wrap="square" rtlCol="0" anchor="ctr">
                <a:spAutoFit/>
              </a:bodyPr>
              <a:lstStyle/>
              <a:p>
                <a:pPr algn="ctr"/>
                <a:r>
                  <a:rPr lang="en-US" altLang="zh-CN" sz="375" dirty="0"/>
                  <a:t>0.957</a:t>
                </a:r>
                <a:endParaRPr lang="zh-CN" altLang="en-US" sz="375" dirty="0"/>
              </a:p>
            </p:txBody>
          </p:sp>
        </p:grpSp>
        <p:grpSp>
          <p:nvGrpSpPr>
            <p:cNvPr id="61" name="组合 60"/>
            <p:cNvGrpSpPr/>
            <p:nvPr/>
          </p:nvGrpSpPr>
          <p:grpSpPr>
            <a:xfrm>
              <a:off x="7104186" y="3222728"/>
              <a:ext cx="416168" cy="437983"/>
              <a:chOff x="9472247" y="4370977"/>
              <a:chExt cx="554891" cy="583977"/>
            </a:xfrm>
          </p:grpSpPr>
          <p:sp>
            <p:nvSpPr>
              <p:cNvPr id="68" name="矩形 67"/>
              <p:cNvSpPr/>
              <p:nvPr/>
            </p:nvSpPr>
            <p:spPr>
              <a:xfrm>
                <a:off x="9550400" y="4509477"/>
                <a:ext cx="476738" cy="445477"/>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75"/>
              </a:p>
            </p:txBody>
          </p:sp>
          <p:sp>
            <p:nvSpPr>
              <p:cNvPr id="69" name="文本框 68"/>
              <p:cNvSpPr txBox="1"/>
              <p:nvPr/>
            </p:nvSpPr>
            <p:spPr>
              <a:xfrm>
                <a:off x="9472247" y="4370977"/>
                <a:ext cx="359507" cy="276998"/>
              </a:xfrm>
              <a:prstGeom prst="rect">
                <a:avLst/>
              </a:prstGeom>
            </p:spPr>
            <p:style>
              <a:lnRef idx="1">
                <a:schemeClr val="accent4"/>
              </a:lnRef>
              <a:fillRef idx="2">
                <a:schemeClr val="accent4"/>
              </a:fillRef>
              <a:effectRef idx="1">
                <a:schemeClr val="accent4"/>
              </a:effectRef>
              <a:fontRef idx="minor">
                <a:schemeClr val="dk1"/>
              </a:fontRef>
            </p:style>
            <p:txBody>
              <a:bodyPr wrap="square" rtlCol="0" anchor="ctr">
                <a:spAutoFit/>
              </a:bodyPr>
              <a:lstStyle/>
              <a:p>
                <a:pPr algn="ctr"/>
                <a:r>
                  <a:rPr lang="en-US" altLang="zh-CN" sz="375" dirty="0"/>
                  <a:t>0.957</a:t>
                </a:r>
                <a:endParaRPr lang="zh-CN" altLang="en-US" sz="375" dirty="0"/>
              </a:p>
            </p:txBody>
          </p:sp>
        </p:grpSp>
        <p:grpSp>
          <p:nvGrpSpPr>
            <p:cNvPr id="62" name="组合 61"/>
            <p:cNvGrpSpPr/>
            <p:nvPr/>
          </p:nvGrpSpPr>
          <p:grpSpPr>
            <a:xfrm>
              <a:off x="5371988" y="3582740"/>
              <a:ext cx="416168" cy="593140"/>
              <a:chOff x="9472247" y="4414899"/>
              <a:chExt cx="554891" cy="540054"/>
            </a:xfrm>
          </p:grpSpPr>
          <p:sp>
            <p:nvSpPr>
              <p:cNvPr id="66" name="矩形 65"/>
              <p:cNvSpPr/>
              <p:nvPr/>
            </p:nvSpPr>
            <p:spPr>
              <a:xfrm>
                <a:off x="9550400" y="4509476"/>
                <a:ext cx="476738" cy="445477"/>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75"/>
              </a:p>
            </p:txBody>
          </p:sp>
          <p:sp>
            <p:nvSpPr>
              <p:cNvPr id="67" name="文本框 66"/>
              <p:cNvSpPr txBox="1"/>
              <p:nvPr/>
            </p:nvSpPr>
            <p:spPr>
              <a:xfrm>
                <a:off x="9472247" y="4414899"/>
                <a:ext cx="359507" cy="18915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nchor="ctr">
                <a:spAutoFit/>
              </a:bodyPr>
              <a:lstStyle/>
              <a:p>
                <a:pPr algn="ctr"/>
                <a:r>
                  <a:rPr lang="en-US" altLang="zh-CN" sz="375" dirty="0"/>
                  <a:t>0.957</a:t>
                </a:r>
                <a:endParaRPr lang="zh-CN" altLang="en-US" sz="375" dirty="0"/>
              </a:p>
            </p:txBody>
          </p:sp>
        </p:grpSp>
        <p:grpSp>
          <p:nvGrpSpPr>
            <p:cNvPr id="63" name="组合 62"/>
            <p:cNvGrpSpPr/>
            <p:nvPr/>
          </p:nvGrpSpPr>
          <p:grpSpPr>
            <a:xfrm>
              <a:off x="5641618" y="3692053"/>
              <a:ext cx="416168" cy="437983"/>
              <a:chOff x="9472247" y="4370977"/>
              <a:chExt cx="554891" cy="583977"/>
            </a:xfrm>
          </p:grpSpPr>
          <p:sp>
            <p:nvSpPr>
              <p:cNvPr id="64" name="矩形 63"/>
              <p:cNvSpPr/>
              <p:nvPr/>
            </p:nvSpPr>
            <p:spPr>
              <a:xfrm>
                <a:off x="9550400" y="4509477"/>
                <a:ext cx="476738" cy="445477"/>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75"/>
              </a:p>
            </p:txBody>
          </p:sp>
          <p:sp>
            <p:nvSpPr>
              <p:cNvPr id="65" name="文本框 64"/>
              <p:cNvSpPr txBox="1"/>
              <p:nvPr/>
            </p:nvSpPr>
            <p:spPr>
              <a:xfrm>
                <a:off x="9472247" y="4370977"/>
                <a:ext cx="359507" cy="276998"/>
              </a:xfrm>
              <a:prstGeom prst="rect">
                <a:avLst/>
              </a:prstGeom>
            </p:spPr>
            <p:style>
              <a:lnRef idx="1">
                <a:schemeClr val="accent4"/>
              </a:lnRef>
              <a:fillRef idx="2">
                <a:schemeClr val="accent4"/>
              </a:fillRef>
              <a:effectRef idx="1">
                <a:schemeClr val="accent4"/>
              </a:effectRef>
              <a:fontRef idx="minor">
                <a:schemeClr val="dk1"/>
              </a:fontRef>
            </p:style>
            <p:txBody>
              <a:bodyPr wrap="square" rtlCol="0" anchor="ctr">
                <a:spAutoFit/>
              </a:bodyPr>
              <a:lstStyle/>
              <a:p>
                <a:pPr algn="ctr"/>
                <a:r>
                  <a:rPr lang="en-US" altLang="zh-CN" sz="375" dirty="0"/>
                  <a:t>0.957</a:t>
                </a:r>
                <a:endParaRPr lang="zh-CN" altLang="en-US" sz="375" dirty="0"/>
              </a:p>
            </p:txBody>
          </p:sp>
        </p:grpSp>
      </p:grpSp>
      <p:sp>
        <p:nvSpPr>
          <p:cNvPr id="2" name="标题 1"/>
          <p:cNvSpPr>
            <a:spLocks noGrp="1"/>
          </p:cNvSpPr>
          <p:nvPr>
            <p:ph type="title"/>
          </p:nvPr>
        </p:nvSpPr>
        <p:spPr/>
        <p:txBody>
          <a:bodyPr/>
          <a:lstStyle/>
          <a:p>
            <a:r>
              <a:rPr lang="zh-CN" altLang="en-US" dirty="0" smtClean="0">
                <a:solidFill>
                  <a:schemeClr val="tx1"/>
                </a:solidFill>
              </a:rPr>
              <a:t>三元空间感知：</a:t>
            </a:r>
            <a:r>
              <a:rPr lang="zh-CN" altLang="en-US" dirty="0">
                <a:solidFill>
                  <a:srgbClr val="FF0000"/>
                </a:solidFill>
              </a:rPr>
              <a:t>人机物</a:t>
            </a:r>
            <a:r>
              <a:rPr lang="zh-CN" altLang="en-US" dirty="0" smtClean="0">
                <a:solidFill>
                  <a:srgbClr val="FF0000"/>
                </a:solidFill>
              </a:rPr>
              <a:t>协同感知</a:t>
            </a:r>
            <a:endParaRPr lang="zh-CN" altLang="en-US" dirty="0">
              <a:solidFill>
                <a:srgbClr val="FF0000"/>
              </a:solidFill>
            </a:endParaRPr>
          </a:p>
        </p:txBody>
      </p:sp>
      <p:sp>
        <p:nvSpPr>
          <p:cNvPr id="3" name="内容占位符 2"/>
          <p:cNvSpPr>
            <a:spLocks noGrp="1"/>
          </p:cNvSpPr>
          <p:nvPr>
            <p:ph idx="1"/>
          </p:nvPr>
        </p:nvSpPr>
        <p:spPr>
          <a:xfrm>
            <a:off x="2244460" y="6066235"/>
            <a:ext cx="5440869" cy="592136"/>
          </a:xfrm>
        </p:spPr>
        <p:txBody>
          <a:bodyPr/>
          <a:lstStyle/>
          <a:p>
            <a:r>
              <a:rPr lang="zh-CN" altLang="en-US" dirty="0" smtClean="0"/>
              <a:t>肉眼、</a:t>
            </a:r>
            <a:r>
              <a:rPr lang="zh-CN" altLang="en-US" dirty="0" smtClean="0">
                <a:solidFill>
                  <a:srgbClr val="FF0000"/>
                </a:solidFill>
              </a:rPr>
              <a:t>天眼、慧眼</a:t>
            </a:r>
            <a:r>
              <a:rPr lang="en-US" altLang="zh-CN" dirty="0" smtClean="0">
                <a:solidFill>
                  <a:srgbClr val="FF0000"/>
                </a:solidFill>
              </a:rPr>
              <a:t>…</a:t>
            </a:r>
            <a:endParaRPr lang="zh-CN" altLang="en-US" dirty="0">
              <a:solidFill>
                <a:srgbClr val="FF0000"/>
              </a:solidFill>
            </a:endParaRPr>
          </a:p>
        </p:txBody>
      </p:sp>
      <p:pic>
        <p:nvPicPr>
          <p:cNvPr id="3076" name="Picture 4" descr="红外 人体成像 的图像结果"/>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774" y="1896701"/>
            <a:ext cx="3482858" cy="3980571"/>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2091698" y="1896700"/>
            <a:ext cx="1871156" cy="3980571"/>
            <a:chOff x="708720" y="1725960"/>
            <a:chExt cx="1405077" cy="3503240"/>
          </a:xfrm>
        </p:grpSpPr>
        <p:pic>
          <p:nvPicPr>
            <p:cNvPr id="16" name="Picture 2" descr="C:\working_directory\nibingbing\research_project\TiHZ成像数据\虹软数据\18.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720" y="1725960"/>
              <a:ext cx="1403142" cy="3503240"/>
            </a:xfrm>
            <a:prstGeom prst="rect">
              <a:avLst/>
            </a:prstGeom>
            <a:noFill/>
            <a:extLst>
              <a:ext uri="{909E8E84-426E-40DD-AFC4-6F175D3DCCD1}">
                <a14:hiddenFill xmlns:a14="http://schemas.microsoft.com/office/drawing/2010/main">
                  <a:solidFill>
                    <a:srgbClr val="FFFFFF"/>
                  </a:solidFill>
                </a14:hiddenFill>
              </a:ext>
            </a:extLst>
          </p:spPr>
        </p:pic>
        <p:sp>
          <p:nvSpPr>
            <p:cNvPr id="17" name="椭圆 16"/>
            <p:cNvSpPr/>
            <p:nvPr/>
          </p:nvSpPr>
          <p:spPr>
            <a:xfrm>
              <a:off x="1410291" y="2780928"/>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036804" y="2492896"/>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696748" y="2570779"/>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1976424" y="2348880"/>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08720" y="2348880"/>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1036803" y="2001442"/>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669689" y="2060848"/>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120518" y="4221088"/>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1607974" y="3622428"/>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189204" y="3649252"/>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73335" y="4924400"/>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684979" y="4293096"/>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783777" y="4932784"/>
              <a:ext cx="137373" cy="1440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0" name="直接连接符 29"/>
            <p:cNvCxnSpPr>
              <a:stCxn id="22" idx="3"/>
              <a:endCxn id="21" idx="7"/>
            </p:cNvCxnSpPr>
            <p:nvPr/>
          </p:nvCxnSpPr>
          <p:spPr>
            <a:xfrm flipH="1">
              <a:off x="825975" y="2124367"/>
              <a:ext cx="230946" cy="245604"/>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17" idx="2"/>
              <a:endCxn id="18" idx="5"/>
            </p:cNvCxnSpPr>
            <p:nvPr/>
          </p:nvCxnSpPr>
          <p:spPr>
            <a:xfrm flipH="1" flipV="1">
              <a:off x="1154059" y="2615821"/>
              <a:ext cx="256232" cy="237115"/>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stCxn id="20" idx="1"/>
              <a:endCxn id="23" idx="6"/>
            </p:cNvCxnSpPr>
            <p:nvPr/>
          </p:nvCxnSpPr>
          <p:spPr>
            <a:xfrm flipH="1" flipV="1">
              <a:off x="1807062" y="2132857"/>
              <a:ext cx="189480" cy="237113"/>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20" idx="3"/>
              <a:endCxn id="19" idx="6"/>
            </p:cNvCxnSpPr>
            <p:nvPr/>
          </p:nvCxnSpPr>
          <p:spPr>
            <a:xfrm flipH="1">
              <a:off x="1834121" y="2471805"/>
              <a:ext cx="162421" cy="170982"/>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stCxn id="19" idx="3"/>
            </p:cNvCxnSpPr>
            <p:nvPr/>
          </p:nvCxnSpPr>
          <p:spPr>
            <a:xfrm flipH="1">
              <a:off x="1547664" y="2693704"/>
              <a:ext cx="169202" cy="133467"/>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stCxn id="17" idx="3"/>
              <a:endCxn id="26" idx="0"/>
            </p:cNvCxnSpPr>
            <p:nvPr/>
          </p:nvCxnSpPr>
          <p:spPr>
            <a:xfrm flipH="1">
              <a:off x="1257891" y="2903853"/>
              <a:ext cx="172518" cy="745399"/>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17" idx="5"/>
              <a:endCxn id="25" idx="0"/>
            </p:cNvCxnSpPr>
            <p:nvPr/>
          </p:nvCxnSpPr>
          <p:spPr>
            <a:xfrm>
              <a:off x="1527546" y="2903853"/>
              <a:ext cx="149115" cy="718575"/>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endCxn id="24" idx="4"/>
            </p:cNvCxnSpPr>
            <p:nvPr/>
          </p:nvCxnSpPr>
          <p:spPr>
            <a:xfrm flipV="1">
              <a:off x="1056921" y="4365104"/>
              <a:ext cx="132284" cy="559296"/>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a:stCxn id="24" idx="0"/>
              <a:endCxn id="26" idx="4"/>
            </p:cNvCxnSpPr>
            <p:nvPr/>
          </p:nvCxnSpPr>
          <p:spPr>
            <a:xfrm flipV="1">
              <a:off x="1189205" y="3793268"/>
              <a:ext cx="68686" cy="427820"/>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28" idx="0"/>
              <a:endCxn id="25" idx="4"/>
            </p:cNvCxnSpPr>
            <p:nvPr/>
          </p:nvCxnSpPr>
          <p:spPr>
            <a:xfrm flipH="1" flipV="1">
              <a:off x="1676661" y="3766444"/>
              <a:ext cx="77005" cy="526652"/>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stCxn id="29" idx="0"/>
              <a:endCxn id="28" idx="4"/>
            </p:cNvCxnSpPr>
            <p:nvPr/>
          </p:nvCxnSpPr>
          <p:spPr>
            <a:xfrm flipH="1" flipV="1">
              <a:off x="1753666" y="4437112"/>
              <a:ext cx="98798" cy="495672"/>
            </a:xfrm>
            <a:prstGeom prst="line">
              <a:avLst/>
            </a:prstGeom>
            <a:ln w="1905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5" name="椭圆 4"/>
          <p:cNvSpPr/>
          <p:nvPr/>
        </p:nvSpPr>
        <p:spPr>
          <a:xfrm>
            <a:off x="3090021" y="4293096"/>
            <a:ext cx="745759" cy="49740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内容占位符 2"/>
          <p:cNvSpPr txBox="1">
            <a:spLocks/>
          </p:cNvSpPr>
          <p:nvPr/>
        </p:nvSpPr>
        <p:spPr bwMode="auto">
          <a:xfrm>
            <a:off x="3561926" y="1937785"/>
            <a:ext cx="1745378" cy="59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marL="0" indent="0">
              <a:buNone/>
            </a:pPr>
            <a:r>
              <a:rPr lang="zh-CN" altLang="en-US" kern="0" dirty="0" smtClean="0">
                <a:solidFill>
                  <a:schemeClr val="bg1"/>
                </a:solidFill>
              </a:rPr>
              <a:t>全谱感知</a:t>
            </a:r>
            <a:endParaRPr lang="zh-CN" altLang="en-US" kern="0" dirty="0">
              <a:solidFill>
                <a:schemeClr val="bg1"/>
              </a:solidFill>
            </a:endParaRPr>
          </a:p>
        </p:txBody>
      </p:sp>
    </p:spTree>
    <p:extLst>
      <p:ext uri="{BB962C8B-B14F-4D97-AF65-F5344CB8AC3E}">
        <p14:creationId xmlns:p14="http://schemas.microsoft.com/office/powerpoint/2010/main" val="813335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s://d267cvn3rvuq91.cloudfront.net/i/images/trucksotto5.jpg?sw=500&amp;cx=606&amp;cy=0&amp;cw=1065&amp;ch=14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8566" y="1347824"/>
            <a:ext cx="3821906" cy="509077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百度无人车 的图像结果"/>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3212976"/>
            <a:ext cx="4248472" cy="3197697"/>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title"/>
          </p:nvPr>
        </p:nvSpPr>
        <p:spPr/>
        <p:txBody>
          <a:bodyPr/>
          <a:lstStyle/>
          <a:p>
            <a:r>
              <a:rPr lang="zh-CN" altLang="en-US" dirty="0" smtClean="0">
                <a:solidFill>
                  <a:schemeClr val="tx1"/>
                </a:solidFill>
              </a:rPr>
              <a:t>三元空间感知：</a:t>
            </a:r>
            <a:r>
              <a:rPr lang="zh-CN" altLang="en-US" dirty="0">
                <a:solidFill>
                  <a:srgbClr val="FF0000"/>
                </a:solidFill>
              </a:rPr>
              <a:t>人机物</a:t>
            </a:r>
            <a:r>
              <a:rPr lang="zh-CN" altLang="en-US" dirty="0" smtClean="0">
                <a:solidFill>
                  <a:srgbClr val="FF0000"/>
                </a:solidFill>
              </a:rPr>
              <a:t>协同感知</a:t>
            </a:r>
            <a:endParaRPr lang="zh-CN" altLang="en-US" dirty="0">
              <a:solidFill>
                <a:srgbClr val="FF0000"/>
              </a:solidFill>
            </a:endParaRPr>
          </a:p>
        </p:txBody>
      </p:sp>
      <p:pic>
        <p:nvPicPr>
          <p:cNvPr id="3074" name="Picture 2" descr="http://ipg.de/uploads/pics/ADAS_RP_Schaubild_1_0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552" y="1340768"/>
            <a:ext cx="4248472" cy="2124237"/>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6539036" y="1358577"/>
            <a:ext cx="2232214" cy="646331"/>
          </a:xfrm>
          <a:prstGeom prst="rect">
            <a:avLst/>
          </a:prstGeom>
        </p:spPr>
        <p:txBody>
          <a:bodyPr wrap="none">
            <a:spAutoFit/>
          </a:bodyPr>
          <a:lstStyle/>
          <a:p>
            <a:r>
              <a:rPr lang="en-US" altLang="zh-CN" sz="1800" dirty="0">
                <a:solidFill>
                  <a:srgbClr val="FFFF00"/>
                </a:solidFill>
                <a:latin typeface="Arial" panose="020B0604020202020204" pitchFamily="34" charset="0"/>
                <a:ea typeface="Arial Unicode MS" panose="020B0604020202020204" pitchFamily="34" charset="-122"/>
                <a:cs typeface="Arial" panose="020B0604020202020204" pitchFamily="34" charset="0"/>
              </a:rPr>
              <a:t>10 Breakthrough </a:t>
            </a:r>
            <a:endParaRPr lang="en-US" altLang="zh-CN" sz="1800" dirty="0" smtClean="0">
              <a:solidFill>
                <a:srgbClr val="FFFF00"/>
              </a:solidFill>
              <a:latin typeface="Arial" panose="020B0604020202020204" pitchFamily="34" charset="0"/>
              <a:ea typeface="Arial Unicode MS" panose="020B0604020202020204" pitchFamily="34" charset="-122"/>
              <a:cs typeface="Arial" panose="020B0604020202020204" pitchFamily="34" charset="0"/>
            </a:endParaRPr>
          </a:p>
          <a:p>
            <a:r>
              <a:rPr lang="en-US" altLang="zh-CN" sz="1800" dirty="0" smtClean="0">
                <a:solidFill>
                  <a:srgbClr val="FFFF00"/>
                </a:solidFill>
                <a:latin typeface="Arial" panose="020B0604020202020204" pitchFamily="34" charset="0"/>
                <a:ea typeface="Arial Unicode MS" panose="020B0604020202020204" pitchFamily="34" charset="-122"/>
                <a:cs typeface="Arial" panose="020B0604020202020204" pitchFamily="34" charset="0"/>
              </a:rPr>
              <a:t>Technologies 2017</a:t>
            </a:r>
            <a:endParaRPr lang="en-US" altLang="zh-CN" sz="1800" dirty="0">
              <a:solidFill>
                <a:srgbClr val="FFFF00"/>
              </a:solidFill>
              <a:latin typeface="Arial" panose="020B0604020202020204" pitchFamily="34" charset="0"/>
              <a:ea typeface="Arial Unicode MS" panose="020B0604020202020204" pitchFamily="34" charset="-122"/>
              <a:cs typeface="Arial" panose="020B0604020202020204" pitchFamily="34" charset="0"/>
            </a:endParaRPr>
          </a:p>
        </p:txBody>
      </p:sp>
      <p:pic>
        <p:nvPicPr>
          <p:cNvPr id="1028" name="Picture 4" descr="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4048" y="1346306"/>
            <a:ext cx="1512168" cy="930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86951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solidFill>
                  <a:schemeClr val="tx1"/>
                </a:solidFill>
              </a:rPr>
              <a:t>三元空间感知：</a:t>
            </a:r>
            <a:r>
              <a:rPr lang="zh-CN" altLang="en-US" dirty="0" smtClean="0">
                <a:solidFill>
                  <a:srgbClr val="FF0000"/>
                </a:solidFill>
              </a:rPr>
              <a:t>群体智能</a:t>
            </a:r>
            <a:endParaRPr lang="zh-CN" altLang="en-US" dirty="0">
              <a:solidFill>
                <a:srgbClr val="FF0000"/>
              </a:solidFill>
            </a:endParaRPr>
          </a:p>
        </p:txBody>
      </p:sp>
      <p:sp>
        <p:nvSpPr>
          <p:cNvPr id="3" name="内容占位符 2"/>
          <p:cNvSpPr>
            <a:spLocks noGrp="1"/>
          </p:cNvSpPr>
          <p:nvPr>
            <p:ph idx="1"/>
          </p:nvPr>
        </p:nvSpPr>
        <p:spPr/>
        <p:txBody>
          <a:bodyPr/>
          <a:lstStyle/>
          <a:p>
            <a:endParaRPr lang="zh-CN" altLang="en-US"/>
          </a:p>
        </p:txBody>
      </p:sp>
      <p:pic>
        <p:nvPicPr>
          <p:cNvPr id="5" name="Picture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721" y="1484783"/>
            <a:ext cx="3879838" cy="4320481"/>
          </a:xfrm>
          <a:prstGeom prst="rect">
            <a:avLst/>
          </a:prstGeom>
          <a:noFill/>
          <a:ln w="9525">
            <a:noFill/>
            <a:miter lim="800000"/>
            <a:headEnd/>
            <a:tailEnd/>
          </a:ln>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840972" y="1484783"/>
            <a:ext cx="7416824" cy="640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4"/>
          <p:cNvSpPr>
            <a:spLocks noChangeArrowheads="1"/>
          </p:cNvSpPr>
          <p:nvPr/>
        </p:nvSpPr>
        <p:spPr bwMode="auto">
          <a:xfrm>
            <a:off x="4067944" y="2709124"/>
            <a:ext cx="5256584" cy="2015936"/>
          </a:xfrm>
          <a:prstGeom prst="rect">
            <a:avLst/>
          </a:prstGeom>
          <a:solidFill>
            <a:schemeClr val="accent6">
              <a:lumMod val="50000"/>
            </a:schemeClr>
          </a:solidFill>
          <a:ln w="9525" algn="ctr">
            <a:solidFill>
              <a:schemeClr val="accent6">
                <a:lumMod val="60000"/>
                <a:lumOff val="40000"/>
              </a:schemeClr>
            </a:solidFill>
            <a:miter lim="800000"/>
            <a:headEnd/>
            <a:tailEnd/>
          </a:ln>
          <a:effectLst>
            <a:outerShdw blurRad="50800" dist="38100" dir="2700000" algn="tl" rotWithShape="0">
              <a:prstClr val="black">
                <a:alpha val="40000"/>
              </a:prstClr>
            </a:outerShdw>
          </a:effectLst>
        </p:spPr>
        <p:txBody>
          <a:bodyPr wrap="square">
            <a:spAutoFit/>
          </a:bodyPr>
          <a:lstStyle/>
          <a:p>
            <a:pPr>
              <a:lnSpc>
                <a:spcPct val="125000"/>
              </a:lnSpc>
              <a:defRPr/>
            </a:pPr>
            <a:r>
              <a:rPr lang="en-US" altLang="zh-CN" b="1" dirty="0" smtClean="0">
                <a:solidFill>
                  <a:schemeClr val="bg1"/>
                </a:solidFill>
                <a:latin typeface="华文中宋" pitchFamily="2" charset="-122"/>
                <a:ea typeface="华文中宋" pitchFamily="2" charset="-122"/>
                <a:cs typeface="Arial" pitchFamily="34" charset="0"/>
              </a:rPr>
              <a:t>“…,</a:t>
            </a:r>
            <a:r>
              <a:rPr lang="zh-CN" altLang="en-US" b="1" dirty="0" smtClean="0">
                <a:solidFill>
                  <a:schemeClr val="bg1"/>
                </a:solidFill>
                <a:latin typeface="华文中宋" pitchFamily="2" charset="-122"/>
                <a:ea typeface="华文中宋" pitchFamily="2" charset="-122"/>
                <a:cs typeface="Arial" pitchFamily="34" charset="0"/>
              </a:rPr>
              <a:t>以上种种事情都留下我们的数字脚印，这些踪迹汇聚起来就成为一幅复杂的个人和</a:t>
            </a:r>
            <a:r>
              <a:rPr lang="zh-CN" altLang="en-US" dirty="0">
                <a:solidFill>
                  <a:schemeClr val="bg1"/>
                </a:solidFill>
                <a:latin typeface="华文中宋" pitchFamily="2" charset="-122"/>
                <a:ea typeface="华文中宋" pitchFamily="2" charset="-122"/>
                <a:cs typeface="Arial" pitchFamily="34" charset="0"/>
              </a:rPr>
              <a:t>群体</a:t>
            </a:r>
            <a:r>
              <a:rPr lang="zh-CN" altLang="en-US" b="1" dirty="0" smtClean="0">
                <a:solidFill>
                  <a:schemeClr val="bg1"/>
                </a:solidFill>
                <a:latin typeface="华文中宋" pitchFamily="2" charset="-122"/>
                <a:ea typeface="华文中宋" pitchFamily="2" charset="-122"/>
                <a:cs typeface="Arial" pitchFamily="34" charset="0"/>
              </a:rPr>
              <a:t>行为图景，这些踪迹可能改变我们对人生、组织和社会的理解</a:t>
            </a:r>
            <a:r>
              <a:rPr lang="en-US" altLang="zh-CN" b="1" dirty="0" smtClean="0">
                <a:solidFill>
                  <a:schemeClr val="bg1"/>
                </a:solidFill>
                <a:latin typeface="华文中宋" pitchFamily="2" charset="-122"/>
                <a:ea typeface="华文中宋" pitchFamily="2" charset="-122"/>
                <a:cs typeface="Arial" pitchFamily="34" charset="0"/>
              </a:rPr>
              <a:t>.”</a:t>
            </a:r>
            <a:r>
              <a:rPr lang="zh-CN" altLang="en-US" b="1" dirty="0" smtClean="0">
                <a:solidFill>
                  <a:schemeClr val="bg1"/>
                </a:solidFill>
                <a:latin typeface="华文中宋" pitchFamily="2" charset="-122"/>
                <a:ea typeface="华文中宋" pitchFamily="2" charset="-122"/>
                <a:cs typeface="Arial" pitchFamily="34" charset="0"/>
              </a:rPr>
              <a:t>    </a:t>
            </a:r>
            <a:r>
              <a:rPr lang="en-US" altLang="zh-CN" b="1" dirty="0">
                <a:solidFill>
                  <a:schemeClr val="bg1"/>
                </a:solidFill>
                <a:latin typeface="华文中宋" pitchFamily="2" charset="-122"/>
                <a:ea typeface="华文中宋" pitchFamily="2" charset="-122"/>
                <a:cs typeface="Arial" pitchFamily="34" charset="0"/>
              </a:rPr>
              <a:t>—— </a:t>
            </a:r>
            <a:r>
              <a:rPr lang="en-US" altLang="zh-CN" b="1" dirty="0" smtClean="0">
                <a:solidFill>
                  <a:schemeClr val="bg1"/>
                </a:solidFill>
                <a:latin typeface="华文中宋" pitchFamily="2" charset="-122"/>
                <a:ea typeface="华文中宋" pitchFamily="2" charset="-122"/>
                <a:cs typeface="Arial" pitchFamily="34" charset="0"/>
              </a:rPr>
              <a:t>Science, </a:t>
            </a:r>
            <a:r>
              <a:rPr lang="en-US" altLang="zh-CN" b="1" dirty="0">
                <a:solidFill>
                  <a:schemeClr val="bg1"/>
                </a:solidFill>
                <a:latin typeface="华文中宋" pitchFamily="2" charset="-122"/>
                <a:ea typeface="华文中宋" pitchFamily="2" charset="-122"/>
                <a:cs typeface="Arial" pitchFamily="34" charset="0"/>
              </a:rPr>
              <a:t>Vol. </a:t>
            </a:r>
            <a:r>
              <a:rPr lang="en-US" altLang="zh-CN" b="1" dirty="0" smtClean="0">
                <a:solidFill>
                  <a:schemeClr val="bg1"/>
                </a:solidFill>
                <a:latin typeface="华文中宋" pitchFamily="2" charset="-122"/>
                <a:ea typeface="华文中宋" pitchFamily="2" charset="-122"/>
                <a:cs typeface="Arial" pitchFamily="34" charset="0"/>
              </a:rPr>
              <a:t>323, 2009</a:t>
            </a:r>
            <a:endParaRPr lang="en-US" altLang="zh-CN" b="1" dirty="0">
              <a:solidFill>
                <a:schemeClr val="bg1"/>
              </a:solidFill>
              <a:latin typeface="华文中宋" pitchFamily="2" charset="-122"/>
              <a:ea typeface="华文中宋" pitchFamily="2" charset="-122"/>
              <a:cs typeface="Arial" pitchFamily="34" charset="0"/>
            </a:endParaRPr>
          </a:p>
        </p:txBody>
      </p:sp>
    </p:spTree>
    <p:extLst>
      <p:ext uri="{BB962C8B-B14F-4D97-AF65-F5344CB8AC3E}">
        <p14:creationId xmlns:p14="http://schemas.microsoft.com/office/powerpoint/2010/main" val="24637713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17762" y="1340768"/>
            <a:ext cx="8730702" cy="4821008"/>
            <a:chOff x="17762" y="1560320"/>
            <a:chExt cx="8730702" cy="5125298"/>
          </a:xfrm>
        </p:grpSpPr>
        <p:grpSp>
          <p:nvGrpSpPr>
            <p:cNvPr id="4" name="组合 3"/>
            <p:cNvGrpSpPr/>
            <p:nvPr/>
          </p:nvGrpSpPr>
          <p:grpSpPr>
            <a:xfrm>
              <a:off x="17762" y="1560320"/>
              <a:ext cx="8730702" cy="5125298"/>
              <a:chOff x="17762" y="1415120"/>
              <a:chExt cx="8730702" cy="5400600"/>
            </a:xfrm>
          </p:grpSpPr>
          <p:sp>
            <p:nvSpPr>
              <p:cNvPr id="5" name="矩形 4"/>
              <p:cNvSpPr/>
              <p:nvPr/>
            </p:nvSpPr>
            <p:spPr bwMode="auto">
              <a:xfrm>
                <a:off x="107504" y="1415120"/>
                <a:ext cx="4248472" cy="2664296"/>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p:txBody>
          </p:sp>
          <p:sp>
            <p:nvSpPr>
              <p:cNvPr id="6" name="矩形 5"/>
              <p:cNvSpPr/>
              <p:nvPr/>
            </p:nvSpPr>
            <p:spPr bwMode="auto">
              <a:xfrm>
                <a:off x="4499992" y="1415120"/>
                <a:ext cx="4248472" cy="2664296"/>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p:txBody>
          </p:sp>
          <p:sp>
            <p:nvSpPr>
              <p:cNvPr id="7" name="矩形 6"/>
              <p:cNvSpPr/>
              <p:nvPr/>
            </p:nvSpPr>
            <p:spPr>
              <a:xfrm>
                <a:off x="1037230" y="1434307"/>
                <a:ext cx="3133502" cy="573338"/>
              </a:xfrm>
              <a:prstGeom prst="rect">
                <a:avLst/>
              </a:prstGeom>
            </p:spPr>
            <p:txBody>
              <a:bodyPr wrap="square">
                <a:spAutoFit/>
              </a:bodyPr>
              <a:lstStyle/>
              <a:p>
                <a:pPr marL="0" lvl="1" eaLnBrk="0" hangingPunct="0">
                  <a:lnSpc>
                    <a:spcPct val="125000"/>
                  </a:lnSpc>
                  <a:spcBef>
                    <a:spcPts val="0"/>
                  </a:spcBef>
                </a:pPr>
                <a:r>
                  <a:rPr lang="zh-CN" altLang="en-US" sz="2400" b="1" kern="0" dirty="0">
                    <a:solidFill>
                      <a:srgbClr val="FF0000"/>
                    </a:solidFill>
                    <a:latin typeface="微软雅黑" pitchFamily="34" charset="-122"/>
                    <a:ea typeface="微软雅黑" pitchFamily="34" charset="-122"/>
                    <a:sym typeface="Wingdings 2"/>
                  </a:rPr>
                  <a:t>用户群体行为建模</a:t>
                </a:r>
                <a:endParaRPr lang="en-US" altLang="zh-CN" sz="2400" b="1" kern="0" dirty="0">
                  <a:solidFill>
                    <a:srgbClr val="FF0000"/>
                  </a:solidFill>
                  <a:latin typeface="微软雅黑" pitchFamily="34" charset="-122"/>
                  <a:ea typeface="微软雅黑" pitchFamily="34" charset="-122"/>
                </a:endParaRPr>
              </a:p>
            </p:txBody>
          </p:sp>
          <p:sp>
            <p:nvSpPr>
              <p:cNvPr id="8" name="矩形 7"/>
              <p:cNvSpPr/>
              <p:nvPr/>
            </p:nvSpPr>
            <p:spPr>
              <a:xfrm>
                <a:off x="17762" y="1886035"/>
                <a:ext cx="4338816" cy="965378"/>
              </a:xfrm>
              <a:prstGeom prst="rect">
                <a:avLst/>
              </a:prstGeom>
            </p:spPr>
            <p:txBody>
              <a:bodyPr wrap="none">
                <a:spAutoFit/>
              </a:bodyPr>
              <a:lstStyle/>
              <a:p>
                <a:pPr marL="0" lvl="1" algn="ctr" eaLnBrk="0" hangingPunct="0">
                  <a:lnSpc>
                    <a:spcPct val="125000"/>
                  </a:lnSpc>
                  <a:spcBef>
                    <a:spcPts val="0"/>
                  </a:spcBef>
                </a:pPr>
                <a:r>
                  <a:rPr lang="zh-CN" altLang="en-US" sz="1800" dirty="0" smtClean="0">
                    <a:latin typeface="微软雅黑" pitchFamily="34" charset="-122"/>
                    <a:ea typeface="微软雅黑" pitchFamily="34" charset="-122"/>
                  </a:rPr>
                  <a:t>用户自激励和互</a:t>
                </a:r>
                <a:r>
                  <a:rPr lang="zh-CN" altLang="en-US" dirty="0" smtClean="0">
                    <a:latin typeface="微软雅黑" pitchFamily="34" charset="-122"/>
                    <a:ea typeface="微软雅黑" pitchFamily="34" charset="-122"/>
                  </a:rPr>
                  <a:t>激励</a:t>
                </a:r>
                <a:r>
                  <a:rPr lang="en-US" altLang="zh-CN" dirty="0" smtClean="0">
                    <a:latin typeface="微软雅黑" pitchFamily="34" charset="-122"/>
                    <a:ea typeface="微软雅黑" pitchFamily="34" charset="-122"/>
                  </a:rPr>
                  <a:t>Hawkes</a:t>
                </a:r>
                <a:r>
                  <a:rPr lang="zh-CN" altLang="en-US" dirty="0">
                    <a:latin typeface="微软雅黑" pitchFamily="34" charset="-122"/>
                    <a:ea typeface="微软雅黑" pitchFamily="34" charset="-122"/>
                  </a:rPr>
                  <a:t>过程建模</a:t>
                </a:r>
                <a:endParaRPr lang="en-US" altLang="zh-CN" dirty="0">
                  <a:latin typeface="微软雅黑" pitchFamily="34" charset="-122"/>
                  <a:ea typeface="微软雅黑" pitchFamily="34" charset="-122"/>
                </a:endParaRPr>
              </a:p>
              <a:p>
                <a:pPr marL="0" lvl="1" algn="ctr" eaLnBrk="0" hangingPunct="0">
                  <a:lnSpc>
                    <a:spcPct val="125000"/>
                  </a:lnSpc>
                </a:pPr>
                <a:r>
                  <a:rPr lang="en-US" altLang="zh-CN" dirty="0">
                    <a:solidFill>
                      <a:schemeClr val="tx1"/>
                    </a:solidFill>
                    <a:latin typeface="微软雅黑" panose="020B0503020204020204" pitchFamily="34" charset="-122"/>
                    <a:ea typeface="微软雅黑" panose="020B0503020204020204" pitchFamily="34" charset="-122"/>
                  </a:rPr>
                  <a:t>(SIGKDD2014</a:t>
                </a:r>
                <a:r>
                  <a:rPr lang="zh-CN" altLang="en-US" dirty="0">
                    <a:solidFill>
                      <a:schemeClr val="tx1"/>
                    </a:solidFill>
                    <a:latin typeface="微软雅黑" panose="020B0503020204020204" pitchFamily="34" charset="-122"/>
                    <a:ea typeface="微软雅黑" panose="020B0503020204020204" pitchFamily="34" charset="-122"/>
                  </a:rPr>
                  <a:t>，</a:t>
                </a:r>
                <a:r>
                  <a:rPr lang="en-US" altLang="zh-CN" dirty="0">
                    <a:solidFill>
                      <a:schemeClr val="tx1"/>
                    </a:solidFill>
                    <a:latin typeface="微软雅黑" panose="020B0503020204020204" pitchFamily="34" charset="-122"/>
                    <a:ea typeface="微软雅黑" panose="020B0503020204020204" pitchFamily="34" charset="-122"/>
                  </a:rPr>
                  <a:t>IJCAI2015)</a:t>
                </a:r>
              </a:p>
            </p:txBody>
          </p:sp>
          <p:sp>
            <p:nvSpPr>
              <p:cNvPr id="9" name="矩形 8"/>
              <p:cNvSpPr/>
              <p:nvPr/>
            </p:nvSpPr>
            <p:spPr>
              <a:xfrm>
                <a:off x="5116080" y="1415120"/>
                <a:ext cx="2677336" cy="620601"/>
              </a:xfrm>
              <a:prstGeom prst="rect">
                <a:avLst/>
              </a:prstGeom>
            </p:spPr>
            <p:txBody>
              <a:bodyPr wrap="none">
                <a:spAutoFit/>
              </a:bodyPr>
              <a:lstStyle/>
              <a:p>
                <a:pPr marL="0" lvl="1" eaLnBrk="0" hangingPunct="0">
                  <a:lnSpc>
                    <a:spcPct val="125000"/>
                  </a:lnSpc>
                  <a:spcBef>
                    <a:spcPts val="0"/>
                  </a:spcBef>
                </a:pPr>
                <a:r>
                  <a:rPr lang="zh-CN" altLang="en-US" sz="2400" b="1" kern="0" dirty="0">
                    <a:solidFill>
                      <a:srgbClr val="FF0000"/>
                    </a:solidFill>
                    <a:latin typeface="微软雅黑" pitchFamily="34" charset="-122"/>
                    <a:ea typeface="微软雅黑" pitchFamily="34" charset="-122"/>
                  </a:rPr>
                  <a:t>用户画像</a:t>
                </a:r>
                <a:r>
                  <a:rPr lang="en-US" altLang="zh-CN" sz="2400" b="1" kern="0" dirty="0">
                    <a:solidFill>
                      <a:srgbClr val="FF0000"/>
                    </a:solidFill>
                    <a:latin typeface="微软雅黑" pitchFamily="34" charset="-122"/>
                    <a:ea typeface="微软雅黑" pitchFamily="34" charset="-122"/>
                  </a:rPr>
                  <a:t>(Profile</a:t>
                </a:r>
                <a:r>
                  <a:rPr lang="en-US" altLang="zh-CN" sz="2400" b="1" kern="0" dirty="0" smtClean="0">
                    <a:solidFill>
                      <a:srgbClr val="FF0000"/>
                    </a:solidFill>
                    <a:latin typeface="微软雅黑" pitchFamily="34" charset="-122"/>
                    <a:ea typeface="微软雅黑" pitchFamily="34" charset="-122"/>
                  </a:rPr>
                  <a:t>)</a:t>
                </a:r>
                <a:endParaRPr lang="en-US" altLang="zh-CN" sz="2400" b="1" kern="0" dirty="0">
                  <a:solidFill>
                    <a:srgbClr val="FF0000"/>
                  </a:solidFill>
                  <a:latin typeface="微软雅黑" pitchFamily="34" charset="-122"/>
                  <a:ea typeface="微软雅黑" pitchFamily="34" charset="-122"/>
                </a:endParaRPr>
              </a:p>
            </p:txBody>
          </p:sp>
          <p:sp>
            <p:nvSpPr>
              <p:cNvPr id="10" name="矩形 9"/>
              <p:cNvSpPr/>
              <p:nvPr/>
            </p:nvSpPr>
            <p:spPr>
              <a:xfrm>
                <a:off x="4465070" y="1866848"/>
                <a:ext cx="4085157" cy="922281"/>
              </a:xfrm>
              <a:prstGeom prst="rect">
                <a:avLst/>
              </a:prstGeom>
            </p:spPr>
            <p:txBody>
              <a:bodyPr wrap="none">
                <a:spAutoFit/>
              </a:bodyPr>
              <a:lstStyle/>
              <a:p>
                <a:pPr marL="0" lvl="1" algn="ctr" eaLnBrk="0" hangingPunct="0">
                  <a:lnSpc>
                    <a:spcPct val="125000"/>
                  </a:lnSpc>
                  <a:spcBef>
                    <a:spcPts val="0"/>
                  </a:spcBef>
                </a:pPr>
                <a:r>
                  <a:rPr lang="zh-CN" altLang="en-US" sz="1800" dirty="0" smtClean="0">
                    <a:latin typeface="微软雅黑" pitchFamily="34" charset="-122"/>
                    <a:ea typeface="微软雅黑" pitchFamily="34" charset="-122"/>
                  </a:rPr>
                  <a:t>用户偏好和家庭结构挖掘</a:t>
                </a:r>
                <a:endParaRPr lang="en-US" altLang="zh-CN" sz="1800" dirty="0" smtClean="0">
                  <a:latin typeface="微软雅黑" pitchFamily="34" charset="-122"/>
                  <a:ea typeface="微软雅黑" pitchFamily="34" charset="-122"/>
                </a:endParaRPr>
              </a:p>
              <a:p>
                <a:pPr marL="0" lvl="1" algn="ctr" eaLnBrk="0" hangingPunct="0">
                  <a:lnSpc>
                    <a:spcPct val="125000"/>
                  </a:lnSpc>
                </a:pPr>
                <a:r>
                  <a:rPr lang="en-US" altLang="zh-CN" sz="2000" dirty="0" smtClean="0">
                    <a:solidFill>
                      <a:schemeClr val="tx1"/>
                    </a:solidFill>
                    <a:latin typeface="微软雅黑" pitchFamily="34" charset="-122"/>
                    <a:ea typeface="微软雅黑" pitchFamily="34" charset="-122"/>
                  </a:rPr>
                  <a:t>(</a:t>
                </a:r>
                <a:r>
                  <a:rPr lang="en-GB" altLang="zh-CN" sz="2000" dirty="0">
                    <a:solidFill>
                      <a:schemeClr val="tx1"/>
                    </a:solidFill>
                  </a:rPr>
                  <a:t>IEEE </a:t>
                </a:r>
                <a:r>
                  <a:rPr lang="en-GB" altLang="zh-CN" sz="2000" dirty="0" smtClean="0">
                    <a:solidFill>
                      <a:schemeClr val="tx1"/>
                    </a:solidFill>
                  </a:rPr>
                  <a:t>T</a:t>
                </a:r>
                <a:r>
                  <a:rPr lang="en-US" altLang="zh-CN" sz="2000" dirty="0" smtClean="0">
                    <a:solidFill>
                      <a:schemeClr val="tx1"/>
                    </a:solidFill>
                  </a:rPr>
                  <a:t>KDE2013</a:t>
                </a:r>
                <a:r>
                  <a:rPr lang="zh-CN" altLang="en-US" sz="2000" dirty="0" smtClean="0">
                    <a:solidFill>
                      <a:schemeClr val="tx1"/>
                    </a:solidFill>
                  </a:rPr>
                  <a:t>、</a:t>
                </a:r>
                <a:r>
                  <a:rPr lang="en-US" altLang="zh-CN" sz="2000" dirty="0" smtClean="0">
                    <a:solidFill>
                      <a:schemeClr val="tx1"/>
                    </a:solidFill>
                  </a:rPr>
                  <a:t>IEEE TB2013</a:t>
                </a:r>
                <a:r>
                  <a:rPr lang="en-US" altLang="zh-CN" sz="2000" dirty="0" smtClean="0">
                    <a:solidFill>
                      <a:schemeClr val="tx1"/>
                    </a:solidFill>
                    <a:latin typeface="微软雅黑" pitchFamily="34" charset="-122"/>
                    <a:ea typeface="微软雅黑" pitchFamily="34" charset="-122"/>
                  </a:rPr>
                  <a:t>)</a:t>
                </a:r>
                <a:endParaRPr lang="en-US" altLang="zh-CN" sz="2000" dirty="0">
                  <a:solidFill>
                    <a:schemeClr val="tx1"/>
                  </a:solidFill>
                  <a:latin typeface="微软雅黑" pitchFamily="34" charset="-122"/>
                  <a:ea typeface="微软雅黑" pitchFamily="34" charset="-122"/>
                </a:endParaRPr>
              </a:p>
            </p:txBody>
          </p:sp>
          <p:sp>
            <p:nvSpPr>
              <p:cNvPr id="11" name="矩形 10"/>
              <p:cNvSpPr/>
              <p:nvPr/>
            </p:nvSpPr>
            <p:spPr bwMode="auto">
              <a:xfrm>
                <a:off x="107504" y="4151424"/>
                <a:ext cx="4248472" cy="2664296"/>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p:txBody>
          </p:sp>
          <p:sp>
            <p:nvSpPr>
              <p:cNvPr id="12" name="矩形 11"/>
              <p:cNvSpPr/>
              <p:nvPr/>
            </p:nvSpPr>
            <p:spPr bwMode="auto">
              <a:xfrm>
                <a:off x="4499992" y="4151424"/>
                <a:ext cx="4248472" cy="2664296"/>
              </a:xfrm>
              <a:prstGeom prst="rect">
                <a:avLst/>
              </a:prstGeom>
              <a:no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p:txBody>
          </p:sp>
          <p:sp>
            <p:nvSpPr>
              <p:cNvPr id="13" name="矩形 12"/>
              <p:cNvSpPr/>
              <p:nvPr/>
            </p:nvSpPr>
            <p:spPr>
              <a:xfrm>
                <a:off x="258087" y="4170611"/>
                <a:ext cx="4012637" cy="573338"/>
              </a:xfrm>
              <a:prstGeom prst="rect">
                <a:avLst/>
              </a:prstGeom>
            </p:spPr>
            <p:txBody>
              <a:bodyPr wrap="none">
                <a:spAutoFit/>
              </a:bodyPr>
              <a:lstStyle/>
              <a:p>
                <a:pPr marL="0" lvl="1" eaLnBrk="0" hangingPunct="0">
                  <a:lnSpc>
                    <a:spcPct val="125000"/>
                  </a:lnSpc>
                  <a:spcBef>
                    <a:spcPts val="0"/>
                  </a:spcBef>
                </a:pPr>
                <a:r>
                  <a:rPr lang="zh-CN" altLang="en-US" sz="2400" b="1" kern="0" dirty="0" smtClean="0">
                    <a:solidFill>
                      <a:srgbClr val="FF0000"/>
                    </a:solidFill>
                    <a:latin typeface="微软雅黑" pitchFamily="34" charset="-122"/>
                    <a:ea typeface="微软雅黑" pitchFamily="34" charset="-122"/>
                  </a:rPr>
                  <a:t>“用户</a:t>
                </a:r>
                <a:r>
                  <a:rPr lang="en-US" altLang="zh-CN" sz="2400" b="1" kern="0" dirty="0" smtClean="0">
                    <a:solidFill>
                      <a:srgbClr val="FF0000"/>
                    </a:solidFill>
                    <a:latin typeface="微软雅黑" pitchFamily="34" charset="-122"/>
                    <a:ea typeface="微软雅黑" pitchFamily="34" charset="-122"/>
                  </a:rPr>
                  <a:t>-</a:t>
                </a:r>
                <a:r>
                  <a:rPr lang="zh-CN" altLang="en-US" sz="2400" b="1" kern="0" dirty="0" smtClean="0">
                    <a:solidFill>
                      <a:srgbClr val="FF0000"/>
                    </a:solidFill>
                    <a:latin typeface="微软雅黑" pitchFamily="34" charset="-122"/>
                    <a:ea typeface="微软雅黑" pitchFamily="34" charset="-122"/>
                  </a:rPr>
                  <a:t>物品”关系</a:t>
                </a:r>
                <a:r>
                  <a:rPr lang="zh-CN" altLang="zh-CN" sz="2400" b="1" kern="0" dirty="0">
                    <a:solidFill>
                      <a:srgbClr val="FF0000"/>
                    </a:solidFill>
                    <a:latin typeface="微软雅黑" pitchFamily="34" charset="-122"/>
                    <a:ea typeface="微软雅黑" pitchFamily="34" charset="-122"/>
                  </a:rPr>
                  <a:t>协同过滤</a:t>
                </a:r>
                <a:endParaRPr lang="en-US" altLang="zh-CN" sz="2400" b="1" kern="0" dirty="0">
                  <a:solidFill>
                    <a:srgbClr val="FF0000"/>
                  </a:solidFill>
                  <a:latin typeface="微软雅黑" pitchFamily="34" charset="-122"/>
                  <a:ea typeface="微软雅黑" pitchFamily="34" charset="-122"/>
                </a:endParaRPr>
              </a:p>
            </p:txBody>
          </p:sp>
          <p:sp>
            <p:nvSpPr>
              <p:cNvPr id="14" name="矩形 13"/>
              <p:cNvSpPr/>
              <p:nvPr/>
            </p:nvSpPr>
            <p:spPr>
              <a:xfrm>
                <a:off x="265314" y="4579196"/>
                <a:ext cx="3877985" cy="922281"/>
              </a:xfrm>
              <a:prstGeom prst="rect">
                <a:avLst/>
              </a:prstGeom>
            </p:spPr>
            <p:txBody>
              <a:bodyPr wrap="none">
                <a:spAutoFit/>
              </a:bodyPr>
              <a:lstStyle/>
              <a:p>
                <a:pPr marL="0" lvl="1" algn="ctr" eaLnBrk="0" hangingPunct="0">
                  <a:lnSpc>
                    <a:spcPct val="125000"/>
                  </a:lnSpc>
                  <a:spcBef>
                    <a:spcPts val="0"/>
                  </a:spcBef>
                </a:pPr>
                <a:r>
                  <a:rPr lang="zh-CN" altLang="en-US" sz="1800" dirty="0" smtClean="0">
                    <a:latin typeface="微软雅黑" pitchFamily="34" charset="-122"/>
                    <a:ea typeface="微软雅黑" pitchFamily="34" charset="-122"/>
                  </a:rPr>
                  <a:t>大规矩快速协同过滤、信任关系挖掘</a:t>
                </a:r>
                <a:endParaRPr lang="en-US" altLang="zh-CN" sz="1800" dirty="0" smtClean="0">
                  <a:latin typeface="微软雅黑" pitchFamily="34" charset="-122"/>
                  <a:ea typeface="微软雅黑" pitchFamily="34" charset="-122"/>
                </a:endParaRPr>
              </a:p>
              <a:p>
                <a:pPr marL="0" lvl="1" algn="ctr" eaLnBrk="0" hangingPunct="0">
                  <a:lnSpc>
                    <a:spcPct val="125000"/>
                  </a:lnSpc>
                </a:pPr>
                <a:r>
                  <a:rPr lang="en-US" altLang="zh-CN" sz="1800" dirty="0" smtClean="0">
                    <a:solidFill>
                      <a:schemeClr val="tx1"/>
                    </a:solidFill>
                    <a:latin typeface="微软雅黑" pitchFamily="34" charset="-122"/>
                    <a:ea typeface="微软雅黑" pitchFamily="34" charset="-122"/>
                  </a:rPr>
                  <a:t>(</a:t>
                </a:r>
                <a:r>
                  <a:rPr lang="en-US" altLang="zh-CN" dirty="0" smtClean="0">
                    <a:solidFill>
                      <a:schemeClr val="tx1"/>
                    </a:solidFill>
                    <a:latin typeface="微软雅黑" panose="020B0503020204020204" pitchFamily="34" charset="-122"/>
                    <a:ea typeface="微软雅黑" panose="020B0503020204020204" pitchFamily="34" charset="-122"/>
                  </a:rPr>
                  <a:t>SIGIR2012</a:t>
                </a:r>
                <a:r>
                  <a:rPr lang="zh-CN" altLang="en-US" dirty="0" smtClean="0">
                    <a:solidFill>
                      <a:schemeClr val="tx1"/>
                    </a:solidFill>
                    <a:latin typeface="微软雅黑" panose="020B0503020204020204" pitchFamily="34" charset="-122"/>
                    <a:ea typeface="微软雅黑" panose="020B0503020204020204" pitchFamily="34" charset="-122"/>
                  </a:rPr>
                  <a:t>， </a:t>
                </a:r>
                <a:r>
                  <a:rPr lang="en-US" altLang="zh-CN" dirty="0" smtClean="0">
                    <a:solidFill>
                      <a:schemeClr val="tx1"/>
                    </a:solidFill>
                    <a:latin typeface="微软雅黑" panose="020B0503020204020204" pitchFamily="34" charset="-122"/>
                    <a:ea typeface="微软雅黑" panose="020B0503020204020204" pitchFamily="34" charset="-122"/>
                  </a:rPr>
                  <a:t>SIGKDD2012</a:t>
                </a:r>
                <a:r>
                  <a:rPr lang="zh-CN" altLang="en-US" dirty="0" smtClean="0">
                    <a:solidFill>
                      <a:schemeClr val="tx1"/>
                    </a:solidFill>
                    <a:latin typeface="微软雅黑" panose="020B0503020204020204" pitchFamily="34" charset="-122"/>
                    <a:ea typeface="微软雅黑" panose="020B0503020204020204" pitchFamily="34" charset="-122"/>
                  </a:rPr>
                  <a:t>）</a:t>
                </a:r>
                <a:endParaRPr lang="en-US" altLang="zh-CN" sz="1800" dirty="0">
                  <a:solidFill>
                    <a:schemeClr val="tx1"/>
                  </a:solidFill>
                  <a:latin typeface="微软雅黑" pitchFamily="34" charset="-122"/>
                  <a:ea typeface="微软雅黑" pitchFamily="34" charset="-122"/>
                </a:endParaRPr>
              </a:p>
            </p:txBody>
          </p:sp>
          <p:sp>
            <p:nvSpPr>
              <p:cNvPr id="15" name="矩形 14"/>
              <p:cNvSpPr/>
              <p:nvPr/>
            </p:nvSpPr>
            <p:spPr>
              <a:xfrm>
                <a:off x="5580112" y="4151424"/>
                <a:ext cx="1415772" cy="573338"/>
              </a:xfrm>
              <a:prstGeom prst="rect">
                <a:avLst/>
              </a:prstGeom>
            </p:spPr>
            <p:txBody>
              <a:bodyPr wrap="none">
                <a:spAutoFit/>
              </a:bodyPr>
              <a:lstStyle/>
              <a:p>
                <a:pPr marL="0" lvl="1" eaLnBrk="0" hangingPunct="0">
                  <a:lnSpc>
                    <a:spcPct val="125000"/>
                  </a:lnSpc>
                  <a:spcBef>
                    <a:spcPts val="0"/>
                  </a:spcBef>
                </a:pPr>
                <a:r>
                  <a:rPr lang="zh-CN" altLang="en-US" sz="2400" kern="0" dirty="0" smtClean="0">
                    <a:solidFill>
                      <a:srgbClr val="FF0000"/>
                    </a:solidFill>
                    <a:latin typeface="微软雅黑" pitchFamily="34" charset="-122"/>
                    <a:ea typeface="微软雅黑" pitchFamily="34" charset="-122"/>
                  </a:rPr>
                  <a:t>群体</a:t>
                </a:r>
                <a:r>
                  <a:rPr lang="zh-CN" altLang="en-US" sz="2400" b="1" kern="0" dirty="0" smtClean="0">
                    <a:solidFill>
                      <a:srgbClr val="FF0000"/>
                    </a:solidFill>
                    <a:latin typeface="微软雅黑" pitchFamily="34" charset="-122"/>
                    <a:ea typeface="微软雅黑" pitchFamily="34" charset="-122"/>
                  </a:rPr>
                  <a:t>预测</a:t>
                </a:r>
                <a:endParaRPr lang="en-US" altLang="zh-CN" sz="2400" b="1" kern="0" dirty="0">
                  <a:solidFill>
                    <a:srgbClr val="FF0000"/>
                  </a:solidFill>
                  <a:latin typeface="微软雅黑" pitchFamily="34" charset="-122"/>
                  <a:ea typeface="微软雅黑" pitchFamily="34" charset="-122"/>
                </a:endParaRPr>
              </a:p>
            </p:txBody>
          </p:sp>
          <p:sp>
            <p:nvSpPr>
              <p:cNvPr id="16" name="矩形 15"/>
              <p:cNvSpPr/>
              <p:nvPr/>
            </p:nvSpPr>
            <p:spPr>
              <a:xfrm>
                <a:off x="5623891" y="4603154"/>
                <a:ext cx="2031325" cy="922281"/>
              </a:xfrm>
              <a:prstGeom prst="rect">
                <a:avLst/>
              </a:prstGeom>
            </p:spPr>
            <p:txBody>
              <a:bodyPr wrap="none">
                <a:spAutoFit/>
              </a:bodyPr>
              <a:lstStyle/>
              <a:p>
                <a:pPr marL="0" lvl="1" algn="ctr" eaLnBrk="0" hangingPunct="0">
                  <a:lnSpc>
                    <a:spcPct val="125000"/>
                  </a:lnSpc>
                  <a:spcBef>
                    <a:spcPts val="0"/>
                  </a:spcBef>
                </a:pPr>
                <a:r>
                  <a:rPr lang="zh-CN" altLang="en-US" sz="1800" dirty="0" smtClean="0">
                    <a:latin typeface="微软雅黑" pitchFamily="34" charset="-122"/>
                    <a:ea typeface="微软雅黑" pitchFamily="34" charset="-122"/>
                  </a:rPr>
                  <a:t>异步过程深度学习</a:t>
                </a:r>
                <a:endParaRPr lang="en-US" altLang="zh-CN" sz="1800" dirty="0" smtClean="0">
                  <a:latin typeface="微软雅黑" pitchFamily="34" charset="-122"/>
                  <a:ea typeface="微软雅黑" pitchFamily="34" charset="-122"/>
                </a:endParaRPr>
              </a:p>
              <a:p>
                <a:pPr marL="0" lvl="1" algn="ctr" eaLnBrk="0" hangingPunct="0">
                  <a:lnSpc>
                    <a:spcPct val="125000"/>
                  </a:lnSpc>
                  <a:spcBef>
                    <a:spcPts val="0"/>
                  </a:spcBef>
                </a:pPr>
                <a:r>
                  <a:rPr lang="en-US" altLang="zh-CN" sz="1800" dirty="0" smtClean="0">
                    <a:solidFill>
                      <a:schemeClr val="tx1"/>
                    </a:solidFill>
                    <a:latin typeface="微软雅黑" pitchFamily="34" charset="-122"/>
                    <a:ea typeface="微软雅黑" pitchFamily="34" charset="-122"/>
                  </a:rPr>
                  <a:t>(</a:t>
                </a:r>
                <a:r>
                  <a:rPr lang="en-US" altLang="zh-CN" dirty="0" smtClean="0">
                    <a:solidFill>
                      <a:schemeClr val="tx1"/>
                    </a:solidFill>
                    <a:latin typeface="微软雅黑" pitchFamily="34" charset="-122"/>
                    <a:ea typeface="微软雅黑" pitchFamily="34" charset="-122"/>
                  </a:rPr>
                  <a:t>AAAI </a:t>
                </a:r>
                <a:r>
                  <a:rPr lang="en-US" altLang="zh-CN" dirty="0">
                    <a:solidFill>
                      <a:schemeClr val="tx1"/>
                    </a:solidFill>
                    <a:latin typeface="微软雅黑" pitchFamily="34" charset="-122"/>
                    <a:ea typeface="微软雅黑" pitchFamily="34" charset="-122"/>
                  </a:rPr>
                  <a:t>2017</a:t>
                </a:r>
                <a:r>
                  <a:rPr lang="en-US" altLang="zh-CN" sz="1800" dirty="0" smtClean="0">
                    <a:solidFill>
                      <a:schemeClr val="tx1"/>
                    </a:solidFill>
                    <a:latin typeface="微软雅黑" pitchFamily="34" charset="-122"/>
                    <a:ea typeface="微软雅黑" pitchFamily="34" charset="-122"/>
                  </a:rPr>
                  <a:t>)</a:t>
                </a:r>
                <a:endParaRPr lang="en-US" altLang="zh-CN" sz="1800" dirty="0">
                  <a:solidFill>
                    <a:schemeClr val="tx1"/>
                  </a:solidFill>
                  <a:latin typeface="微软雅黑" pitchFamily="34" charset="-122"/>
                  <a:ea typeface="微软雅黑" pitchFamily="34" charset="-122"/>
                </a:endParaRPr>
              </a:p>
            </p:txBody>
          </p:sp>
        </p:grpSp>
        <p:pic>
          <p:nvPicPr>
            <p:cNvPr id="17" name="Picture 4"/>
            <p:cNvPicPr>
              <a:picLocks noChangeAspect="1"/>
            </p:cNvPicPr>
            <p:nvPr/>
          </p:nvPicPr>
          <p:blipFill>
            <a:blip r:embed="rId2"/>
            <a:stretch>
              <a:fillRect/>
            </a:stretch>
          </p:blipFill>
          <p:spPr>
            <a:xfrm>
              <a:off x="973100" y="2828787"/>
              <a:ext cx="2379365" cy="1171807"/>
            </a:xfrm>
            <a:prstGeom prst="rect">
              <a:avLst/>
            </a:prstGeom>
          </p:spPr>
        </p:pic>
        <p:pic>
          <p:nvPicPr>
            <p:cNvPr id="18" name="图片 17"/>
            <p:cNvPicPr>
              <a:picLocks noChangeAspect="1"/>
            </p:cNvPicPr>
            <p:nvPr/>
          </p:nvPicPr>
          <p:blipFill>
            <a:blip r:embed="rId3"/>
            <a:stretch>
              <a:fillRect/>
            </a:stretch>
          </p:blipFill>
          <p:spPr>
            <a:xfrm>
              <a:off x="5497471" y="2830136"/>
              <a:ext cx="2020355" cy="1228221"/>
            </a:xfrm>
            <a:prstGeom prst="rect">
              <a:avLst/>
            </a:prstGeom>
          </p:spPr>
        </p:pic>
        <p:pic>
          <p:nvPicPr>
            <p:cNvPr id="19" name="Picture 11"/>
            <p:cNvPicPr/>
            <p:nvPr/>
          </p:nvPicPr>
          <p:blipFill>
            <a:blip r:embed="rId4"/>
            <a:stretch>
              <a:fillRect/>
            </a:stretch>
          </p:blipFill>
          <p:spPr>
            <a:xfrm>
              <a:off x="606447" y="5284629"/>
              <a:ext cx="3269517" cy="1340268"/>
            </a:xfrm>
            <a:prstGeom prst="rect">
              <a:avLst/>
            </a:prstGeom>
          </p:spPr>
        </p:pic>
        <p:pic>
          <p:nvPicPr>
            <p:cNvPr id="20" name="图片 19"/>
            <p:cNvPicPr>
              <a:picLocks noChangeAspect="1"/>
            </p:cNvPicPr>
            <p:nvPr/>
          </p:nvPicPr>
          <p:blipFill>
            <a:blip r:embed="rId5"/>
            <a:stretch>
              <a:fillRect/>
            </a:stretch>
          </p:blipFill>
          <p:spPr>
            <a:xfrm>
              <a:off x="4675905" y="5390201"/>
              <a:ext cx="3458161" cy="1281959"/>
            </a:xfrm>
            <a:prstGeom prst="rect">
              <a:avLst/>
            </a:prstGeom>
          </p:spPr>
        </p:pic>
      </p:grpSp>
      <p:sp>
        <p:nvSpPr>
          <p:cNvPr id="21" name="标题 1"/>
          <p:cNvSpPr>
            <a:spLocks noGrp="1"/>
          </p:cNvSpPr>
          <p:nvPr>
            <p:ph type="title"/>
          </p:nvPr>
        </p:nvSpPr>
        <p:spPr>
          <a:xfrm>
            <a:off x="1" y="116632"/>
            <a:ext cx="9144000" cy="1224136"/>
          </a:xfrm>
        </p:spPr>
        <p:txBody>
          <a:bodyPr/>
          <a:lstStyle/>
          <a:p>
            <a:r>
              <a:rPr lang="zh-CN" altLang="en-US" dirty="0" smtClean="0">
                <a:solidFill>
                  <a:schemeClr val="tx1"/>
                </a:solidFill>
              </a:rPr>
              <a:t>三元空间感知：</a:t>
            </a:r>
            <a:r>
              <a:rPr lang="zh-CN" altLang="en-US" dirty="0" smtClean="0">
                <a:solidFill>
                  <a:srgbClr val="FF0000"/>
                </a:solidFill>
              </a:rPr>
              <a:t>群体智能</a:t>
            </a:r>
            <a:endParaRPr lang="zh-CN" altLang="en-US" dirty="0">
              <a:solidFill>
                <a:srgbClr val="FF0000"/>
              </a:solidFill>
            </a:endParaRPr>
          </a:p>
        </p:txBody>
      </p:sp>
      <p:sp>
        <p:nvSpPr>
          <p:cNvPr id="23" name="矩形 22"/>
          <p:cNvSpPr/>
          <p:nvPr/>
        </p:nvSpPr>
        <p:spPr>
          <a:xfrm>
            <a:off x="1252317" y="6289799"/>
            <a:ext cx="6639368" cy="400110"/>
          </a:xfrm>
          <a:prstGeom prst="rect">
            <a:avLst/>
          </a:prstGeom>
        </p:spPr>
        <p:txBody>
          <a:bodyPr wrap="square">
            <a:spAutoFit/>
          </a:bodyPr>
          <a:lstStyle/>
          <a:p>
            <a:r>
              <a:rPr lang="en-US" altLang="zh-CN" dirty="0" smtClean="0">
                <a:latin typeface="微软雅黑" panose="020B0503020204020204" pitchFamily="34" charset="-122"/>
                <a:ea typeface="微软雅黑" panose="020B0503020204020204" pitchFamily="34" charset="-122"/>
              </a:rPr>
              <a:t>973</a:t>
            </a:r>
            <a:r>
              <a:rPr lang="zh-CN" altLang="en-US" dirty="0">
                <a:latin typeface="微软雅黑" panose="020B0503020204020204" pitchFamily="34" charset="-122"/>
                <a:ea typeface="微软雅黑" panose="020B0503020204020204" pitchFamily="34" charset="-122"/>
              </a:rPr>
              <a:t>项目“混合网络下社会集群行为感知与规律研究”</a:t>
            </a:r>
          </a:p>
        </p:txBody>
      </p:sp>
    </p:spTree>
    <p:extLst>
      <p:ext uri="{BB962C8B-B14F-4D97-AF65-F5344CB8AC3E}">
        <p14:creationId xmlns:p14="http://schemas.microsoft.com/office/powerpoint/2010/main" val="3015725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矩形 95"/>
          <p:cNvSpPr>
            <a:spLocks noChangeArrowheads="1"/>
          </p:cNvSpPr>
          <p:nvPr/>
        </p:nvSpPr>
        <p:spPr bwMode="auto">
          <a:xfrm>
            <a:off x="2120637" y="3836958"/>
            <a:ext cx="6653211" cy="1168067"/>
          </a:xfrm>
          <a:prstGeom prst="rect">
            <a:avLst/>
          </a:prstGeom>
          <a:solidFill>
            <a:schemeClr val="bg1">
              <a:lumMod val="85000"/>
            </a:schemeClr>
          </a:solidFill>
          <a:ln w="9525" algn="ctr">
            <a:no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49" name="矩形 2"/>
          <p:cNvSpPr>
            <a:spLocks noChangeArrowheads="1"/>
          </p:cNvSpPr>
          <p:nvPr/>
        </p:nvSpPr>
        <p:spPr bwMode="auto">
          <a:xfrm>
            <a:off x="2119825" y="2401864"/>
            <a:ext cx="6653962" cy="1479144"/>
          </a:xfrm>
          <a:prstGeom prst="rect">
            <a:avLst/>
          </a:prstGeom>
          <a:solidFill>
            <a:schemeClr val="accent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50" name="Straight Arrow Connector 3"/>
          <p:cNvCxnSpPr>
            <a:cxnSpLocks noChangeShapeType="1"/>
          </p:cNvCxnSpPr>
          <p:nvPr/>
        </p:nvCxnSpPr>
        <p:spPr bwMode="auto">
          <a:xfrm>
            <a:off x="2421566" y="4436959"/>
            <a:ext cx="6121409" cy="0"/>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51" name="Isosceles Triangle 4"/>
          <p:cNvSpPr>
            <a:spLocks noChangeArrowheads="1"/>
          </p:cNvSpPr>
          <p:nvPr/>
        </p:nvSpPr>
        <p:spPr bwMode="auto">
          <a:xfrm>
            <a:off x="2782625" y="4372495"/>
            <a:ext cx="142875"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52" name="Isosceles Triangle 4"/>
          <p:cNvSpPr>
            <a:spLocks noChangeArrowheads="1"/>
          </p:cNvSpPr>
          <p:nvPr/>
        </p:nvSpPr>
        <p:spPr bwMode="auto">
          <a:xfrm>
            <a:off x="3214425" y="4372495"/>
            <a:ext cx="144463"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53" name="Isosceles Triangle 5"/>
          <p:cNvSpPr>
            <a:spLocks noChangeArrowheads="1"/>
          </p:cNvSpPr>
          <p:nvPr/>
        </p:nvSpPr>
        <p:spPr bwMode="auto">
          <a:xfrm>
            <a:off x="4006587" y="4372495"/>
            <a:ext cx="144462"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54" name="Isosceles Triangle 7"/>
          <p:cNvSpPr>
            <a:spLocks noChangeArrowheads="1"/>
          </p:cNvSpPr>
          <p:nvPr/>
        </p:nvSpPr>
        <p:spPr bwMode="auto">
          <a:xfrm>
            <a:off x="5481374" y="4372495"/>
            <a:ext cx="144463"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55" name="Isosceles Triangle 8"/>
          <p:cNvSpPr>
            <a:spLocks noChangeArrowheads="1"/>
          </p:cNvSpPr>
          <p:nvPr/>
        </p:nvSpPr>
        <p:spPr bwMode="auto">
          <a:xfrm>
            <a:off x="6895836" y="4372495"/>
            <a:ext cx="144462"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56" name="Isosceles Triangle 9"/>
          <p:cNvSpPr>
            <a:spLocks noChangeArrowheads="1"/>
          </p:cNvSpPr>
          <p:nvPr/>
        </p:nvSpPr>
        <p:spPr bwMode="auto">
          <a:xfrm>
            <a:off x="7173648" y="4372495"/>
            <a:ext cx="144463"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57" name="Flowchart: Connector 12"/>
          <p:cNvSpPr>
            <a:spLocks noChangeArrowheads="1"/>
          </p:cNvSpPr>
          <p:nvPr/>
        </p:nvSpPr>
        <p:spPr bwMode="auto">
          <a:xfrm>
            <a:off x="3508112" y="4375351"/>
            <a:ext cx="144462" cy="129958"/>
          </a:xfrm>
          <a:prstGeom prst="flowChartConnector">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58" name="Flowchart: Connector 13"/>
          <p:cNvSpPr>
            <a:spLocks noChangeArrowheads="1"/>
          </p:cNvSpPr>
          <p:nvPr/>
        </p:nvSpPr>
        <p:spPr bwMode="auto">
          <a:xfrm>
            <a:off x="4725724" y="4366782"/>
            <a:ext cx="144463" cy="129958"/>
          </a:xfrm>
          <a:prstGeom prst="flowChartConnector">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59" name="Flowchart: Connector 14"/>
          <p:cNvSpPr>
            <a:spLocks noChangeArrowheads="1"/>
          </p:cNvSpPr>
          <p:nvPr/>
        </p:nvSpPr>
        <p:spPr bwMode="auto">
          <a:xfrm>
            <a:off x="8051537" y="4348217"/>
            <a:ext cx="144462" cy="129957"/>
          </a:xfrm>
          <a:prstGeom prst="flowChartConnector">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cxnSp>
        <p:nvCxnSpPr>
          <p:cNvPr id="60" name="Straight Arrow Connector 3"/>
          <p:cNvCxnSpPr>
            <a:cxnSpLocks noChangeShapeType="1"/>
          </p:cNvCxnSpPr>
          <p:nvPr/>
        </p:nvCxnSpPr>
        <p:spPr bwMode="auto">
          <a:xfrm>
            <a:off x="2338061" y="3519747"/>
            <a:ext cx="6204914" cy="1"/>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61" name="Straight Connector 19"/>
          <p:cNvCxnSpPr>
            <a:cxnSpLocks noChangeShapeType="1"/>
          </p:cNvCxnSpPr>
          <p:nvPr/>
        </p:nvCxnSpPr>
        <p:spPr bwMode="auto">
          <a:xfrm>
            <a:off x="2565881"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2" name="Straight Connector 27"/>
          <p:cNvCxnSpPr>
            <a:cxnSpLocks noChangeShapeType="1"/>
          </p:cNvCxnSpPr>
          <p:nvPr/>
        </p:nvCxnSpPr>
        <p:spPr bwMode="auto">
          <a:xfrm>
            <a:off x="2822166"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3" name="Straight Connector 28"/>
          <p:cNvCxnSpPr>
            <a:cxnSpLocks noChangeShapeType="1"/>
          </p:cNvCxnSpPr>
          <p:nvPr/>
        </p:nvCxnSpPr>
        <p:spPr bwMode="auto">
          <a:xfrm>
            <a:off x="3068921"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4" name="Straight Connector 30"/>
          <p:cNvCxnSpPr>
            <a:cxnSpLocks noChangeShapeType="1"/>
          </p:cNvCxnSpPr>
          <p:nvPr/>
        </p:nvCxnSpPr>
        <p:spPr bwMode="auto">
          <a:xfrm>
            <a:off x="3293098"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5" name="Straight Connector 31"/>
          <p:cNvCxnSpPr>
            <a:cxnSpLocks noChangeShapeType="1"/>
          </p:cNvCxnSpPr>
          <p:nvPr/>
        </p:nvCxnSpPr>
        <p:spPr bwMode="auto">
          <a:xfrm>
            <a:off x="3549383"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6" name="Straight Connector 32"/>
          <p:cNvCxnSpPr>
            <a:cxnSpLocks noChangeShapeType="1"/>
          </p:cNvCxnSpPr>
          <p:nvPr/>
        </p:nvCxnSpPr>
        <p:spPr bwMode="auto">
          <a:xfrm>
            <a:off x="3796137"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7" name="Straight Connector 33"/>
          <p:cNvCxnSpPr>
            <a:cxnSpLocks noChangeShapeType="1"/>
          </p:cNvCxnSpPr>
          <p:nvPr/>
        </p:nvCxnSpPr>
        <p:spPr bwMode="auto">
          <a:xfrm>
            <a:off x="4039742"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8" name="Straight Connector 34"/>
          <p:cNvCxnSpPr>
            <a:cxnSpLocks noChangeShapeType="1"/>
          </p:cNvCxnSpPr>
          <p:nvPr/>
        </p:nvCxnSpPr>
        <p:spPr bwMode="auto">
          <a:xfrm>
            <a:off x="4296028"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9" name="Straight Connector 35"/>
          <p:cNvCxnSpPr>
            <a:cxnSpLocks noChangeShapeType="1"/>
          </p:cNvCxnSpPr>
          <p:nvPr/>
        </p:nvCxnSpPr>
        <p:spPr bwMode="auto">
          <a:xfrm>
            <a:off x="4542782"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0" name="Straight Connector 36"/>
          <p:cNvCxnSpPr>
            <a:cxnSpLocks noChangeShapeType="1"/>
          </p:cNvCxnSpPr>
          <p:nvPr/>
        </p:nvCxnSpPr>
        <p:spPr bwMode="auto">
          <a:xfrm>
            <a:off x="4777350"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1" name="Straight Connector 37"/>
          <p:cNvCxnSpPr>
            <a:cxnSpLocks noChangeShapeType="1"/>
          </p:cNvCxnSpPr>
          <p:nvPr/>
        </p:nvCxnSpPr>
        <p:spPr bwMode="auto">
          <a:xfrm>
            <a:off x="5033635"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2" name="Straight Connector 38"/>
          <p:cNvCxnSpPr>
            <a:cxnSpLocks noChangeShapeType="1"/>
          </p:cNvCxnSpPr>
          <p:nvPr/>
        </p:nvCxnSpPr>
        <p:spPr bwMode="auto">
          <a:xfrm>
            <a:off x="5280389"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3" name="Straight Connector 39"/>
          <p:cNvCxnSpPr>
            <a:cxnSpLocks noChangeShapeType="1"/>
          </p:cNvCxnSpPr>
          <p:nvPr/>
        </p:nvCxnSpPr>
        <p:spPr bwMode="auto">
          <a:xfrm>
            <a:off x="5529621"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4" name="Straight Connector 40"/>
          <p:cNvCxnSpPr>
            <a:cxnSpLocks noChangeShapeType="1"/>
          </p:cNvCxnSpPr>
          <p:nvPr/>
        </p:nvCxnSpPr>
        <p:spPr bwMode="auto">
          <a:xfrm>
            <a:off x="5785906"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5" name="Straight Connector 41"/>
          <p:cNvCxnSpPr>
            <a:cxnSpLocks noChangeShapeType="1"/>
          </p:cNvCxnSpPr>
          <p:nvPr/>
        </p:nvCxnSpPr>
        <p:spPr bwMode="auto">
          <a:xfrm>
            <a:off x="6032660"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6" name="Straight Connector 42"/>
          <p:cNvCxnSpPr>
            <a:cxnSpLocks noChangeShapeType="1"/>
          </p:cNvCxnSpPr>
          <p:nvPr/>
        </p:nvCxnSpPr>
        <p:spPr bwMode="auto">
          <a:xfrm>
            <a:off x="6256838"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7" name="Straight Connector 43"/>
          <p:cNvCxnSpPr>
            <a:cxnSpLocks noChangeShapeType="1"/>
          </p:cNvCxnSpPr>
          <p:nvPr/>
        </p:nvCxnSpPr>
        <p:spPr bwMode="auto">
          <a:xfrm>
            <a:off x="6513123"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8" name="Straight Connector 44"/>
          <p:cNvCxnSpPr>
            <a:cxnSpLocks noChangeShapeType="1"/>
          </p:cNvCxnSpPr>
          <p:nvPr/>
        </p:nvCxnSpPr>
        <p:spPr bwMode="auto">
          <a:xfrm>
            <a:off x="6759878"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9" name="Straight Connector 45"/>
          <p:cNvCxnSpPr>
            <a:cxnSpLocks noChangeShapeType="1"/>
          </p:cNvCxnSpPr>
          <p:nvPr/>
        </p:nvCxnSpPr>
        <p:spPr bwMode="auto">
          <a:xfrm>
            <a:off x="7003482"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0" name="Straight Connector 46"/>
          <p:cNvCxnSpPr>
            <a:cxnSpLocks noChangeShapeType="1"/>
          </p:cNvCxnSpPr>
          <p:nvPr/>
        </p:nvCxnSpPr>
        <p:spPr bwMode="auto">
          <a:xfrm>
            <a:off x="7259767"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1" name="Straight Connector 47"/>
          <p:cNvCxnSpPr>
            <a:cxnSpLocks noChangeShapeType="1"/>
          </p:cNvCxnSpPr>
          <p:nvPr/>
        </p:nvCxnSpPr>
        <p:spPr bwMode="auto">
          <a:xfrm>
            <a:off x="7506521"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2" name="Straight Connector 48"/>
          <p:cNvCxnSpPr>
            <a:cxnSpLocks noChangeShapeType="1"/>
          </p:cNvCxnSpPr>
          <p:nvPr/>
        </p:nvCxnSpPr>
        <p:spPr bwMode="auto">
          <a:xfrm>
            <a:off x="7741089"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3" name="Straight Connector 49"/>
          <p:cNvCxnSpPr>
            <a:cxnSpLocks noChangeShapeType="1"/>
          </p:cNvCxnSpPr>
          <p:nvPr/>
        </p:nvCxnSpPr>
        <p:spPr bwMode="auto">
          <a:xfrm>
            <a:off x="7997375"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4" name="Straight Connector 50"/>
          <p:cNvCxnSpPr>
            <a:cxnSpLocks noChangeShapeType="1"/>
          </p:cNvCxnSpPr>
          <p:nvPr/>
        </p:nvCxnSpPr>
        <p:spPr bwMode="auto">
          <a:xfrm>
            <a:off x="8244130" y="3390214"/>
            <a:ext cx="0" cy="12953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85" name="TextBox 26"/>
          <p:cNvSpPr txBox="1">
            <a:spLocks noChangeArrowheads="1"/>
          </p:cNvSpPr>
          <p:nvPr/>
        </p:nvSpPr>
        <p:spPr bwMode="auto">
          <a:xfrm>
            <a:off x="1475656" y="2453478"/>
            <a:ext cx="27571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r"/>
            <a:r>
              <a:rPr lang="zh-CN" altLang="en-US" sz="1800" dirty="0" smtClean="0">
                <a:latin typeface="微软雅黑" panose="020B0503020204020204" pitchFamily="34" charset="-122"/>
                <a:ea typeface="微软雅黑" panose="020B0503020204020204" pitchFamily="34" charset="-122"/>
              </a:rPr>
              <a:t>等间隔的同步输入</a:t>
            </a:r>
            <a:endParaRPr lang="zh-CN" altLang="en-US" sz="1800" dirty="0">
              <a:latin typeface="微软雅黑" panose="020B0503020204020204" pitchFamily="34" charset="-122"/>
              <a:ea typeface="微软雅黑" panose="020B0503020204020204" pitchFamily="34" charset="-122"/>
            </a:endParaRPr>
          </a:p>
        </p:txBody>
      </p:sp>
      <p:sp>
        <p:nvSpPr>
          <p:cNvPr id="86" name="TextBox 53"/>
          <p:cNvSpPr txBox="1">
            <a:spLocks noChangeArrowheads="1"/>
          </p:cNvSpPr>
          <p:nvPr/>
        </p:nvSpPr>
        <p:spPr bwMode="auto">
          <a:xfrm>
            <a:off x="1330069" y="3865816"/>
            <a:ext cx="33139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r"/>
            <a:r>
              <a:rPr lang="en-US" altLang="zh-CN" sz="1800" dirty="0" smtClean="0">
                <a:latin typeface="微软雅黑" panose="020B0503020204020204" pitchFamily="34" charset="-122"/>
                <a:ea typeface="微软雅黑" panose="020B0503020204020204" pitchFamily="34" charset="-122"/>
              </a:rPr>
              <a:t> </a:t>
            </a:r>
            <a:r>
              <a:rPr lang="zh-CN" altLang="en-US" sz="1800" dirty="0" smtClean="0">
                <a:latin typeface="微软雅黑" panose="020B0503020204020204" pitchFamily="34" charset="-122"/>
                <a:ea typeface="微软雅黑" panose="020B0503020204020204" pitchFamily="34" charset="-122"/>
              </a:rPr>
              <a:t>随机时间戳的异步输入</a:t>
            </a:r>
            <a:endParaRPr lang="zh-CN" altLang="en-US" sz="1800" dirty="0">
              <a:latin typeface="微软雅黑" panose="020B0503020204020204" pitchFamily="34" charset="-122"/>
              <a:ea typeface="微软雅黑" panose="020B0503020204020204" pitchFamily="34" charset="-122"/>
            </a:endParaRPr>
          </a:p>
        </p:txBody>
      </p:sp>
      <p:cxnSp>
        <p:nvCxnSpPr>
          <p:cNvPr id="87" name="Curved Connector 51"/>
          <p:cNvCxnSpPr>
            <a:cxnSpLocks noChangeShapeType="1"/>
          </p:cNvCxnSpPr>
          <p:nvPr/>
        </p:nvCxnSpPr>
        <p:spPr bwMode="auto">
          <a:xfrm rot="5400000" flipH="1" flipV="1">
            <a:off x="6262544" y="3665300"/>
            <a:ext cx="11422" cy="1414809"/>
          </a:xfrm>
          <a:prstGeom prst="curvedConnector3">
            <a:avLst>
              <a:gd name="adj1" fmla="val 572708"/>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88" name="Curved Connector 54"/>
          <p:cNvCxnSpPr>
            <a:cxnSpLocks noChangeShapeType="1"/>
          </p:cNvCxnSpPr>
          <p:nvPr/>
        </p:nvCxnSpPr>
        <p:spPr bwMode="auto">
          <a:xfrm rot="16200000" flipH="1">
            <a:off x="5880985" y="3284380"/>
            <a:ext cx="5692" cy="2170956"/>
          </a:xfrm>
          <a:prstGeom prst="curvedConnector3">
            <a:avLst>
              <a:gd name="adj1" fmla="val -3611944"/>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90" name="Straight Connector 65"/>
          <p:cNvCxnSpPr>
            <a:cxnSpLocks noChangeShapeType="1"/>
          </p:cNvCxnSpPr>
          <p:nvPr/>
        </p:nvCxnSpPr>
        <p:spPr bwMode="auto">
          <a:xfrm>
            <a:off x="4542782" y="2790078"/>
            <a:ext cx="0" cy="1891124"/>
          </a:xfrm>
          <a:prstGeom prst="line">
            <a:avLst/>
          </a:prstGeom>
          <a:noFill/>
          <a:ln w="9525" algn="ctr">
            <a:solidFill>
              <a:schemeClr val="tx1"/>
            </a:solidFill>
            <a:prstDash val="dash"/>
            <a:round/>
            <a:headEnd/>
            <a:tailEnd/>
          </a:ln>
          <a:extLst>
            <a:ext uri="{909E8E84-426E-40DD-AFC4-6F175D3DCCD1}">
              <a14:hiddenFill xmlns:a14="http://schemas.microsoft.com/office/drawing/2010/main">
                <a:noFill/>
              </a14:hiddenFill>
            </a:ext>
          </a:extLst>
        </p:spPr>
      </p:cxnSp>
      <p:cxnSp>
        <p:nvCxnSpPr>
          <p:cNvPr id="91" name="Straight Connector 66"/>
          <p:cNvCxnSpPr>
            <a:cxnSpLocks noChangeShapeType="1"/>
          </p:cNvCxnSpPr>
          <p:nvPr/>
        </p:nvCxnSpPr>
        <p:spPr bwMode="auto">
          <a:xfrm>
            <a:off x="5791253" y="2753493"/>
            <a:ext cx="0" cy="1891124"/>
          </a:xfrm>
          <a:prstGeom prst="line">
            <a:avLst/>
          </a:prstGeom>
          <a:noFill/>
          <a:ln w="9525" algn="ctr">
            <a:solidFill>
              <a:schemeClr val="tx1"/>
            </a:solidFill>
            <a:prstDash val="dash"/>
            <a:round/>
            <a:headEnd/>
            <a:tailEnd/>
          </a:ln>
          <a:extLst>
            <a:ext uri="{909E8E84-426E-40DD-AFC4-6F175D3DCCD1}">
              <a14:hiddenFill xmlns:a14="http://schemas.microsoft.com/office/drawing/2010/main">
                <a:noFill/>
              </a14:hiddenFill>
            </a:ext>
          </a:extLst>
        </p:spPr>
      </p:cxnSp>
      <p:sp>
        <p:nvSpPr>
          <p:cNvPr id="93" name="TextBox 71"/>
          <p:cNvSpPr txBox="1">
            <a:spLocks noChangeArrowheads="1"/>
          </p:cNvSpPr>
          <p:nvPr/>
        </p:nvSpPr>
        <p:spPr bwMode="auto">
          <a:xfrm>
            <a:off x="8372974" y="4334704"/>
            <a:ext cx="4033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r"/>
            <a:r>
              <a:rPr lang="en-US" altLang="zh-CN" sz="1400">
                <a:latin typeface="微软雅黑" panose="020B0503020204020204" pitchFamily="34" charset="-122"/>
                <a:ea typeface="微软雅黑" panose="020B0503020204020204" pitchFamily="34" charset="-122"/>
              </a:rPr>
              <a:t>t</a:t>
            </a:r>
            <a:endParaRPr lang="zh-CN" altLang="en-US" sz="1400">
              <a:latin typeface="微软雅黑" panose="020B0503020204020204" pitchFamily="34" charset="-122"/>
              <a:ea typeface="微软雅黑" panose="020B0503020204020204" pitchFamily="34" charset="-122"/>
            </a:endParaRPr>
          </a:p>
        </p:txBody>
      </p:sp>
      <p:sp>
        <p:nvSpPr>
          <p:cNvPr id="94" name="Left Brace 68"/>
          <p:cNvSpPr>
            <a:spLocks/>
          </p:cNvSpPr>
          <p:nvPr/>
        </p:nvSpPr>
        <p:spPr bwMode="auto">
          <a:xfrm rot="5400000">
            <a:off x="2589953" y="3173405"/>
            <a:ext cx="200972" cy="256285"/>
          </a:xfrm>
          <a:prstGeom prst="leftBrace">
            <a:avLst>
              <a:gd name="adj1" fmla="val 8332"/>
              <a:gd name="adj2" fmla="val 50000"/>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96" name="Left Brace 74"/>
          <p:cNvSpPr>
            <a:spLocks/>
          </p:cNvSpPr>
          <p:nvPr/>
        </p:nvSpPr>
        <p:spPr bwMode="auto">
          <a:xfrm rot="5400000">
            <a:off x="5046040" y="2448926"/>
            <a:ext cx="227213" cy="1237721"/>
          </a:xfrm>
          <a:prstGeom prst="leftBrace">
            <a:avLst>
              <a:gd name="adj1" fmla="val 8326"/>
              <a:gd name="adj2" fmla="val 50000"/>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endParaRPr lang="zh-CN" altLang="en-US">
              <a:latin typeface="微软雅黑" panose="020B0503020204020204" pitchFamily="34" charset="-122"/>
              <a:ea typeface="微软雅黑" panose="020B0503020204020204" pitchFamily="34" charset="-122"/>
            </a:endParaRPr>
          </a:p>
        </p:txBody>
      </p:sp>
      <p:sp>
        <p:nvSpPr>
          <p:cNvPr id="97" name="TextBox 75"/>
          <p:cNvSpPr txBox="1">
            <a:spLocks noChangeArrowheads="1"/>
          </p:cNvSpPr>
          <p:nvPr/>
        </p:nvSpPr>
        <p:spPr bwMode="auto">
          <a:xfrm>
            <a:off x="4450273" y="2446970"/>
            <a:ext cx="14898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r>
              <a:rPr lang="en-US" altLang="zh-CN" sz="1400" dirty="0">
                <a:latin typeface="微软雅黑" panose="020B0503020204020204" pitchFamily="34" charset="-122"/>
                <a:ea typeface="微软雅黑" panose="020B0503020204020204" pitchFamily="34" charset="-122"/>
              </a:rPr>
              <a:t>Observation </a:t>
            </a:r>
            <a:r>
              <a:rPr lang="en-US" altLang="zh-CN" sz="1400" dirty="0" smtClean="0">
                <a:latin typeface="微软雅黑" panose="020B0503020204020204" pitchFamily="34" charset="-122"/>
                <a:ea typeface="微软雅黑" panose="020B0503020204020204" pitchFamily="34" charset="-122"/>
              </a:rPr>
              <a:t>window</a:t>
            </a:r>
            <a:endParaRPr lang="zh-CN" altLang="en-US" sz="1400" dirty="0">
              <a:latin typeface="微软雅黑" panose="020B0503020204020204" pitchFamily="34" charset="-122"/>
              <a:ea typeface="微软雅黑" panose="020B0503020204020204" pitchFamily="34" charset="-122"/>
            </a:endParaRPr>
          </a:p>
        </p:txBody>
      </p:sp>
      <p:sp>
        <p:nvSpPr>
          <p:cNvPr id="98" name="TextBox 88"/>
          <p:cNvSpPr txBox="1">
            <a:spLocks noChangeArrowheads="1"/>
          </p:cNvSpPr>
          <p:nvPr/>
        </p:nvSpPr>
        <p:spPr bwMode="auto">
          <a:xfrm>
            <a:off x="2421566" y="3536437"/>
            <a:ext cx="615982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r>
              <a:rPr lang="en-US" altLang="zh-CN" dirty="0">
                <a:latin typeface="+mn-lt"/>
                <a:ea typeface="微软雅黑" panose="020B0503020204020204" pitchFamily="34" charset="-122"/>
                <a:cs typeface="Times New Roman" panose="02020603050405020304" pitchFamily="18" charset="0"/>
              </a:rPr>
              <a:t>2      3     4     5     6     7     8     9    10    11   12   13   14   15   16   17   18    19   20   21   22   23   24   25   </a:t>
            </a:r>
            <a:endParaRPr lang="zh-CN" altLang="en-US" dirty="0">
              <a:latin typeface="+mn-lt"/>
              <a:ea typeface="微软雅黑" panose="020B0503020204020204" pitchFamily="34" charset="-122"/>
              <a:cs typeface="Times New Roman" panose="02020603050405020304" pitchFamily="18" charset="0"/>
            </a:endParaRPr>
          </a:p>
        </p:txBody>
      </p:sp>
      <p:sp>
        <p:nvSpPr>
          <p:cNvPr id="100" name="TextBox 71"/>
          <p:cNvSpPr txBox="1">
            <a:spLocks noChangeArrowheads="1"/>
          </p:cNvSpPr>
          <p:nvPr/>
        </p:nvSpPr>
        <p:spPr bwMode="auto">
          <a:xfrm>
            <a:off x="8375937" y="3378852"/>
            <a:ext cx="4033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r"/>
            <a:r>
              <a:rPr lang="en-US" altLang="zh-CN" sz="1400">
                <a:latin typeface="微软雅黑" panose="020B0503020204020204" pitchFamily="34" charset="-122"/>
                <a:ea typeface="微软雅黑" panose="020B0503020204020204" pitchFamily="34" charset="-122"/>
              </a:rPr>
              <a:t>t</a:t>
            </a:r>
            <a:endParaRPr lang="zh-CN" altLang="en-US" sz="1400">
              <a:latin typeface="微软雅黑" panose="020B0503020204020204" pitchFamily="34" charset="-122"/>
              <a:ea typeface="微软雅黑" panose="020B0503020204020204" pitchFamily="34" charset="-122"/>
            </a:endParaRPr>
          </a:p>
        </p:txBody>
      </p:sp>
      <p:sp>
        <p:nvSpPr>
          <p:cNvPr id="9" name="Rounded Rectangle 6"/>
          <p:cNvSpPr>
            <a:spLocks noChangeArrowheads="1"/>
          </p:cNvSpPr>
          <p:nvPr/>
        </p:nvSpPr>
        <p:spPr bwMode="auto">
          <a:xfrm>
            <a:off x="2733529" y="5291017"/>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10" name="Straight Arrow Connector 8"/>
          <p:cNvCxnSpPr>
            <a:cxnSpLocks noChangeShapeType="1"/>
            <a:endCxn id="9" idx="0"/>
          </p:cNvCxnSpPr>
          <p:nvPr/>
        </p:nvCxnSpPr>
        <p:spPr bwMode="auto">
          <a:xfrm>
            <a:off x="2851113" y="4974196"/>
            <a:ext cx="1" cy="316821"/>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1" name="Rounded Rectangle 84"/>
          <p:cNvSpPr>
            <a:spLocks noChangeArrowheads="1"/>
          </p:cNvSpPr>
          <p:nvPr/>
        </p:nvSpPr>
        <p:spPr bwMode="auto">
          <a:xfrm>
            <a:off x="3139931" y="5291017"/>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12" name="Straight Arrow Connector 85"/>
          <p:cNvCxnSpPr>
            <a:cxnSpLocks noChangeShapeType="1"/>
            <a:endCxn id="11" idx="0"/>
          </p:cNvCxnSpPr>
          <p:nvPr/>
        </p:nvCxnSpPr>
        <p:spPr bwMode="auto">
          <a:xfrm>
            <a:off x="3257515" y="4974196"/>
            <a:ext cx="1" cy="316821"/>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3" name="Rounded Rectangle 86"/>
          <p:cNvSpPr>
            <a:spLocks noChangeArrowheads="1"/>
          </p:cNvSpPr>
          <p:nvPr/>
        </p:nvSpPr>
        <p:spPr bwMode="auto">
          <a:xfrm>
            <a:off x="3492684" y="5288524"/>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14" name="Straight Arrow Connector 87"/>
          <p:cNvCxnSpPr>
            <a:cxnSpLocks noChangeShapeType="1"/>
            <a:endCxn id="13" idx="0"/>
          </p:cNvCxnSpPr>
          <p:nvPr/>
        </p:nvCxnSpPr>
        <p:spPr bwMode="auto">
          <a:xfrm>
            <a:off x="3610269" y="4971703"/>
            <a:ext cx="1" cy="316821"/>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5" name="Straight Arrow Connector 13"/>
          <p:cNvCxnSpPr>
            <a:cxnSpLocks noChangeShapeType="1"/>
            <a:stCxn id="9" idx="3"/>
            <a:endCxn id="11" idx="1"/>
          </p:cNvCxnSpPr>
          <p:nvPr/>
        </p:nvCxnSpPr>
        <p:spPr bwMode="auto">
          <a:xfrm>
            <a:off x="2968698" y="5388172"/>
            <a:ext cx="171233" cy="0"/>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6" name="Straight Arrow Connector 15"/>
          <p:cNvCxnSpPr>
            <a:cxnSpLocks noChangeShapeType="1"/>
            <a:stCxn id="11" idx="3"/>
            <a:endCxn id="13" idx="1"/>
          </p:cNvCxnSpPr>
          <p:nvPr/>
        </p:nvCxnSpPr>
        <p:spPr bwMode="auto">
          <a:xfrm flipV="1">
            <a:off x="3375100" y="5385679"/>
            <a:ext cx="117584" cy="2493"/>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7" name="Rounded Rectangle 96"/>
          <p:cNvSpPr>
            <a:spLocks noChangeArrowheads="1"/>
          </p:cNvSpPr>
          <p:nvPr/>
        </p:nvSpPr>
        <p:spPr bwMode="auto">
          <a:xfrm>
            <a:off x="3995554" y="5295445"/>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18" name="Straight Arrow Connector 97"/>
          <p:cNvCxnSpPr>
            <a:cxnSpLocks noChangeShapeType="1"/>
            <a:endCxn id="17" idx="0"/>
          </p:cNvCxnSpPr>
          <p:nvPr/>
        </p:nvCxnSpPr>
        <p:spPr bwMode="auto">
          <a:xfrm>
            <a:off x="4113138" y="4978625"/>
            <a:ext cx="1" cy="316821"/>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9" name="Rounded Rectangle 98"/>
          <p:cNvSpPr>
            <a:spLocks noChangeArrowheads="1"/>
          </p:cNvSpPr>
          <p:nvPr/>
        </p:nvSpPr>
        <p:spPr bwMode="auto">
          <a:xfrm>
            <a:off x="4679566" y="5298832"/>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20" name="Straight Arrow Connector 99"/>
          <p:cNvCxnSpPr>
            <a:cxnSpLocks noChangeShapeType="1"/>
            <a:endCxn id="19" idx="0"/>
          </p:cNvCxnSpPr>
          <p:nvPr/>
        </p:nvCxnSpPr>
        <p:spPr bwMode="auto">
          <a:xfrm>
            <a:off x="4797150" y="4982011"/>
            <a:ext cx="1" cy="316821"/>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21" name="Rounded Rectangle 100"/>
          <p:cNvSpPr>
            <a:spLocks noChangeArrowheads="1"/>
          </p:cNvSpPr>
          <p:nvPr/>
        </p:nvSpPr>
        <p:spPr bwMode="auto">
          <a:xfrm>
            <a:off x="5443266" y="5295445"/>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22" name="Straight Arrow Connector 101"/>
          <p:cNvCxnSpPr>
            <a:cxnSpLocks noChangeShapeType="1"/>
            <a:endCxn id="21" idx="0"/>
          </p:cNvCxnSpPr>
          <p:nvPr/>
        </p:nvCxnSpPr>
        <p:spPr bwMode="auto">
          <a:xfrm>
            <a:off x="5560850" y="4978625"/>
            <a:ext cx="1" cy="316821"/>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23" name="Rounded Rectangle 102"/>
          <p:cNvSpPr>
            <a:spLocks noChangeArrowheads="1"/>
          </p:cNvSpPr>
          <p:nvPr/>
        </p:nvSpPr>
        <p:spPr bwMode="auto">
          <a:xfrm>
            <a:off x="3678553" y="1900367"/>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24" name="Straight Arrow Connector 103"/>
          <p:cNvCxnSpPr>
            <a:cxnSpLocks noChangeShapeType="1"/>
            <a:endCxn id="23" idx="2"/>
          </p:cNvCxnSpPr>
          <p:nvPr/>
        </p:nvCxnSpPr>
        <p:spPr bwMode="auto">
          <a:xfrm flipV="1">
            <a:off x="3789550" y="2094677"/>
            <a:ext cx="6589" cy="24951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5" name="Straight Arrow Connector 18"/>
          <p:cNvCxnSpPr>
            <a:cxnSpLocks noChangeShapeType="1"/>
            <a:stCxn id="13" idx="3"/>
            <a:endCxn id="17" idx="1"/>
          </p:cNvCxnSpPr>
          <p:nvPr/>
        </p:nvCxnSpPr>
        <p:spPr bwMode="auto">
          <a:xfrm>
            <a:off x="3727854" y="5385679"/>
            <a:ext cx="267700" cy="6922"/>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6" name="Straight Arrow Connector 20"/>
          <p:cNvCxnSpPr>
            <a:cxnSpLocks noChangeShapeType="1"/>
            <a:stCxn id="17" idx="3"/>
            <a:endCxn id="19" idx="1"/>
          </p:cNvCxnSpPr>
          <p:nvPr/>
        </p:nvCxnSpPr>
        <p:spPr bwMode="auto">
          <a:xfrm>
            <a:off x="4230723" y="5392600"/>
            <a:ext cx="448842" cy="338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27" name="Straight Arrow Connector 23"/>
          <p:cNvCxnSpPr>
            <a:cxnSpLocks noChangeShapeType="1"/>
            <a:stCxn id="19" idx="3"/>
            <a:endCxn id="21" idx="1"/>
          </p:cNvCxnSpPr>
          <p:nvPr/>
        </p:nvCxnSpPr>
        <p:spPr bwMode="auto">
          <a:xfrm flipV="1">
            <a:off x="4914735" y="5392600"/>
            <a:ext cx="528531" cy="338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28" name="Rounded Rectangle 124"/>
          <p:cNvSpPr>
            <a:spLocks noChangeArrowheads="1"/>
          </p:cNvSpPr>
          <p:nvPr/>
        </p:nvSpPr>
        <p:spPr bwMode="auto">
          <a:xfrm>
            <a:off x="3185904" y="1895852"/>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29" name="Straight Arrow Connector 125"/>
          <p:cNvCxnSpPr>
            <a:cxnSpLocks noChangeShapeType="1"/>
            <a:endCxn id="28" idx="2"/>
          </p:cNvCxnSpPr>
          <p:nvPr/>
        </p:nvCxnSpPr>
        <p:spPr bwMode="auto">
          <a:xfrm flipV="1">
            <a:off x="3296901" y="2090163"/>
            <a:ext cx="6589" cy="24951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0" name="Rounded Rectangle 126"/>
          <p:cNvSpPr>
            <a:spLocks noChangeArrowheads="1"/>
          </p:cNvSpPr>
          <p:nvPr/>
        </p:nvSpPr>
        <p:spPr bwMode="auto">
          <a:xfrm>
            <a:off x="2695921" y="1895926"/>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31" name="Straight Arrow Connector 127"/>
          <p:cNvCxnSpPr>
            <a:cxnSpLocks noChangeShapeType="1"/>
            <a:endCxn id="30" idx="2"/>
          </p:cNvCxnSpPr>
          <p:nvPr/>
        </p:nvCxnSpPr>
        <p:spPr bwMode="auto">
          <a:xfrm flipV="1">
            <a:off x="2806918" y="2090236"/>
            <a:ext cx="6589" cy="24951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2" name="Rounded Rectangle 134"/>
          <p:cNvSpPr>
            <a:spLocks noChangeArrowheads="1"/>
          </p:cNvSpPr>
          <p:nvPr/>
        </p:nvSpPr>
        <p:spPr bwMode="auto">
          <a:xfrm>
            <a:off x="5205121" y="1897257"/>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33" name="Straight Arrow Connector 135"/>
          <p:cNvCxnSpPr>
            <a:cxnSpLocks noChangeShapeType="1"/>
            <a:endCxn id="32" idx="2"/>
          </p:cNvCxnSpPr>
          <p:nvPr/>
        </p:nvCxnSpPr>
        <p:spPr bwMode="auto">
          <a:xfrm flipV="1">
            <a:off x="5316118" y="2091567"/>
            <a:ext cx="6589" cy="24951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4" name="Rounded Rectangle 136"/>
          <p:cNvSpPr>
            <a:spLocks noChangeArrowheads="1"/>
          </p:cNvSpPr>
          <p:nvPr/>
        </p:nvSpPr>
        <p:spPr bwMode="auto">
          <a:xfrm>
            <a:off x="4712473" y="1892742"/>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35" name="Straight Arrow Connector 137"/>
          <p:cNvCxnSpPr>
            <a:cxnSpLocks noChangeShapeType="1"/>
            <a:endCxn id="34" idx="2"/>
          </p:cNvCxnSpPr>
          <p:nvPr/>
        </p:nvCxnSpPr>
        <p:spPr bwMode="auto">
          <a:xfrm flipV="1">
            <a:off x="4823469" y="2087052"/>
            <a:ext cx="6589" cy="24951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6" name="Rounded Rectangle 138"/>
          <p:cNvSpPr>
            <a:spLocks noChangeArrowheads="1"/>
          </p:cNvSpPr>
          <p:nvPr/>
        </p:nvSpPr>
        <p:spPr bwMode="auto">
          <a:xfrm>
            <a:off x="4222489" y="1892816"/>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37" name="Straight Arrow Connector 139"/>
          <p:cNvCxnSpPr>
            <a:cxnSpLocks noChangeShapeType="1"/>
            <a:endCxn id="36" idx="2"/>
          </p:cNvCxnSpPr>
          <p:nvPr/>
        </p:nvCxnSpPr>
        <p:spPr bwMode="auto">
          <a:xfrm flipV="1">
            <a:off x="4333486" y="2087126"/>
            <a:ext cx="6589" cy="24951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38" name="Rounded Rectangle 140"/>
          <p:cNvSpPr>
            <a:spLocks noChangeArrowheads="1"/>
          </p:cNvSpPr>
          <p:nvPr/>
        </p:nvSpPr>
        <p:spPr bwMode="auto">
          <a:xfrm>
            <a:off x="5680758" y="1893639"/>
            <a:ext cx="235169" cy="194310"/>
          </a:xfrm>
          <a:prstGeom prst="roundRect">
            <a:avLst>
              <a:gd name="adj" fmla="val 16667"/>
            </a:avLst>
          </a:prstGeom>
          <a:noFill/>
          <a:ln w="9525" algn="ctr">
            <a:solidFill>
              <a:schemeClr val="tx1"/>
            </a:solidFill>
            <a:round/>
            <a:headEnd/>
            <a:tailEnd/>
          </a:ln>
          <a:extLst>
            <a:ext uri="{909E8E84-426E-40DD-AFC4-6F175D3DCCD1}">
              <a14:hiddenFill xmlns:a14="http://schemas.microsoft.com/office/drawing/2010/main">
                <a:solidFill>
                  <a:schemeClr val="accent1"/>
                </a:solidFill>
              </a14:hiddenFill>
            </a:ext>
          </a:extLst>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en-US">
              <a:latin typeface="微软雅黑" panose="020B0503020204020204" pitchFamily="34" charset="-122"/>
              <a:ea typeface="微软雅黑" panose="020B0503020204020204" pitchFamily="34" charset="-122"/>
            </a:endParaRPr>
          </a:p>
        </p:txBody>
      </p:sp>
      <p:cxnSp>
        <p:nvCxnSpPr>
          <p:cNvPr id="39" name="Straight Arrow Connector 141"/>
          <p:cNvCxnSpPr>
            <a:cxnSpLocks noChangeShapeType="1"/>
            <a:endCxn id="38" idx="2"/>
          </p:cNvCxnSpPr>
          <p:nvPr/>
        </p:nvCxnSpPr>
        <p:spPr bwMode="auto">
          <a:xfrm flipV="1">
            <a:off x="5791755" y="2087949"/>
            <a:ext cx="6589" cy="249517"/>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40" name="Straight Arrow Connector 5194"/>
          <p:cNvCxnSpPr>
            <a:cxnSpLocks noChangeShapeType="1"/>
            <a:stCxn id="30" idx="3"/>
            <a:endCxn id="28" idx="1"/>
          </p:cNvCxnSpPr>
          <p:nvPr/>
        </p:nvCxnSpPr>
        <p:spPr bwMode="auto">
          <a:xfrm flipV="1">
            <a:off x="2931090" y="1993007"/>
            <a:ext cx="254814" cy="74"/>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41" name="Straight Arrow Connector 5196"/>
          <p:cNvCxnSpPr>
            <a:cxnSpLocks noChangeShapeType="1"/>
            <a:stCxn id="28" idx="3"/>
            <a:endCxn id="23" idx="1"/>
          </p:cNvCxnSpPr>
          <p:nvPr/>
        </p:nvCxnSpPr>
        <p:spPr bwMode="auto">
          <a:xfrm>
            <a:off x="3421074" y="1993007"/>
            <a:ext cx="257479" cy="4515"/>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42" name="Straight Arrow Connector 5198"/>
          <p:cNvCxnSpPr>
            <a:cxnSpLocks noChangeShapeType="1"/>
            <a:stCxn id="23" idx="3"/>
            <a:endCxn id="36" idx="1"/>
          </p:cNvCxnSpPr>
          <p:nvPr/>
        </p:nvCxnSpPr>
        <p:spPr bwMode="auto">
          <a:xfrm flipV="1">
            <a:off x="3913722" y="1989971"/>
            <a:ext cx="308767" cy="7551"/>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43" name="Straight Arrow Connector 5200"/>
          <p:cNvCxnSpPr>
            <a:cxnSpLocks noChangeShapeType="1"/>
            <a:stCxn id="36" idx="3"/>
            <a:endCxn id="34" idx="1"/>
          </p:cNvCxnSpPr>
          <p:nvPr/>
        </p:nvCxnSpPr>
        <p:spPr bwMode="auto">
          <a:xfrm flipV="1">
            <a:off x="4457659" y="1989897"/>
            <a:ext cx="254814" cy="74"/>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44" name="Straight Arrow Connector 5202"/>
          <p:cNvCxnSpPr>
            <a:cxnSpLocks noChangeShapeType="1"/>
            <a:stCxn id="34" idx="3"/>
            <a:endCxn id="32" idx="1"/>
          </p:cNvCxnSpPr>
          <p:nvPr/>
        </p:nvCxnSpPr>
        <p:spPr bwMode="auto">
          <a:xfrm>
            <a:off x="4947642" y="1989897"/>
            <a:ext cx="257479" cy="4515"/>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45" name="Straight Arrow Connector 5204"/>
          <p:cNvCxnSpPr>
            <a:cxnSpLocks noChangeShapeType="1"/>
            <a:stCxn id="32" idx="3"/>
            <a:endCxn id="38" idx="1"/>
          </p:cNvCxnSpPr>
          <p:nvPr/>
        </p:nvCxnSpPr>
        <p:spPr bwMode="auto">
          <a:xfrm flipV="1">
            <a:off x="5440291" y="1990794"/>
            <a:ext cx="240468" cy="3618"/>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46" name="TextBox 5205"/>
          <p:cNvSpPr txBox="1">
            <a:spLocks noChangeArrowheads="1"/>
          </p:cNvSpPr>
          <p:nvPr/>
        </p:nvSpPr>
        <p:spPr bwMode="auto">
          <a:xfrm>
            <a:off x="6032222" y="1900367"/>
            <a:ext cx="29767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r>
              <a:rPr lang="zh-CN" altLang="en-US" sz="2000" b="1" dirty="0" smtClean="0">
                <a:latin typeface="微软雅黑" panose="020B0503020204020204" pitchFamily="34" charset="-122"/>
                <a:ea typeface="微软雅黑" panose="020B0503020204020204" pitchFamily="34" charset="-122"/>
              </a:rPr>
              <a:t>背景序列</a:t>
            </a:r>
            <a:r>
              <a:rPr lang="en-US" altLang="zh-CN" sz="2000" b="1" dirty="0" smtClean="0">
                <a:latin typeface="微软雅黑" panose="020B0503020204020204" pitchFamily="34" charset="-122"/>
                <a:ea typeface="微软雅黑" panose="020B0503020204020204" pitchFamily="34" charset="-122"/>
              </a:rPr>
              <a:t> RNN</a:t>
            </a:r>
            <a:endParaRPr lang="zh-CN" altLang="en-US" sz="2000" dirty="0">
              <a:latin typeface="微软雅黑" panose="020B0503020204020204" pitchFamily="34" charset="-122"/>
              <a:ea typeface="微软雅黑" panose="020B0503020204020204" pitchFamily="34" charset="-122"/>
            </a:endParaRPr>
          </a:p>
        </p:txBody>
      </p:sp>
      <p:sp>
        <p:nvSpPr>
          <p:cNvPr id="47" name="TextBox 155"/>
          <p:cNvSpPr txBox="1">
            <a:spLocks noChangeArrowheads="1"/>
          </p:cNvSpPr>
          <p:nvPr/>
        </p:nvSpPr>
        <p:spPr bwMode="auto">
          <a:xfrm>
            <a:off x="5741474" y="5072339"/>
            <a:ext cx="32651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r>
              <a:rPr lang="zh-CN" altLang="en-US" sz="2000" b="1" dirty="0" smtClean="0">
                <a:latin typeface="微软雅黑" panose="020B0503020204020204" pitchFamily="34" charset="-122"/>
                <a:ea typeface="微软雅黑" panose="020B0503020204020204" pitchFamily="34" charset="-122"/>
              </a:rPr>
              <a:t>突发事件序列</a:t>
            </a:r>
            <a:r>
              <a:rPr lang="en-US" altLang="zh-CN" sz="2000" b="1" dirty="0" smtClean="0">
                <a:latin typeface="微软雅黑" panose="020B0503020204020204" pitchFamily="34" charset="-122"/>
                <a:ea typeface="微软雅黑" panose="020B0503020204020204" pitchFamily="34" charset="-122"/>
              </a:rPr>
              <a:t>RNN</a:t>
            </a:r>
            <a:endParaRPr lang="zh-CN" altLang="en-US" sz="2000" dirty="0">
              <a:latin typeface="微软雅黑" panose="020B0503020204020204" pitchFamily="34" charset="-122"/>
              <a:ea typeface="微软雅黑" panose="020B0503020204020204" pitchFamily="34" charset="-122"/>
            </a:endParaRPr>
          </a:p>
        </p:txBody>
      </p:sp>
      <p:sp>
        <p:nvSpPr>
          <p:cNvPr id="6" name="Rounded Rectangle 212"/>
          <p:cNvSpPr/>
          <p:nvPr/>
        </p:nvSpPr>
        <p:spPr bwMode="auto">
          <a:xfrm>
            <a:off x="114911" y="3801900"/>
            <a:ext cx="1827849" cy="1276945"/>
          </a:xfrm>
          <a:prstGeom prst="roundRect">
            <a:avLst/>
          </a:prstGeom>
          <a:solidFill>
            <a:schemeClr val="bg1">
              <a:lumMod val="85000"/>
            </a:schemeClr>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rtlCol="0" anchor="ctr" anchorCtr="0" compatLnSpc="1">
            <a:prstTxWarp prst="textNoShape">
              <a:avLst/>
            </a:prstTxWarp>
            <a:spAutoFit/>
          </a:bodyPr>
          <a:lstStyle/>
          <a:p>
            <a:pPr marL="0" marR="0" indent="0" algn="ctr" defTabSz="914400" rtl="0" eaLnBrk="1" fontAlgn="base" latinLnBrk="0" hangingPunct="1">
              <a:lnSpc>
                <a:spcPct val="150000"/>
              </a:lnSpc>
              <a:spcBef>
                <a:spcPct val="0"/>
              </a:spcBef>
              <a:spcAft>
                <a:spcPct val="0"/>
              </a:spcAft>
              <a:buClrTx/>
              <a:buSzTx/>
              <a:buFontTx/>
              <a:buNone/>
              <a:tabLst/>
            </a:pPr>
            <a:r>
              <a:rPr lang="zh-CN" altLang="en-US" sz="1800" b="1" dirty="0" smtClean="0">
                <a:solidFill>
                  <a:srgbClr val="FF0000"/>
                </a:solidFill>
                <a:latin typeface="微软雅黑" panose="020B0503020204020204" pitchFamily="34" charset="-122"/>
                <a:ea typeface="微软雅黑" panose="020B0503020204020204" pitchFamily="34" charset="-122"/>
              </a:rPr>
              <a:t>异步事件序列</a:t>
            </a:r>
            <a:r>
              <a:rPr lang="zh-CN" altLang="en-US" sz="1800" dirty="0" smtClean="0">
                <a:solidFill>
                  <a:srgbClr val="FF0000"/>
                </a:solidFill>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刻画不定期发生事件，如黑天鹅等</a:t>
            </a:r>
            <a:endParaRPr kumimoji="0" lang="zh-CN" altLang="en-US" sz="1400" b="0"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7" name="Rounded Rectangle 212"/>
          <p:cNvSpPr/>
          <p:nvPr/>
        </p:nvSpPr>
        <p:spPr bwMode="auto">
          <a:xfrm>
            <a:off x="109881" y="2183766"/>
            <a:ext cx="1827849" cy="1276945"/>
          </a:xfrm>
          <a:prstGeom prst="roundRect">
            <a:avLst/>
          </a:prstGeom>
          <a:solidFill>
            <a:schemeClr val="accent1"/>
          </a:solidFill>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rtlCol="0" anchor="ctr" anchorCtr="0" compatLnSpc="1">
            <a:prstTxWarp prst="textNoShape">
              <a:avLst/>
            </a:prstTxWarp>
            <a:spAutoFit/>
          </a:bodyPr>
          <a:lstStyle/>
          <a:p>
            <a:pPr algn="ctr" defTabSz="179388">
              <a:lnSpc>
                <a:spcPct val="150000"/>
              </a:lnSpc>
            </a:pPr>
            <a:r>
              <a:rPr lang="zh-CN" altLang="en-US" sz="1800" b="1" dirty="0" smtClean="0">
                <a:solidFill>
                  <a:srgbClr val="FF0000"/>
                </a:solidFill>
                <a:latin typeface="微软雅黑" panose="020B0503020204020204" pitchFamily="34" charset="-122"/>
                <a:ea typeface="微软雅黑" panose="020B0503020204020204" pitchFamily="34" charset="-122"/>
              </a:rPr>
              <a:t>同步背景序列</a:t>
            </a:r>
            <a:r>
              <a:rPr lang="zh-CN" altLang="en-US" sz="1800" dirty="0" smtClean="0">
                <a:solidFill>
                  <a:srgbClr val="FF0000"/>
                </a:solidFill>
                <a:latin typeface="微软雅黑" panose="020B0503020204020204" pitchFamily="34" charset="-122"/>
                <a:ea typeface="微软雅黑" panose="020B0503020204020204" pitchFamily="34" charset="-122"/>
              </a:rPr>
              <a:t>：</a:t>
            </a:r>
            <a:r>
              <a:rPr lang="zh-CN" altLang="en-US" sz="1400" dirty="0" smtClean="0">
                <a:latin typeface="微软雅黑" panose="020B0503020204020204" pitchFamily="34" charset="-122"/>
                <a:ea typeface="微软雅黑" panose="020B0503020204020204" pitchFamily="34" charset="-122"/>
              </a:rPr>
              <a:t>刻画离散采样更新</a:t>
            </a:r>
            <a:r>
              <a:rPr lang="zh-CN" altLang="en-US" sz="1400" dirty="0">
                <a:latin typeface="微软雅黑" panose="020B0503020204020204" pitchFamily="34" charset="-122"/>
                <a:ea typeface="微软雅黑" panose="020B0503020204020204" pitchFamily="34" charset="-122"/>
              </a:rPr>
              <a:t>变量，如</a:t>
            </a:r>
            <a:r>
              <a:rPr lang="zh-CN" altLang="en-US" sz="1400" dirty="0" smtClean="0">
                <a:latin typeface="微软雅黑" panose="020B0503020204020204" pitchFamily="34" charset="-122"/>
                <a:ea typeface="微软雅黑" panose="020B0503020204020204" pitchFamily="34" charset="-122"/>
              </a:rPr>
              <a:t>气温等</a:t>
            </a:r>
            <a:endParaRPr lang="zh-CN" altLang="en-US" sz="1400" b="0" dirty="0">
              <a:solidFill>
                <a:schemeClr val="tx1"/>
              </a:solidFill>
              <a:latin typeface="微软雅黑" panose="020B0503020204020204" pitchFamily="34" charset="-122"/>
              <a:ea typeface="微软雅黑" panose="020B0503020204020204" pitchFamily="34" charset="-122"/>
            </a:endParaRPr>
          </a:p>
        </p:txBody>
      </p:sp>
      <p:sp>
        <p:nvSpPr>
          <p:cNvPr id="101" name="矩形 100"/>
          <p:cNvSpPr/>
          <p:nvPr/>
        </p:nvSpPr>
        <p:spPr>
          <a:xfrm>
            <a:off x="347259" y="1444714"/>
            <a:ext cx="6779292" cy="400110"/>
          </a:xfrm>
          <a:prstGeom prst="rect">
            <a:avLst/>
          </a:prstGeom>
        </p:spPr>
        <p:txBody>
          <a:bodyPr wrap="none">
            <a:spAutoFit/>
          </a:bodyPr>
          <a:lstStyle/>
          <a:p>
            <a:r>
              <a:rPr lang="zh-CN" altLang="en-US" dirty="0" smtClean="0">
                <a:solidFill>
                  <a:srgbClr val="FF0000"/>
                </a:solidFill>
                <a:latin typeface="微软雅黑" panose="020B0503020204020204" pitchFamily="34" charset="-122"/>
                <a:ea typeface="微软雅黑" panose="020B0503020204020204" pitchFamily="34" charset="-122"/>
              </a:rPr>
              <a:t>时间</a:t>
            </a:r>
            <a:r>
              <a:rPr lang="zh-CN" altLang="en-US" dirty="0">
                <a:solidFill>
                  <a:srgbClr val="FF0000"/>
                </a:solidFill>
                <a:latin typeface="微软雅黑" panose="020B0503020204020204" pitchFamily="34" charset="-122"/>
                <a:ea typeface="微软雅黑" panose="020B0503020204020204" pitchFamily="34" charset="-122"/>
              </a:rPr>
              <a:t>敏感的群体过程</a:t>
            </a:r>
            <a:r>
              <a:rPr lang="zh-CN" altLang="en-US" dirty="0" smtClean="0">
                <a:solidFill>
                  <a:srgbClr val="FF0000"/>
                </a:solidFill>
                <a:latin typeface="微软雅黑" panose="020B0503020204020204" pitchFamily="34" charset="-122"/>
                <a:ea typeface="微软雅黑" panose="020B0503020204020204" pitchFamily="34" charset="-122"/>
              </a:rPr>
              <a:t>学习</a:t>
            </a:r>
            <a:r>
              <a:rPr lang="zh-CN" altLang="en-US" dirty="0">
                <a:latin typeface="微软雅黑" panose="020B0503020204020204" pitchFamily="34" charset="-122"/>
                <a:ea typeface="微软雅黑" panose="020B0503020204020204" pitchFamily="34" charset="-122"/>
              </a:rPr>
              <a:t>（2016 CCF优博，</a:t>
            </a:r>
            <a:r>
              <a:rPr lang="en-US" altLang="zh-CN" dirty="0" smtClean="0">
                <a:latin typeface="微软雅黑" panose="020B0503020204020204" pitchFamily="34" charset="-122"/>
                <a:ea typeface="微软雅黑" panose="020B0503020204020204" pitchFamily="34" charset="-122"/>
              </a:rPr>
              <a:t>AAAI2017</a:t>
            </a:r>
            <a:r>
              <a:rPr lang="zh-CN" altLang="en-US" dirty="0" smtClean="0">
                <a:latin typeface="微软雅黑" panose="020B0503020204020204" pitchFamily="34" charset="-122"/>
                <a:ea typeface="微软雅黑" panose="020B0503020204020204" pitchFamily="34" charset="-122"/>
              </a:rPr>
              <a:t>）</a:t>
            </a:r>
            <a:endParaRPr lang="zh-CN" altLang="en-US" dirty="0">
              <a:latin typeface="微软雅黑" panose="020B0503020204020204" pitchFamily="34" charset="-122"/>
              <a:ea typeface="微软雅黑" panose="020B0503020204020204" pitchFamily="34" charset="-122"/>
            </a:endParaRPr>
          </a:p>
        </p:txBody>
      </p:sp>
      <p:sp>
        <p:nvSpPr>
          <p:cNvPr id="102" name="Content Placeholder 2"/>
          <p:cNvSpPr>
            <a:spLocks noGrp="1"/>
          </p:cNvSpPr>
          <p:nvPr>
            <p:ph idx="1"/>
          </p:nvPr>
        </p:nvSpPr>
        <p:spPr>
          <a:xfrm>
            <a:off x="107504" y="5656093"/>
            <a:ext cx="8757577" cy="869251"/>
          </a:xfrm>
          <a:solidFill>
            <a:schemeClr val="bg1"/>
          </a:solidFill>
          <a:ln>
            <a:solidFill>
              <a:schemeClr val="accent1"/>
            </a:solidFill>
          </a:ln>
          <a:effectLst>
            <a:outerShdw blurRad="50800" dist="38100" dir="2700000" algn="tl" rotWithShape="0">
              <a:prstClr val="black">
                <a:alpha val="40000"/>
              </a:prstClr>
            </a:outerShdw>
          </a:effectLst>
        </p:spPr>
        <p:txBody>
          <a:bodyPr/>
          <a:lstStyle/>
          <a:p>
            <a:r>
              <a:rPr lang="zh-CN" altLang="en-US" sz="2000" b="1" dirty="0" smtClean="0">
                <a:solidFill>
                  <a:srgbClr val="FF0000"/>
                </a:solidFill>
              </a:rPr>
              <a:t>普遍存在</a:t>
            </a:r>
            <a:r>
              <a:rPr lang="zh-CN" altLang="en-US" sz="2000" dirty="0" smtClean="0">
                <a:solidFill>
                  <a:srgbClr val="FF0000"/>
                </a:solidFill>
              </a:rPr>
              <a:t>：</a:t>
            </a:r>
            <a:r>
              <a:rPr lang="zh-CN" altLang="en-US" sz="2000" dirty="0" smtClean="0"/>
              <a:t>诊疗记录、交易记录、社交记录</a:t>
            </a:r>
            <a:r>
              <a:rPr lang="en-US" altLang="zh-CN" sz="2000" dirty="0" smtClean="0"/>
              <a:t>…</a:t>
            </a:r>
          </a:p>
          <a:p>
            <a:r>
              <a:rPr lang="zh-CN" altLang="en-US" sz="2000" dirty="0" smtClean="0">
                <a:solidFill>
                  <a:srgbClr val="FF0000"/>
                </a:solidFill>
              </a:rPr>
              <a:t>科学意义：</a:t>
            </a:r>
            <a:r>
              <a:rPr lang="en-US" altLang="zh-CN" sz="2000" dirty="0">
                <a:solidFill>
                  <a:srgbClr val="FF0000"/>
                </a:solidFill>
              </a:rPr>
              <a:t> </a:t>
            </a:r>
            <a:r>
              <a:rPr lang="en-US" altLang="zh-CN" sz="2000" dirty="0"/>
              <a:t>Non-</a:t>
            </a:r>
            <a:r>
              <a:rPr lang="en-US" altLang="zh-CN" sz="2000" dirty="0" err="1"/>
              <a:t>iid</a:t>
            </a:r>
            <a:r>
              <a:rPr lang="zh-CN" altLang="en-US" sz="2000" dirty="0"/>
              <a:t>、固有截断特性、更适应于开放环境</a:t>
            </a:r>
            <a:endParaRPr lang="en-US" altLang="zh-CN" sz="2000" dirty="0" smtClean="0"/>
          </a:p>
        </p:txBody>
      </p:sp>
      <p:sp>
        <p:nvSpPr>
          <p:cNvPr id="103" name="标题 1"/>
          <p:cNvSpPr>
            <a:spLocks noGrp="1"/>
          </p:cNvSpPr>
          <p:nvPr>
            <p:ph type="title"/>
          </p:nvPr>
        </p:nvSpPr>
        <p:spPr>
          <a:xfrm>
            <a:off x="1" y="116632"/>
            <a:ext cx="9144000" cy="1224136"/>
          </a:xfrm>
        </p:spPr>
        <p:txBody>
          <a:bodyPr/>
          <a:lstStyle/>
          <a:p>
            <a:r>
              <a:rPr lang="zh-CN" altLang="en-US" dirty="0" smtClean="0">
                <a:solidFill>
                  <a:schemeClr val="tx1"/>
                </a:solidFill>
              </a:rPr>
              <a:t>三元空间感知：</a:t>
            </a:r>
            <a:r>
              <a:rPr lang="zh-CN" altLang="en-US" dirty="0" smtClean="0">
                <a:solidFill>
                  <a:srgbClr val="FF0000"/>
                </a:solidFill>
              </a:rPr>
              <a:t>群体智能</a:t>
            </a:r>
            <a:endParaRPr lang="zh-CN" altLang="en-US" dirty="0">
              <a:solidFill>
                <a:srgbClr val="FF0000"/>
              </a:solidFill>
            </a:endParaRPr>
          </a:p>
        </p:txBody>
      </p:sp>
      <p:cxnSp>
        <p:nvCxnSpPr>
          <p:cNvPr id="104" name="Straight Arrow Connector 3"/>
          <p:cNvCxnSpPr>
            <a:cxnSpLocks noChangeShapeType="1"/>
          </p:cNvCxnSpPr>
          <p:nvPr/>
        </p:nvCxnSpPr>
        <p:spPr bwMode="auto">
          <a:xfrm>
            <a:off x="2411760" y="4855572"/>
            <a:ext cx="6121409" cy="0"/>
          </a:xfrm>
          <a:prstGeom prst="straightConnector1">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05" name="Isosceles Triangle 4"/>
          <p:cNvSpPr>
            <a:spLocks noChangeArrowheads="1"/>
          </p:cNvSpPr>
          <p:nvPr/>
        </p:nvSpPr>
        <p:spPr bwMode="auto">
          <a:xfrm>
            <a:off x="2555776" y="4791108"/>
            <a:ext cx="142875"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106" name="Isosceles Triangle 4"/>
          <p:cNvSpPr>
            <a:spLocks noChangeArrowheads="1"/>
          </p:cNvSpPr>
          <p:nvPr/>
        </p:nvSpPr>
        <p:spPr bwMode="auto">
          <a:xfrm>
            <a:off x="3204619" y="4791108"/>
            <a:ext cx="144463"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107" name="Isosceles Triangle 5"/>
          <p:cNvSpPr>
            <a:spLocks noChangeArrowheads="1"/>
          </p:cNvSpPr>
          <p:nvPr/>
        </p:nvSpPr>
        <p:spPr bwMode="auto">
          <a:xfrm>
            <a:off x="3996781" y="4791108"/>
            <a:ext cx="144462"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108" name="Isosceles Triangle 7"/>
          <p:cNvSpPr>
            <a:spLocks noChangeArrowheads="1"/>
          </p:cNvSpPr>
          <p:nvPr/>
        </p:nvSpPr>
        <p:spPr bwMode="auto">
          <a:xfrm>
            <a:off x="5148064" y="4791108"/>
            <a:ext cx="144463"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109" name="Isosceles Triangle 8"/>
          <p:cNvSpPr>
            <a:spLocks noChangeArrowheads="1"/>
          </p:cNvSpPr>
          <p:nvPr/>
        </p:nvSpPr>
        <p:spPr bwMode="auto">
          <a:xfrm>
            <a:off x="6588224" y="4791108"/>
            <a:ext cx="144462" cy="105680"/>
          </a:xfrm>
          <a:prstGeom prst="triangle">
            <a:avLst>
              <a:gd name="adj" fmla="val 50000"/>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111" name="Flowchart: Connector 12"/>
          <p:cNvSpPr>
            <a:spLocks noChangeArrowheads="1"/>
          </p:cNvSpPr>
          <p:nvPr/>
        </p:nvSpPr>
        <p:spPr bwMode="auto">
          <a:xfrm>
            <a:off x="3203402" y="4793964"/>
            <a:ext cx="144462" cy="129958"/>
          </a:xfrm>
          <a:prstGeom prst="flowChartConnector">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112" name="Flowchart: Connector 13"/>
          <p:cNvSpPr>
            <a:spLocks noChangeArrowheads="1"/>
          </p:cNvSpPr>
          <p:nvPr/>
        </p:nvSpPr>
        <p:spPr bwMode="auto">
          <a:xfrm>
            <a:off x="3981356" y="4801022"/>
            <a:ext cx="144463" cy="129958"/>
          </a:xfrm>
          <a:prstGeom prst="flowChartConnector">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sp>
        <p:nvSpPr>
          <p:cNvPr id="113" name="Flowchart: Connector 14"/>
          <p:cNvSpPr>
            <a:spLocks noChangeArrowheads="1"/>
          </p:cNvSpPr>
          <p:nvPr/>
        </p:nvSpPr>
        <p:spPr bwMode="auto">
          <a:xfrm>
            <a:off x="7451874" y="4766830"/>
            <a:ext cx="144462" cy="129957"/>
          </a:xfrm>
          <a:prstGeom prst="flowChartConnector">
            <a:avLst/>
          </a:prstGeom>
          <a:solidFill>
            <a:schemeClr val="accent3">
              <a:lumMod val="85000"/>
            </a:schemeClr>
          </a:solidFill>
          <a:ln w="9525" algn="ctr">
            <a:solidFill>
              <a:schemeClr val="tx1"/>
            </a:solidFill>
            <a:round/>
            <a:headEnd/>
            <a:tailEnd/>
          </a:ln>
        </p:spPr>
        <p:txBody>
          <a:bodyPr wrap="none" lIns="45720" rIns="45720" anchor="ct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defRPr/>
            </a:pPr>
            <a:endParaRPr lang="zh-CN" altLang="en-US" smtClean="0">
              <a:latin typeface="微软雅黑" panose="020B0503020204020204" pitchFamily="34" charset="-122"/>
              <a:ea typeface="微软雅黑" panose="020B0503020204020204" pitchFamily="34" charset="-122"/>
            </a:endParaRPr>
          </a:p>
        </p:txBody>
      </p:sp>
      <p:cxnSp>
        <p:nvCxnSpPr>
          <p:cNvPr id="116" name="Curved Connector 61"/>
          <p:cNvCxnSpPr>
            <a:cxnSpLocks noChangeShapeType="1"/>
          </p:cNvCxnSpPr>
          <p:nvPr/>
        </p:nvCxnSpPr>
        <p:spPr bwMode="auto">
          <a:xfrm rot="5400000" flipH="1" flipV="1">
            <a:off x="4968880" y="3098565"/>
            <a:ext cx="2266" cy="3388314"/>
          </a:xfrm>
          <a:prstGeom prst="curvedConnector3">
            <a:avLst>
              <a:gd name="adj1" fmla="val 9175028"/>
            </a:avLst>
          </a:prstGeom>
          <a:noFill/>
          <a:ln w="9525" algn="ctr">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17" name="TextBox 71"/>
          <p:cNvSpPr txBox="1">
            <a:spLocks noChangeArrowheads="1"/>
          </p:cNvSpPr>
          <p:nvPr/>
        </p:nvSpPr>
        <p:spPr bwMode="auto">
          <a:xfrm>
            <a:off x="8417138" y="4753317"/>
            <a:ext cx="40333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anose="020B0604020202020204" pitchFamily="34" charset="0"/>
                <a:ea typeface="宋体" panose="02010600030101010101" pitchFamily="2" charset="-122"/>
              </a:defRPr>
            </a:lvl1pPr>
            <a:lvl2pPr marL="742950" indent="-285750">
              <a:defRPr sz="1000">
                <a:solidFill>
                  <a:schemeClr val="tx1"/>
                </a:solidFill>
                <a:latin typeface="Arial" panose="020B0604020202020204" pitchFamily="34" charset="0"/>
                <a:ea typeface="宋体" panose="02010600030101010101" pitchFamily="2" charset="-122"/>
              </a:defRPr>
            </a:lvl2pPr>
            <a:lvl3pPr marL="1143000" indent="-228600">
              <a:defRPr sz="1000">
                <a:solidFill>
                  <a:schemeClr val="tx1"/>
                </a:solidFill>
                <a:latin typeface="Arial" panose="020B0604020202020204" pitchFamily="34" charset="0"/>
                <a:ea typeface="宋体" panose="02010600030101010101" pitchFamily="2" charset="-122"/>
              </a:defRPr>
            </a:lvl3pPr>
            <a:lvl4pPr marL="1600200" indent="-228600">
              <a:defRPr sz="1000">
                <a:solidFill>
                  <a:schemeClr val="tx1"/>
                </a:solidFill>
                <a:latin typeface="Arial" panose="020B0604020202020204" pitchFamily="34" charset="0"/>
                <a:ea typeface="宋体" panose="02010600030101010101" pitchFamily="2" charset="-122"/>
              </a:defRPr>
            </a:lvl4pPr>
            <a:lvl5pPr marL="2057400" indent="-228600">
              <a:defRPr sz="1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1000">
                <a:solidFill>
                  <a:schemeClr val="tx1"/>
                </a:solidFill>
                <a:latin typeface="Arial" panose="020B0604020202020204" pitchFamily="34" charset="0"/>
                <a:ea typeface="宋体" panose="02010600030101010101" pitchFamily="2" charset="-122"/>
              </a:defRPr>
            </a:lvl9pPr>
          </a:lstStyle>
          <a:p>
            <a:pPr algn="r"/>
            <a:r>
              <a:rPr lang="en-US" altLang="zh-CN" sz="1400">
                <a:latin typeface="微软雅黑" panose="020B0503020204020204" pitchFamily="34" charset="-122"/>
                <a:ea typeface="微软雅黑" panose="020B0503020204020204" pitchFamily="34" charset="-122"/>
              </a:rPr>
              <a:t>t</a:t>
            </a:r>
            <a:endParaRPr lang="zh-CN" altLang="en-US" sz="1400">
              <a:latin typeface="微软雅黑" panose="020B0503020204020204" pitchFamily="34" charset="-122"/>
              <a:ea typeface="微软雅黑" panose="020B0503020204020204" pitchFamily="34" charset="-122"/>
            </a:endParaRPr>
          </a:p>
        </p:txBody>
      </p:sp>
      <p:cxnSp>
        <p:nvCxnSpPr>
          <p:cNvPr id="120" name="直接箭头连接符 119"/>
          <p:cNvCxnSpPr>
            <a:stCxn id="51" idx="3"/>
            <a:endCxn id="111" idx="1"/>
          </p:cNvCxnSpPr>
          <p:nvPr/>
        </p:nvCxnSpPr>
        <p:spPr>
          <a:xfrm>
            <a:off x="2854063" y="4478175"/>
            <a:ext cx="370495" cy="3348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01788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solidFill>
                  <a:schemeClr val="tx1"/>
                </a:solidFill>
              </a:rPr>
              <a:t>三元空间感知：</a:t>
            </a:r>
            <a:r>
              <a:rPr lang="zh-CN" altLang="en-US" dirty="0">
                <a:solidFill>
                  <a:srgbClr val="FF0000"/>
                </a:solidFill>
              </a:rPr>
              <a:t>群体智能</a:t>
            </a:r>
            <a:endParaRPr lang="zh-CN" altLang="en-US" dirty="0"/>
          </a:p>
        </p:txBody>
      </p:sp>
      <p:sp>
        <p:nvSpPr>
          <p:cNvPr id="34" name="形状 33"/>
          <p:cNvSpPr/>
          <p:nvPr/>
        </p:nvSpPr>
        <p:spPr>
          <a:xfrm rot="214018">
            <a:off x="244595" y="620292"/>
            <a:ext cx="8844983" cy="2735395"/>
          </a:xfrm>
          <a:prstGeom prst="swooshArrow">
            <a:avLst>
              <a:gd name="adj1" fmla="val 25000"/>
              <a:gd name="adj2" fmla="val 25000"/>
            </a:avLst>
          </a:prstGeom>
          <a:solidFill>
            <a:schemeClr val="accent1">
              <a:lumMod val="40000"/>
              <a:lumOff val="60000"/>
            </a:schemeClr>
          </a:solidFill>
          <a:scene3d>
            <a:camera prst="orthographicFront"/>
            <a:lightRig rig="threePt" dir="t">
              <a:rot lat="0" lon="0" rev="7500000"/>
            </a:lightRig>
          </a:scene3d>
          <a:sp3d z="-152400" extrusionH="63500" prstMaterial="matte">
            <a:bevelT w="144450" h="6350" prst="relaxedInset"/>
            <a:contourClr>
              <a:schemeClr val="bg1"/>
            </a:contourClr>
          </a:sp3d>
        </p:spPr>
        <p:style>
          <a:lnRef idx="0">
            <a:schemeClr val="accent2">
              <a:hueOff val="0"/>
              <a:satOff val="0"/>
              <a:lumOff val="0"/>
              <a:alphaOff val="0"/>
            </a:schemeClr>
          </a:lnRef>
          <a:fillRef idx="3">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35" name="内容占位符 2"/>
          <p:cNvSpPr txBox="1">
            <a:spLocks/>
          </p:cNvSpPr>
          <p:nvPr/>
        </p:nvSpPr>
        <p:spPr bwMode="auto">
          <a:xfrm>
            <a:off x="3131840" y="1701676"/>
            <a:ext cx="2530475"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1600">
                <a:solidFill>
                  <a:schemeClr val="tx1"/>
                </a:solidFill>
                <a:latin typeface="Arial" charset="0"/>
                <a:ea typeface="宋体" charset="-122"/>
              </a:defRPr>
            </a:lvl1pPr>
            <a:lvl2pPr marL="742950" indent="-285750" eaLnBrk="0" hangingPunct="0">
              <a:defRPr sz="1600">
                <a:solidFill>
                  <a:schemeClr val="tx1"/>
                </a:solidFill>
                <a:latin typeface="Arial" charset="0"/>
                <a:ea typeface="宋体" charset="-122"/>
              </a:defRPr>
            </a:lvl2pPr>
            <a:lvl3pPr marL="1143000" indent="-228600" eaLnBrk="0" hangingPunct="0">
              <a:defRPr sz="1600">
                <a:solidFill>
                  <a:schemeClr val="tx1"/>
                </a:solidFill>
                <a:latin typeface="Arial" charset="0"/>
                <a:ea typeface="宋体" charset="-122"/>
              </a:defRPr>
            </a:lvl3pPr>
            <a:lvl4pPr marL="1600200" indent="-228600" eaLnBrk="0" hangingPunct="0">
              <a:defRPr sz="1600">
                <a:solidFill>
                  <a:schemeClr val="tx1"/>
                </a:solidFill>
                <a:latin typeface="Arial" charset="0"/>
                <a:ea typeface="宋体" charset="-122"/>
              </a:defRPr>
            </a:lvl4pPr>
            <a:lvl5pPr marL="2057400" indent="-228600" eaLnBrk="0" hangingPunct="0">
              <a:defRPr sz="1600">
                <a:solidFill>
                  <a:schemeClr val="tx1"/>
                </a:solidFill>
                <a:latin typeface="Arial" charset="0"/>
                <a:ea typeface="宋体" charset="-122"/>
              </a:defRPr>
            </a:lvl5pPr>
            <a:lvl6pPr marL="2514600" indent="-228600" eaLnBrk="0" fontAlgn="base" hangingPunct="0">
              <a:spcBef>
                <a:spcPct val="0"/>
              </a:spcBef>
              <a:spcAft>
                <a:spcPct val="0"/>
              </a:spcAft>
              <a:defRPr sz="1600">
                <a:solidFill>
                  <a:schemeClr val="tx1"/>
                </a:solidFill>
                <a:latin typeface="Arial" charset="0"/>
                <a:ea typeface="宋体" charset="-122"/>
              </a:defRPr>
            </a:lvl6pPr>
            <a:lvl7pPr marL="2971800" indent="-228600" eaLnBrk="0" fontAlgn="base" hangingPunct="0">
              <a:spcBef>
                <a:spcPct val="0"/>
              </a:spcBef>
              <a:spcAft>
                <a:spcPct val="0"/>
              </a:spcAft>
              <a:defRPr sz="1600">
                <a:solidFill>
                  <a:schemeClr val="tx1"/>
                </a:solidFill>
                <a:latin typeface="Arial" charset="0"/>
                <a:ea typeface="宋体" charset="-122"/>
              </a:defRPr>
            </a:lvl7pPr>
            <a:lvl8pPr marL="3429000" indent="-228600" eaLnBrk="0" fontAlgn="base" hangingPunct="0">
              <a:spcBef>
                <a:spcPct val="0"/>
              </a:spcBef>
              <a:spcAft>
                <a:spcPct val="0"/>
              </a:spcAft>
              <a:defRPr sz="1600">
                <a:solidFill>
                  <a:schemeClr val="tx1"/>
                </a:solidFill>
                <a:latin typeface="Arial" charset="0"/>
                <a:ea typeface="宋体" charset="-122"/>
              </a:defRPr>
            </a:lvl8pPr>
            <a:lvl9pPr marL="3886200" indent="-228600" eaLnBrk="0" fontAlgn="base" hangingPunct="0">
              <a:spcBef>
                <a:spcPct val="0"/>
              </a:spcBef>
              <a:spcAft>
                <a:spcPct val="0"/>
              </a:spcAft>
              <a:defRPr sz="1600">
                <a:solidFill>
                  <a:schemeClr val="tx1"/>
                </a:solidFill>
                <a:latin typeface="Arial" charset="0"/>
                <a:ea typeface="宋体" charset="-122"/>
              </a:defRPr>
            </a:lvl9pPr>
          </a:lstStyle>
          <a:p>
            <a:pPr>
              <a:spcBef>
                <a:spcPct val="20000"/>
              </a:spcBef>
              <a:buFontTx/>
              <a:buChar char="•"/>
            </a:pPr>
            <a:r>
              <a:rPr lang="zh-CN" altLang="en-US" sz="2400" b="1" dirty="0">
                <a:solidFill>
                  <a:srgbClr val="0000FF"/>
                </a:solidFill>
                <a:latin typeface="微软雅黑" pitchFamily="34" charset="-122"/>
                <a:ea typeface="微软雅黑" pitchFamily="34" charset="-122"/>
              </a:rPr>
              <a:t>中粒度</a:t>
            </a:r>
          </a:p>
          <a:p>
            <a:pPr lvl="1">
              <a:spcBef>
                <a:spcPct val="20000"/>
              </a:spcBef>
              <a:buFontTx/>
              <a:buChar char="–"/>
            </a:pPr>
            <a:r>
              <a:rPr lang="zh-CN" altLang="en-US" sz="2000" b="1" dirty="0">
                <a:latin typeface="微软雅黑" pitchFamily="34" charset="-122"/>
                <a:ea typeface="微软雅黑" pitchFamily="34" charset="-122"/>
              </a:rPr>
              <a:t>考虑相互作用</a:t>
            </a:r>
          </a:p>
          <a:p>
            <a:pPr lvl="1">
              <a:spcBef>
                <a:spcPct val="20000"/>
              </a:spcBef>
              <a:buFontTx/>
              <a:buChar char="–"/>
            </a:pPr>
            <a:r>
              <a:rPr lang="zh-CN" altLang="en-US" sz="2000" b="1" dirty="0">
                <a:latin typeface="微软雅黑" pitchFamily="34" charset="-122"/>
                <a:ea typeface="微软雅黑" pitchFamily="34" charset="-122"/>
              </a:rPr>
              <a:t>忽略层次关系</a:t>
            </a:r>
          </a:p>
          <a:p>
            <a:pPr lvl="1">
              <a:spcBef>
                <a:spcPct val="20000"/>
              </a:spcBef>
              <a:buFontTx/>
              <a:buChar char="–"/>
            </a:pPr>
            <a:r>
              <a:rPr lang="zh-CN" altLang="en-US" sz="2000" b="1" dirty="0">
                <a:latin typeface="微软雅黑" pitchFamily="34" charset="-122"/>
                <a:ea typeface="微软雅黑" pitchFamily="34" charset="-122"/>
              </a:rPr>
              <a:t>忽略个体特征</a:t>
            </a:r>
          </a:p>
        </p:txBody>
      </p:sp>
      <p:sp>
        <p:nvSpPr>
          <p:cNvPr id="36" name="内容占位符 2"/>
          <p:cNvSpPr txBox="1">
            <a:spLocks/>
          </p:cNvSpPr>
          <p:nvPr/>
        </p:nvSpPr>
        <p:spPr bwMode="auto">
          <a:xfrm>
            <a:off x="5940152" y="1413197"/>
            <a:ext cx="2530475"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1600">
                <a:solidFill>
                  <a:schemeClr val="tx1"/>
                </a:solidFill>
                <a:latin typeface="Arial" charset="0"/>
                <a:ea typeface="宋体" charset="-122"/>
              </a:defRPr>
            </a:lvl1pPr>
            <a:lvl2pPr marL="742950" indent="-285750" eaLnBrk="0" hangingPunct="0">
              <a:defRPr sz="1600">
                <a:solidFill>
                  <a:schemeClr val="tx1"/>
                </a:solidFill>
                <a:latin typeface="Arial" charset="0"/>
                <a:ea typeface="宋体" charset="-122"/>
              </a:defRPr>
            </a:lvl2pPr>
            <a:lvl3pPr marL="1143000" indent="-228600" eaLnBrk="0" hangingPunct="0">
              <a:defRPr sz="1600">
                <a:solidFill>
                  <a:schemeClr val="tx1"/>
                </a:solidFill>
                <a:latin typeface="Arial" charset="0"/>
                <a:ea typeface="宋体" charset="-122"/>
              </a:defRPr>
            </a:lvl3pPr>
            <a:lvl4pPr marL="1600200" indent="-228600" eaLnBrk="0" hangingPunct="0">
              <a:defRPr sz="1600">
                <a:solidFill>
                  <a:schemeClr val="tx1"/>
                </a:solidFill>
                <a:latin typeface="Arial" charset="0"/>
                <a:ea typeface="宋体" charset="-122"/>
              </a:defRPr>
            </a:lvl4pPr>
            <a:lvl5pPr marL="2057400" indent="-228600" eaLnBrk="0" hangingPunct="0">
              <a:defRPr sz="1600">
                <a:solidFill>
                  <a:schemeClr val="tx1"/>
                </a:solidFill>
                <a:latin typeface="Arial" charset="0"/>
                <a:ea typeface="宋体" charset="-122"/>
              </a:defRPr>
            </a:lvl5pPr>
            <a:lvl6pPr marL="2514600" indent="-228600" eaLnBrk="0" fontAlgn="base" hangingPunct="0">
              <a:spcBef>
                <a:spcPct val="0"/>
              </a:spcBef>
              <a:spcAft>
                <a:spcPct val="0"/>
              </a:spcAft>
              <a:defRPr sz="1600">
                <a:solidFill>
                  <a:schemeClr val="tx1"/>
                </a:solidFill>
                <a:latin typeface="Arial" charset="0"/>
                <a:ea typeface="宋体" charset="-122"/>
              </a:defRPr>
            </a:lvl6pPr>
            <a:lvl7pPr marL="2971800" indent="-228600" eaLnBrk="0" fontAlgn="base" hangingPunct="0">
              <a:spcBef>
                <a:spcPct val="0"/>
              </a:spcBef>
              <a:spcAft>
                <a:spcPct val="0"/>
              </a:spcAft>
              <a:defRPr sz="1600">
                <a:solidFill>
                  <a:schemeClr val="tx1"/>
                </a:solidFill>
                <a:latin typeface="Arial" charset="0"/>
                <a:ea typeface="宋体" charset="-122"/>
              </a:defRPr>
            </a:lvl7pPr>
            <a:lvl8pPr marL="3429000" indent="-228600" eaLnBrk="0" fontAlgn="base" hangingPunct="0">
              <a:spcBef>
                <a:spcPct val="0"/>
              </a:spcBef>
              <a:spcAft>
                <a:spcPct val="0"/>
              </a:spcAft>
              <a:defRPr sz="1600">
                <a:solidFill>
                  <a:schemeClr val="tx1"/>
                </a:solidFill>
                <a:latin typeface="Arial" charset="0"/>
                <a:ea typeface="宋体" charset="-122"/>
              </a:defRPr>
            </a:lvl8pPr>
            <a:lvl9pPr marL="3886200" indent="-228600" eaLnBrk="0" fontAlgn="base" hangingPunct="0">
              <a:spcBef>
                <a:spcPct val="0"/>
              </a:spcBef>
              <a:spcAft>
                <a:spcPct val="0"/>
              </a:spcAft>
              <a:defRPr sz="1600">
                <a:solidFill>
                  <a:schemeClr val="tx1"/>
                </a:solidFill>
                <a:latin typeface="Arial" charset="0"/>
                <a:ea typeface="宋体" charset="-122"/>
              </a:defRPr>
            </a:lvl9pPr>
          </a:lstStyle>
          <a:p>
            <a:pPr>
              <a:spcBef>
                <a:spcPct val="20000"/>
              </a:spcBef>
              <a:buFontTx/>
              <a:buChar char="•"/>
            </a:pPr>
            <a:r>
              <a:rPr lang="zh-CN" altLang="en-US" sz="2400" b="1" dirty="0">
                <a:solidFill>
                  <a:srgbClr val="0000FF"/>
                </a:solidFill>
                <a:latin typeface="微软雅黑" pitchFamily="34" charset="-122"/>
                <a:ea typeface="微软雅黑" pitchFamily="34" charset="-122"/>
              </a:rPr>
              <a:t>粗粒度</a:t>
            </a:r>
          </a:p>
          <a:p>
            <a:pPr lvl="1">
              <a:spcBef>
                <a:spcPct val="20000"/>
              </a:spcBef>
              <a:buFontTx/>
              <a:buChar char="–"/>
            </a:pPr>
            <a:r>
              <a:rPr lang="zh-CN" altLang="en-US" sz="2000" b="1" dirty="0">
                <a:latin typeface="微软雅黑" pitchFamily="34" charset="-122"/>
                <a:ea typeface="微软雅黑" pitchFamily="34" charset="-122"/>
              </a:rPr>
              <a:t>考虑时空分布</a:t>
            </a:r>
          </a:p>
          <a:p>
            <a:pPr lvl="1">
              <a:spcBef>
                <a:spcPct val="20000"/>
              </a:spcBef>
              <a:buFontTx/>
              <a:buChar char="–"/>
            </a:pPr>
            <a:r>
              <a:rPr lang="zh-CN" altLang="en-US" sz="2000" b="1" dirty="0">
                <a:latin typeface="微软雅黑" pitchFamily="34" charset="-122"/>
                <a:ea typeface="微软雅黑" pitchFamily="34" charset="-122"/>
              </a:rPr>
              <a:t>忽略相互作用</a:t>
            </a:r>
          </a:p>
          <a:p>
            <a:pPr lvl="1">
              <a:spcBef>
                <a:spcPct val="20000"/>
              </a:spcBef>
              <a:buFontTx/>
              <a:buChar char="–"/>
            </a:pPr>
            <a:r>
              <a:rPr lang="zh-CN" altLang="en-US" sz="2000" b="1" dirty="0">
                <a:latin typeface="微软雅黑" pitchFamily="34" charset="-122"/>
                <a:ea typeface="微软雅黑" pitchFamily="34" charset="-122"/>
              </a:rPr>
              <a:t>忽略个体特征</a:t>
            </a:r>
          </a:p>
          <a:p>
            <a:pPr>
              <a:spcBef>
                <a:spcPct val="20000"/>
              </a:spcBef>
              <a:buFontTx/>
              <a:buChar char="•"/>
            </a:pPr>
            <a:endParaRPr lang="zh-CN" altLang="en-US" sz="3200" b="1" dirty="0">
              <a:latin typeface="微软雅黑" pitchFamily="34" charset="-122"/>
              <a:ea typeface="微软雅黑" pitchFamily="34" charset="-122"/>
            </a:endParaRPr>
          </a:p>
          <a:p>
            <a:pPr>
              <a:spcBef>
                <a:spcPct val="20000"/>
              </a:spcBef>
              <a:buFontTx/>
              <a:buChar char="•"/>
            </a:pPr>
            <a:endParaRPr lang="zh-CN" altLang="en-US" sz="3200" b="1" dirty="0">
              <a:latin typeface="微软雅黑" pitchFamily="34" charset="-122"/>
              <a:ea typeface="微软雅黑" pitchFamily="34" charset="-122"/>
            </a:endParaRPr>
          </a:p>
        </p:txBody>
      </p:sp>
      <p:sp>
        <p:nvSpPr>
          <p:cNvPr id="37" name="内容占位符 2"/>
          <p:cNvSpPr txBox="1">
            <a:spLocks/>
          </p:cNvSpPr>
          <p:nvPr/>
        </p:nvSpPr>
        <p:spPr bwMode="auto">
          <a:xfrm>
            <a:off x="251520" y="2354802"/>
            <a:ext cx="2530475"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sz="1600">
                <a:solidFill>
                  <a:schemeClr val="tx1"/>
                </a:solidFill>
                <a:latin typeface="Arial" charset="0"/>
                <a:ea typeface="宋体" charset="-122"/>
              </a:defRPr>
            </a:lvl1pPr>
            <a:lvl2pPr marL="742950" indent="-285750" eaLnBrk="0" hangingPunct="0">
              <a:defRPr sz="1600">
                <a:solidFill>
                  <a:schemeClr val="tx1"/>
                </a:solidFill>
                <a:latin typeface="Arial" charset="0"/>
                <a:ea typeface="宋体" charset="-122"/>
              </a:defRPr>
            </a:lvl2pPr>
            <a:lvl3pPr marL="1143000" indent="-228600" eaLnBrk="0" hangingPunct="0">
              <a:defRPr sz="1600">
                <a:solidFill>
                  <a:schemeClr val="tx1"/>
                </a:solidFill>
                <a:latin typeface="Arial" charset="0"/>
                <a:ea typeface="宋体" charset="-122"/>
              </a:defRPr>
            </a:lvl3pPr>
            <a:lvl4pPr marL="1600200" indent="-228600" eaLnBrk="0" hangingPunct="0">
              <a:defRPr sz="1600">
                <a:solidFill>
                  <a:schemeClr val="tx1"/>
                </a:solidFill>
                <a:latin typeface="Arial" charset="0"/>
                <a:ea typeface="宋体" charset="-122"/>
              </a:defRPr>
            </a:lvl4pPr>
            <a:lvl5pPr marL="2057400" indent="-228600" eaLnBrk="0" hangingPunct="0">
              <a:defRPr sz="1600">
                <a:solidFill>
                  <a:schemeClr val="tx1"/>
                </a:solidFill>
                <a:latin typeface="Arial" charset="0"/>
                <a:ea typeface="宋体" charset="-122"/>
              </a:defRPr>
            </a:lvl5pPr>
            <a:lvl6pPr marL="2514600" indent="-228600" eaLnBrk="0" fontAlgn="base" hangingPunct="0">
              <a:spcBef>
                <a:spcPct val="0"/>
              </a:spcBef>
              <a:spcAft>
                <a:spcPct val="0"/>
              </a:spcAft>
              <a:defRPr sz="1600">
                <a:solidFill>
                  <a:schemeClr val="tx1"/>
                </a:solidFill>
                <a:latin typeface="Arial" charset="0"/>
                <a:ea typeface="宋体" charset="-122"/>
              </a:defRPr>
            </a:lvl6pPr>
            <a:lvl7pPr marL="2971800" indent="-228600" eaLnBrk="0" fontAlgn="base" hangingPunct="0">
              <a:spcBef>
                <a:spcPct val="0"/>
              </a:spcBef>
              <a:spcAft>
                <a:spcPct val="0"/>
              </a:spcAft>
              <a:defRPr sz="1600">
                <a:solidFill>
                  <a:schemeClr val="tx1"/>
                </a:solidFill>
                <a:latin typeface="Arial" charset="0"/>
                <a:ea typeface="宋体" charset="-122"/>
              </a:defRPr>
            </a:lvl7pPr>
            <a:lvl8pPr marL="3429000" indent="-228600" eaLnBrk="0" fontAlgn="base" hangingPunct="0">
              <a:spcBef>
                <a:spcPct val="0"/>
              </a:spcBef>
              <a:spcAft>
                <a:spcPct val="0"/>
              </a:spcAft>
              <a:defRPr sz="1600">
                <a:solidFill>
                  <a:schemeClr val="tx1"/>
                </a:solidFill>
                <a:latin typeface="Arial" charset="0"/>
                <a:ea typeface="宋体" charset="-122"/>
              </a:defRPr>
            </a:lvl8pPr>
            <a:lvl9pPr marL="3886200" indent="-228600" eaLnBrk="0" fontAlgn="base" hangingPunct="0">
              <a:spcBef>
                <a:spcPct val="0"/>
              </a:spcBef>
              <a:spcAft>
                <a:spcPct val="0"/>
              </a:spcAft>
              <a:defRPr sz="1600">
                <a:solidFill>
                  <a:schemeClr val="tx1"/>
                </a:solidFill>
                <a:latin typeface="Arial" charset="0"/>
                <a:ea typeface="宋体" charset="-122"/>
              </a:defRPr>
            </a:lvl9pPr>
          </a:lstStyle>
          <a:p>
            <a:pPr>
              <a:spcBef>
                <a:spcPct val="20000"/>
              </a:spcBef>
              <a:buFontTx/>
              <a:buChar char="•"/>
            </a:pPr>
            <a:r>
              <a:rPr lang="zh-CN" altLang="en-US" sz="2400" b="1" dirty="0">
                <a:solidFill>
                  <a:srgbClr val="0000FF"/>
                </a:solidFill>
                <a:latin typeface="微软雅黑" pitchFamily="34" charset="-122"/>
                <a:ea typeface="微软雅黑" pitchFamily="34" charset="-122"/>
              </a:rPr>
              <a:t>细粒度</a:t>
            </a:r>
          </a:p>
          <a:p>
            <a:pPr lvl="1">
              <a:spcBef>
                <a:spcPct val="20000"/>
              </a:spcBef>
              <a:buFontTx/>
              <a:buChar char="–"/>
            </a:pPr>
            <a:r>
              <a:rPr lang="zh-CN" altLang="en-US" sz="2000" b="1" dirty="0">
                <a:latin typeface="微软雅黑" pitchFamily="34" charset="-122"/>
                <a:ea typeface="微软雅黑" pitchFamily="34" charset="-122"/>
              </a:rPr>
              <a:t>考虑相互作用</a:t>
            </a:r>
          </a:p>
          <a:p>
            <a:pPr lvl="1">
              <a:spcBef>
                <a:spcPct val="20000"/>
              </a:spcBef>
              <a:buFontTx/>
              <a:buChar char="–"/>
            </a:pPr>
            <a:r>
              <a:rPr lang="zh-CN" altLang="en-US" sz="2000" b="1" dirty="0">
                <a:latin typeface="微软雅黑" pitchFamily="34" charset="-122"/>
                <a:ea typeface="微软雅黑" pitchFamily="34" charset="-122"/>
              </a:rPr>
              <a:t>考虑层次关系</a:t>
            </a:r>
          </a:p>
          <a:p>
            <a:pPr lvl="1">
              <a:spcBef>
                <a:spcPct val="20000"/>
              </a:spcBef>
              <a:buFontTx/>
              <a:buChar char="–"/>
            </a:pPr>
            <a:r>
              <a:rPr lang="zh-CN" altLang="en-US" sz="2000" b="1" dirty="0">
                <a:latin typeface="微软雅黑" pitchFamily="34" charset="-122"/>
                <a:ea typeface="微软雅黑" pitchFamily="34" charset="-122"/>
              </a:rPr>
              <a:t>考虑个体特征</a:t>
            </a:r>
          </a:p>
        </p:txBody>
      </p:sp>
      <p:pic>
        <p:nvPicPr>
          <p:cNvPr id="38" name="Picture 2" descr="D:\xkyang_doc\ppts\my ppt\crowd\层次化模型.jpg"/>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030982" y="3912154"/>
            <a:ext cx="1534418" cy="957006"/>
          </a:xfrm>
          <a:prstGeom prst="rect">
            <a:avLst/>
          </a:prstGeom>
          <a:noFill/>
        </p:spPr>
      </p:pic>
      <p:sp>
        <p:nvSpPr>
          <p:cNvPr id="39" name="矩形 38"/>
          <p:cNvSpPr/>
          <p:nvPr/>
        </p:nvSpPr>
        <p:spPr>
          <a:xfrm>
            <a:off x="395536" y="4854639"/>
            <a:ext cx="2961952" cy="2400657"/>
          </a:xfrm>
          <a:prstGeom prst="rect">
            <a:avLst/>
          </a:prstGeom>
        </p:spPr>
        <p:txBody>
          <a:bodyPr wrap="square">
            <a:spAutoFit/>
          </a:bodyPr>
          <a:lstStyle/>
          <a:p>
            <a:pPr>
              <a:lnSpc>
                <a:spcPct val="125000"/>
              </a:lnSpc>
              <a:buFont typeface="Wingdings" pitchFamily="2" charset="2"/>
              <a:buChar char="Ø"/>
            </a:pPr>
            <a:r>
              <a:rPr lang="zh-CN" altLang="en-US" sz="2000" b="1" dirty="0" smtClean="0">
                <a:solidFill>
                  <a:srgbClr val="FF0000"/>
                </a:solidFill>
                <a:latin typeface="微软雅黑" pitchFamily="34" charset="-122"/>
                <a:ea typeface="微软雅黑" pitchFamily="34" charset="-122"/>
              </a:rPr>
              <a:t>组群结构多层次条件随机场</a:t>
            </a:r>
            <a:r>
              <a:rPr lang="zh-CN" altLang="en-US" sz="2000" b="1" dirty="0" smtClean="0">
                <a:solidFill>
                  <a:srgbClr val="0000FF"/>
                </a:solidFill>
                <a:latin typeface="微软雅黑" pitchFamily="34" charset="-122"/>
                <a:ea typeface="微软雅黑" pitchFamily="34" charset="-122"/>
              </a:rPr>
              <a:t>（</a:t>
            </a:r>
            <a:r>
              <a:rPr lang="en-US" altLang="zh-CN" sz="2000" b="1" dirty="0" smtClean="0">
                <a:solidFill>
                  <a:srgbClr val="0000FF"/>
                </a:solidFill>
                <a:latin typeface="微软雅黑" pitchFamily="34" charset="-122"/>
                <a:ea typeface="微软雅黑" pitchFamily="34" charset="-122"/>
              </a:rPr>
              <a:t>TCSVT 2010</a:t>
            </a:r>
            <a:r>
              <a:rPr lang="zh-CN" altLang="en-US" sz="2000" b="1" dirty="0" smtClean="0">
                <a:solidFill>
                  <a:srgbClr val="0000FF"/>
                </a:solidFill>
                <a:latin typeface="微软雅黑" pitchFamily="34" charset="-122"/>
                <a:ea typeface="微软雅黑" pitchFamily="34" charset="-122"/>
              </a:rPr>
              <a:t>）</a:t>
            </a:r>
            <a:endParaRPr lang="en-US" altLang="zh-CN" sz="2000" b="1" dirty="0" smtClean="0">
              <a:solidFill>
                <a:srgbClr val="0000FF"/>
              </a:solidFill>
              <a:latin typeface="微软雅黑" pitchFamily="34" charset="-122"/>
              <a:ea typeface="微软雅黑" pitchFamily="34" charset="-122"/>
            </a:endParaRPr>
          </a:p>
          <a:p>
            <a:pPr>
              <a:lnSpc>
                <a:spcPct val="125000"/>
              </a:lnSpc>
              <a:buFont typeface="Wingdings" pitchFamily="2" charset="2"/>
              <a:buChar char="Ø"/>
            </a:pPr>
            <a:r>
              <a:rPr lang="zh-CN" altLang="en-US" sz="2000" b="1" dirty="0">
                <a:solidFill>
                  <a:srgbClr val="FF0000"/>
                </a:solidFill>
                <a:latin typeface="微软雅黑" pitchFamily="34" charset="-122"/>
                <a:ea typeface="微软雅黑" pitchFamily="34" charset="-122"/>
              </a:rPr>
              <a:t>集群行为因果关系</a:t>
            </a:r>
            <a:r>
              <a:rPr lang="en-US" altLang="zh-CN" sz="2000" b="1" dirty="0">
                <a:solidFill>
                  <a:srgbClr val="0000FF"/>
                </a:solidFill>
                <a:latin typeface="微软雅黑" pitchFamily="34" charset="-122"/>
                <a:ea typeface="微软雅黑" pitchFamily="34" charset="-122"/>
              </a:rPr>
              <a:t>(CVPR2009)</a:t>
            </a:r>
            <a:endParaRPr lang="en-US" altLang="zh-CN" sz="2000" b="1" dirty="0" smtClean="0">
              <a:solidFill>
                <a:srgbClr val="0000FF"/>
              </a:solidFill>
              <a:latin typeface="微软雅黑" pitchFamily="34" charset="-122"/>
              <a:ea typeface="微软雅黑" pitchFamily="34" charset="-122"/>
            </a:endParaRPr>
          </a:p>
          <a:p>
            <a:pPr>
              <a:lnSpc>
                <a:spcPct val="125000"/>
              </a:lnSpc>
              <a:buFont typeface="Wingdings" pitchFamily="2" charset="2"/>
              <a:buChar char="Ø"/>
            </a:pPr>
            <a:endParaRPr lang="en-US" altLang="zh-CN" sz="2000" b="1" dirty="0" smtClean="0">
              <a:solidFill>
                <a:srgbClr val="0000FF"/>
              </a:solidFill>
              <a:latin typeface="微软雅黑" pitchFamily="34" charset="-122"/>
              <a:ea typeface="微软雅黑" pitchFamily="34" charset="-122"/>
            </a:endParaRPr>
          </a:p>
          <a:p>
            <a:pPr>
              <a:lnSpc>
                <a:spcPct val="125000"/>
              </a:lnSpc>
              <a:buFont typeface="Wingdings" pitchFamily="2" charset="2"/>
              <a:buChar char="Ø"/>
            </a:pPr>
            <a:endParaRPr lang="en-US" altLang="zh-CN" sz="2000" b="1" dirty="0" smtClean="0">
              <a:solidFill>
                <a:srgbClr val="0000FF"/>
              </a:solidFill>
              <a:latin typeface="微软雅黑" pitchFamily="34" charset="-122"/>
              <a:ea typeface="微软雅黑" pitchFamily="34" charset="-122"/>
            </a:endParaRPr>
          </a:p>
        </p:txBody>
      </p:sp>
      <p:cxnSp>
        <p:nvCxnSpPr>
          <p:cNvPr id="40" name="直接连接符 39"/>
          <p:cNvCxnSpPr/>
          <p:nvPr/>
        </p:nvCxnSpPr>
        <p:spPr>
          <a:xfrm>
            <a:off x="3275856" y="1988840"/>
            <a:ext cx="0" cy="4608512"/>
          </a:xfrm>
          <a:prstGeom prst="line">
            <a:avLst/>
          </a:prstGeom>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3347864" y="4797440"/>
            <a:ext cx="2736304" cy="2015936"/>
          </a:xfrm>
          <a:prstGeom prst="rect">
            <a:avLst/>
          </a:prstGeom>
        </p:spPr>
        <p:txBody>
          <a:bodyPr wrap="square">
            <a:spAutoFit/>
          </a:bodyPr>
          <a:lstStyle/>
          <a:p>
            <a:pPr>
              <a:lnSpc>
                <a:spcPct val="125000"/>
              </a:lnSpc>
              <a:buFont typeface="Wingdings" pitchFamily="2" charset="2"/>
              <a:buChar char="Ø"/>
            </a:pPr>
            <a:r>
              <a:rPr lang="zh-CN" altLang="en-US" sz="2000" b="1" dirty="0" smtClean="0">
                <a:solidFill>
                  <a:srgbClr val="FF0000"/>
                </a:solidFill>
                <a:latin typeface="微软雅黑" pitchFamily="34" charset="-122"/>
                <a:ea typeface="微软雅黑" pitchFamily="34" charset="-122"/>
              </a:rPr>
              <a:t>时空粘性流体场</a:t>
            </a:r>
            <a:r>
              <a:rPr lang="zh-CN" altLang="en-US" sz="2000" b="1" dirty="0" smtClean="0">
                <a:latin typeface="微软雅黑" pitchFamily="34" charset="-122"/>
                <a:ea typeface="微软雅黑" pitchFamily="34" charset="-122"/>
              </a:rPr>
              <a:t> </a:t>
            </a:r>
            <a:r>
              <a:rPr lang="en-US" altLang="zh-CN" sz="2000" b="1" dirty="0" smtClean="0">
                <a:solidFill>
                  <a:srgbClr val="0000FF"/>
                </a:solidFill>
                <a:latin typeface="微软雅黑" pitchFamily="34" charset="-122"/>
                <a:ea typeface="微软雅黑" pitchFamily="34" charset="-122"/>
              </a:rPr>
              <a:t>(TIFS2013)</a:t>
            </a:r>
          </a:p>
          <a:p>
            <a:pPr>
              <a:lnSpc>
                <a:spcPct val="125000"/>
              </a:lnSpc>
              <a:buFont typeface="Wingdings" pitchFamily="2" charset="2"/>
              <a:buChar char="Ø"/>
            </a:pPr>
            <a:r>
              <a:rPr lang="zh-CN" altLang="en-US" sz="2000" b="1" dirty="0">
                <a:solidFill>
                  <a:srgbClr val="FF0000"/>
                </a:solidFill>
                <a:latin typeface="微软雅黑" pitchFamily="34" charset="-122"/>
                <a:ea typeface="微软雅黑" pitchFamily="34" charset="-122"/>
              </a:rPr>
              <a:t>轨迹行为识别的管道模型</a:t>
            </a:r>
            <a:r>
              <a:rPr lang="en-US" altLang="zh-CN" sz="2000" b="1" dirty="0" smtClean="0">
                <a:solidFill>
                  <a:srgbClr val="0000FF"/>
                </a:solidFill>
                <a:latin typeface="微软雅黑" pitchFamily="34" charset="-122"/>
                <a:ea typeface="微软雅黑" pitchFamily="34" charset="-122"/>
              </a:rPr>
              <a:t>(TCSVT,2014</a:t>
            </a:r>
            <a:r>
              <a:rPr lang="en-US" altLang="zh-CN" sz="2000" b="1" dirty="0">
                <a:solidFill>
                  <a:srgbClr val="0000FF"/>
                </a:solidFill>
                <a:latin typeface="微软雅黑" pitchFamily="34" charset="-122"/>
                <a:ea typeface="微软雅黑" pitchFamily="34" charset="-122"/>
              </a:rPr>
              <a:t>)</a:t>
            </a:r>
          </a:p>
          <a:p>
            <a:pPr>
              <a:lnSpc>
                <a:spcPct val="125000"/>
              </a:lnSpc>
              <a:buFont typeface="Wingdings" pitchFamily="2" charset="2"/>
              <a:buChar char="Ø"/>
            </a:pPr>
            <a:endParaRPr lang="en-US" altLang="zh-CN" sz="2000" b="1" dirty="0" smtClean="0">
              <a:solidFill>
                <a:srgbClr val="0000FF"/>
              </a:solidFill>
              <a:latin typeface="微软雅黑" pitchFamily="34" charset="-122"/>
              <a:ea typeface="微软雅黑" pitchFamily="34" charset="-122"/>
            </a:endParaRPr>
          </a:p>
        </p:txBody>
      </p:sp>
      <p:cxnSp>
        <p:nvCxnSpPr>
          <p:cNvPr id="42" name="直接连接符 41"/>
          <p:cNvCxnSpPr/>
          <p:nvPr/>
        </p:nvCxnSpPr>
        <p:spPr>
          <a:xfrm>
            <a:off x="6084168" y="1772816"/>
            <a:ext cx="0" cy="4752528"/>
          </a:xfrm>
          <a:prstGeom prst="line">
            <a:avLst/>
          </a:prstGeom>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6237808" y="4297303"/>
            <a:ext cx="2654672" cy="2400657"/>
          </a:xfrm>
          <a:prstGeom prst="rect">
            <a:avLst/>
          </a:prstGeom>
        </p:spPr>
        <p:txBody>
          <a:bodyPr wrap="square">
            <a:spAutoFit/>
          </a:bodyPr>
          <a:lstStyle/>
          <a:p>
            <a:pPr>
              <a:lnSpc>
                <a:spcPct val="125000"/>
              </a:lnSpc>
              <a:buFont typeface="Wingdings" pitchFamily="2" charset="2"/>
              <a:buChar char="Ø"/>
            </a:pPr>
            <a:r>
              <a:rPr lang="zh-CN" altLang="en-US" sz="2000" b="1" dirty="0">
                <a:solidFill>
                  <a:srgbClr val="FF0000"/>
                </a:solidFill>
                <a:latin typeface="微软雅黑" pitchFamily="34" charset="-122"/>
                <a:ea typeface="微软雅黑" pitchFamily="34" charset="-122"/>
              </a:rPr>
              <a:t>密集运动场景分割</a:t>
            </a:r>
            <a:r>
              <a:rPr lang="zh-CN" altLang="en-US" sz="2000" b="1" dirty="0">
                <a:solidFill>
                  <a:srgbClr val="0000FF"/>
                </a:solidFill>
                <a:latin typeface="微软雅黑" pitchFamily="34" charset="-122"/>
                <a:ea typeface="微软雅黑" pitchFamily="34" charset="-122"/>
              </a:rPr>
              <a:t>（</a:t>
            </a:r>
            <a:r>
              <a:rPr lang="en-US" altLang="zh-CN" sz="2000" b="1" dirty="0">
                <a:solidFill>
                  <a:srgbClr val="0000FF"/>
                </a:solidFill>
                <a:latin typeface="微软雅黑" pitchFamily="34" charset="-122"/>
                <a:ea typeface="微软雅黑" pitchFamily="34" charset="-122"/>
              </a:rPr>
              <a:t>ACM MM2014</a:t>
            </a:r>
            <a:r>
              <a:rPr lang="zh-CN" altLang="en-US" sz="2000" b="1" dirty="0">
                <a:solidFill>
                  <a:srgbClr val="0000FF"/>
                </a:solidFill>
                <a:latin typeface="微软雅黑" pitchFamily="34" charset="-122"/>
                <a:ea typeface="微软雅黑" pitchFamily="34" charset="-122"/>
              </a:rPr>
              <a:t>）</a:t>
            </a:r>
          </a:p>
          <a:p>
            <a:pPr>
              <a:lnSpc>
                <a:spcPct val="125000"/>
              </a:lnSpc>
              <a:buFont typeface="Wingdings" pitchFamily="2" charset="2"/>
              <a:buChar char="Ø"/>
            </a:pPr>
            <a:r>
              <a:rPr lang="zh-CN" altLang="en-US" sz="2000" b="1" dirty="0">
                <a:solidFill>
                  <a:srgbClr val="FF0000"/>
                </a:solidFill>
                <a:latin typeface="微软雅黑" pitchFamily="34" charset="-122"/>
                <a:ea typeface="微软雅黑" pitchFamily="34" charset="-122"/>
              </a:rPr>
              <a:t>跨场景的集群密度估计</a:t>
            </a:r>
            <a:r>
              <a:rPr lang="zh-CN" altLang="en-US" sz="2000" b="1" dirty="0">
                <a:solidFill>
                  <a:srgbClr val="0000FF"/>
                </a:solidFill>
                <a:latin typeface="微软雅黑" pitchFamily="34" charset="-122"/>
                <a:ea typeface="微软雅黑" pitchFamily="34" charset="-122"/>
              </a:rPr>
              <a:t>（</a:t>
            </a:r>
            <a:r>
              <a:rPr lang="en-US" altLang="zh-CN" sz="2000" b="1" dirty="0">
                <a:solidFill>
                  <a:srgbClr val="0000FF"/>
                </a:solidFill>
                <a:latin typeface="微软雅黑" pitchFamily="34" charset="-122"/>
                <a:ea typeface="微软雅黑" pitchFamily="34" charset="-122"/>
              </a:rPr>
              <a:t>CVPR 2015</a:t>
            </a:r>
            <a:r>
              <a:rPr lang="zh-CN" altLang="en-US" sz="2000" b="1" dirty="0">
                <a:solidFill>
                  <a:srgbClr val="0000FF"/>
                </a:solidFill>
                <a:latin typeface="微软雅黑" pitchFamily="34" charset="-122"/>
                <a:ea typeface="微软雅黑" pitchFamily="34" charset="-122"/>
              </a:rPr>
              <a:t>）</a:t>
            </a:r>
          </a:p>
          <a:p>
            <a:pPr>
              <a:lnSpc>
                <a:spcPct val="125000"/>
              </a:lnSpc>
              <a:buFont typeface="Wingdings" pitchFamily="2" charset="2"/>
              <a:buChar char="Ø"/>
            </a:pPr>
            <a:r>
              <a:rPr lang="zh-CN" altLang="en-US" sz="2000" b="1" dirty="0">
                <a:solidFill>
                  <a:srgbClr val="FF0000"/>
                </a:solidFill>
                <a:latin typeface="微软雅黑" pitchFamily="34" charset="-122"/>
                <a:ea typeface="微软雅黑" pitchFamily="34" charset="-122"/>
              </a:rPr>
              <a:t>数据驱动的集群场景理解</a:t>
            </a:r>
            <a:r>
              <a:rPr lang="zh-CN" altLang="en-US" sz="2000" b="1" dirty="0">
                <a:solidFill>
                  <a:srgbClr val="0000FF"/>
                </a:solidFill>
                <a:latin typeface="微软雅黑" pitchFamily="34" charset="-122"/>
                <a:ea typeface="微软雅黑" pitchFamily="34" charset="-122"/>
              </a:rPr>
              <a:t>（</a:t>
            </a:r>
            <a:r>
              <a:rPr lang="en-US" altLang="zh-CN" sz="2000" b="1" dirty="0" smtClean="0">
                <a:solidFill>
                  <a:srgbClr val="0000FF"/>
                </a:solidFill>
                <a:latin typeface="微软雅黑" pitchFamily="34" charset="-122"/>
                <a:ea typeface="微软雅黑" pitchFamily="34" charset="-122"/>
              </a:rPr>
              <a:t>TMM</a:t>
            </a:r>
            <a:r>
              <a:rPr lang="en-US" altLang="zh-CN" dirty="0" smtClean="0">
                <a:solidFill>
                  <a:srgbClr val="0000FF"/>
                </a:solidFill>
                <a:latin typeface="微软雅黑" pitchFamily="34" charset="-122"/>
                <a:ea typeface="微软雅黑" pitchFamily="34" charset="-122"/>
              </a:rPr>
              <a:t>2016</a:t>
            </a:r>
            <a:r>
              <a:rPr lang="zh-CN" altLang="en-US" sz="2000" b="1" dirty="0" smtClean="0">
                <a:solidFill>
                  <a:srgbClr val="0000FF"/>
                </a:solidFill>
                <a:latin typeface="微软雅黑" pitchFamily="34" charset="-122"/>
                <a:ea typeface="微软雅黑" pitchFamily="34" charset="-122"/>
              </a:rPr>
              <a:t>）</a:t>
            </a:r>
            <a:endParaRPr lang="en-US" altLang="zh-CN" sz="2000" b="1" dirty="0" smtClean="0">
              <a:solidFill>
                <a:srgbClr val="0000FF"/>
              </a:solidFill>
              <a:latin typeface="微软雅黑" pitchFamily="34" charset="-122"/>
              <a:ea typeface="微软雅黑" pitchFamily="34" charset="-122"/>
            </a:endParaRPr>
          </a:p>
        </p:txBody>
      </p:sp>
      <p:pic>
        <p:nvPicPr>
          <p:cNvPr id="44" name="图片 3" descr="tempreport3.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516217" y="3002701"/>
            <a:ext cx="2160239" cy="1290395"/>
          </a:xfrm>
          <a:prstGeom prst="rect">
            <a:avLst/>
          </a:prstGeom>
          <a:noFill/>
          <a:ln w="9525">
            <a:noFill/>
            <a:miter lim="800000"/>
            <a:headEnd/>
            <a:tailEnd/>
          </a:ln>
        </p:spPr>
      </p:pic>
      <p:pic>
        <p:nvPicPr>
          <p:cNvPr id="45" name="Picture 4" descr="D:\xkyang_doc\proposal\973\2009\汇报\2011中期检查\赵婧\Detection Scene1.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23928" y="3501008"/>
            <a:ext cx="1234231" cy="1156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矩形 45"/>
          <p:cNvSpPr/>
          <p:nvPr/>
        </p:nvSpPr>
        <p:spPr>
          <a:xfrm>
            <a:off x="249193" y="1239143"/>
            <a:ext cx="3416320" cy="523220"/>
          </a:xfrm>
          <a:prstGeom prst="rect">
            <a:avLst/>
          </a:prstGeom>
        </p:spPr>
        <p:txBody>
          <a:bodyPr wrap="none">
            <a:spAutoFit/>
          </a:bodyPr>
          <a:lstStyle/>
          <a:p>
            <a:r>
              <a:rPr lang="zh-CN" altLang="en-US" sz="2800" dirty="0">
                <a:solidFill>
                  <a:srgbClr val="FF0000"/>
                </a:solidFill>
                <a:latin typeface="微软雅黑" panose="020B0503020204020204" pitchFamily="34" charset="-122"/>
                <a:ea typeface="微软雅黑" panose="020B0503020204020204" pitchFamily="34" charset="-122"/>
              </a:rPr>
              <a:t>多粒度群体感知模型</a:t>
            </a:r>
          </a:p>
        </p:txBody>
      </p:sp>
    </p:spTree>
    <p:extLst>
      <p:ext uri="{BB962C8B-B14F-4D97-AF65-F5344CB8AC3E}">
        <p14:creationId xmlns:p14="http://schemas.microsoft.com/office/powerpoint/2010/main" val="201085228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solidFill>
                  <a:schemeClr val="tx1"/>
                </a:solidFill>
              </a:rPr>
              <a:t>三元空间感知</a:t>
            </a:r>
            <a:r>
              <a:rPr lang="zh-CN" altLang="en-US" dirty="0" smtClean="0">
                <a:solidFill>
                  <a:schemeClr val="tx1"/>
                </a:solidFill>
              </a:rPr>
              <a:t>：</a:t>
            </a:r>
            <a:r>
              <a:rPr lang="zh-CN" altLang="en-US" dirty="0" smtClean="0">
                <a:solidFill>
                  <a:srgbClr val="FF0000"/>
                </a:solidFill>
              </a:rPr>
              <a:t>群体</a:t>
            </a:r>
            <a:r>
              <a:rPr lang="zh-CN" altLang="en-US" dirty="0">
                <a:solidFill>
                  <a:srgbClr val="FF0000"/>
                </a:solidFill>
              </a:rPr>
              <a:t>智能</a:t>
            </a:r>
            <a:endParaRPr lang="zh-CN" altLang="en-US" dirty="0"/>
          </a:p>
        </p:txBody>
      </p:sp>
      <p:grpSp>
        <p:nvGrpSpPr>
          <p:cNvPr id="3" name="组合 2"/>
          <p:cNvGrpSpPr/>
          <p:nvPr/>
        </p:nvGrpSpPr>
        <p:grpSpPr>
          <a:xfrm>
            <a:off x="1331640" y="1611738"/>
            <a:ext cx="8167115" cy="1629678"/>
            <a:chOff x="1331640" y="1611738"/>
            <a:chExt cx="8167115" cy="1629678"/>
          </a:xfrm>
        </p:grpSpPr>
        <p:sp>
          <p:nvSpPr>
            <p:cNvPr id="51" name="圆角右箭头 50"/>
            <p:cNvSpPr/>
            <p:nvPr/>
          </p:nvSpPr>
          <p:spPr bwMode="auto">
            <a:xfrm>
              <a:off x="1331640" y="2142756"/>
              <a:ext cx="6264696" cy="904306"/>
            </a:xfrm>
            <a:prstGeom prst="bentArrow">
              <a:avLst>
                <a:gd name="adj1" fmla="val 17304"/>
                <a:gd name="adj2" fmla="val 16342"/>
                <a:gd name="adj3" fmla="val 25000"/>
                <a:gd name="adj4" fmla="val 20662"/>
              </a:avLst>
            </a:prstGeom>
            <a:solidFill>
              <a:srgbClr val="0000FF"/>
            </a:solidFill>
            <a:ln w="9525" cap="flat" cmpd="sng" algn="ctr">
              <a:solidFill>
                <a:schemeClr val="bg1"/>
              </a:solidFill>
              <a:prstDash val="solid"/>
              <a:round/>
              <a:headEnd type="none" w="med" len="med"/>
              <a:tailEnd type="none" w="med" len="med"/>
            </a:ln>
            <a:effectLst/>
            <a:scene3d>
              <a:camera prst="orthographicFront">
                <a:rot lat="0" lon="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CN" altLang="en-US"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52" name="文本框 51"/>
            <p:cNvSpPr txBox="1"/>
            <p:nvPr/>
          </p:nvSpPr>
          <p:spPr>
            <a:xfrm>
              <a:off x="2880997" y="2779751"/>
              <a:ext cx="6275874" cy="461665"/>
            </a:xfrm>
            <a:prstGeom prst="rect">
              <a:avLst/>
            </a:prstGeom>
            <a:noFill/>
          </p:spPr>
          <p:txBody>
            <a:bodyPr wrap="square" rtlCol="0">
              <a:spAutoFit/>
            </a:bodyPr>
            <a:lstStyle/>
            <a:p>
              <a:pPr algn="ctr"/>
              <a:r>
                <a:rPr lang="zh-CN" altLang="en-US" sz="2400" dirty="0" smtClean="0">
                  <a:solidFill>
                    <a:srgbClr val="0000FF"/>
                  </a:solidFill>
                  <a:latin typeface="微软雅黑" panose="020B0503020204020204" pitchFamily="34" charset="-122"/>
                  <a:ea typeface="微软雅黑" panose="020B0503020204020204" pitchFamily="34" charset="-122"/>
                </a:rPr>
                <a:t>深度学习</a:t>
              </a:r>
              <a:endParaRPr lang="zh-CN" altLang="en-US" sz="2400" dirty="0">
                <a:solidFill>
                  <a:srgbClr val="0000FF"/>
                </a:solidFill>
                <a:latin typeface="微软雅黑" panose="020B0503020204020204" pitchFamily="34" charset="-122"/>
                <a:ea typeface="微软雅黑" panose="020B0503020204020204" pitchFamily="34" charset="-122"/>
              </a:endParaRPr>
            </a:p>
          </p:txBody>
        </p:sp>
        <p:sp>
          <p:nvSpPr>
            <p:cNvPr id="54" name="矩形 53"/>
            <p:cNvSpPr/>
            <p:nvPr/>
          </p:nvSpPr>
          <p:spPr bwMode="auto">
            <a:xfrm>
              <a:off x="3165471" y="1805321"/>
              <a:ext cx="1285824" cy="835821"/>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zh-CN" altLang="en-US" sz="2400" b="1" spc="-150" dirty="0" smtClean="0">
                  <a:solidFill>
                    <a:srgbClr val="FF0000"/>
                  </a:solidFill>
                  <a:latin typeface="微软雅黑" panose="020B0503020204020204" pitchFamily="34" charset="-122"/>
                  <a:ea typeface="微软雅黑" panose="020B0503020204020204" pitchFamily="34" charset="-122"/>
                </a:rPr>
                <a:t>多尺度分析</a:t>
              </a:r>
              <a:endParaRPr kumimoji="0" lang="zh-CN" altLang="en-US" sz="2400" b="1" i="0" u="none" strike="noStrike" cap="none" spc="-150" normalizeH="0" baseline="0" dirty="0" smtClean="0">
                <a:ln>
                  <a:noFill/>
                </a:ln>
                <a:solidFill>
                  <a:srgbClr val="FF0000"/>
                </a:solidFill>
                <a:effectLst/>
                <a:latin typeface="微软雅黑" panose="020B0503020204020204" pitchFamily="34" charset="-122"/>
                <a:ea typeface="微软雅黑" panose="020B0503020204020204" pitchFamily="34" charset="-122"/>
              </a:endParaRPr>
            </a:p>
          </p:txBody>
        </p:sp>
        <p:sp>
          <p:nvSpPr>
            <p:cNvPr id="105" name="文本框 21"/>
            <p:cNvSpPr txBox="1"/>
            <p:nvPr/>
          </p:nvSpPr>
          <p:spPr>
            <a:xfrm>
              <a:off x="7625360" y="1835879"/>
              <a:ext cx="1873395" cy="707886"/>
            </a:xfrm>
            <a:prstGeom prst="rect">
              <a:avLst/>
            </a:prstGeom>
            <a:noFill/>
          </p:spPr>
          <p:txBody>
            <a:bodyPr wrap="square" rtlCol="0">
              <a:spAutoFit/>
            </a:bodyPr>
            <a:lstStyle/>
            <a:p>
              <a:r>
                <a:rPr lang="zh-CN" altLang="en-US" dirty="0" smtClean="0">
                  <a:solidFill>
                    <a:schemeClr val="tx1"/>
                  </a:solidFill>
                  <a:latin typeface="微软雅黑" panose="020B0503020204020204" pitchFamily="34" charset="-122"/>
                  <a:ea typeface="微软雅黑" panose="020B0503020204020204" pitchFamily="34" charset="-122"/>
                </a:rPr>
                <a:t>复杂人群</a:t>
              </a:r>
              <a:endParaRPr lang="en-US" altLang="zh-CN" dirty="0" smtClean="0">
                <a:solidFill>
                  <a:schemeClr val="tx1"/>
                </a:solidFill>
                <a:latin typeface="微软雅黑" panose="020B0503020204020204" pitchFamily="34" charset="-122"/>
                <a:ea typeface="微软雅黑" panose="020B0503020204020204" pitchFamily="34" charset="-122"/>
              </a:endParaRPr>
            </a:p>
            <a:p>
              <a:r>
                <a:rPr lang="zh-CN" altLang="en-US" b="1" dirty="0" smtClean="0">
                  <a:solidFill>
                    <a:schemeClr val="tx1"/>
                  </a:solidFill>
                  <a:latin typeface="微软雅黑" panose="020B0503020204020204" pitchFamily="34" charset="-122"/>
                  <a:ea typeface="微软雅黑" panose="020B0503020204020204" pitchFamily="34" charset="-122"/>
                </a:rPr>
                <a:t>属性建模</a:t>
              </a:r>
              <a:endParaRPr lang="zh-CN" altLang="en-US" b="1" dirty="0">
                <a:solidFill>
                  <a:schemeClr val="tx1"/>
                </a:solidFill>
                <a:latin typeface="微软雅黑" panose="020B0503020204020204" pitchFamily="34" charset="-122"/>
                <a:ea typeface="微软雅黑" panose="020B0503020204020204" pitchFamily="34" charset="-122"/>
              </a:endParaRPr>
            </a:p>
          </p:txBody>
        </p:sp>
        <p:pic>
          <p:nvPicPr>
            <p:cNvPr id="106" name="图片 105"/>
            <p:cNvPicPr>
              <a:picLocks noChangeAspect="1"/>
            </p:cNvPicPr>
            <p:nvPr/>
          </p:nvPicPr>
          <p:blipFill>
            <a:blip r:embed="rId3"/>
            <a:stretch>
              <a:fillRect/>
            </a:stretch>
          </p:blipFill>
          <p:spPr>
            <a:xfrm>
              <a:off x="4680261" y="1611738"/>
              <a:ext cx="2545166" cy="1265159"/>
            </a:xfrm>
            <a:prstGeom prst="rect">
              <a:avLst/>
            </a:prstGeom>
          </p:spPr>
        </p:pic>
      </p:grpSp>
      <p:grpSp>
        <p:nvGrpSpPr>
          <p:cNvPr id="4" name="组合 3"/>
          <p:cNvGrpSpPr/>
          <p:nvPr/>
        </p:nvGrpSpPr>
        <p:grpSpPr>
          <a:xfrm>
            <a:off x="2555776" y="3313426"/>
            <a:ext cx="6984776" cy="1491487"/>
            <a:chOff x="2555776" y="3313426"/>
            <a:chExt cx="6984776" cy="1491487"/>
          </a:xfrm>
        </p:grpSpPr>
        <p:grpSp>
          <p:nvGrpSpPr>
            <p:cNvPr id="42" name="组合 41"/>
            <p:cNvGrpSpPr/>
            <p:nvPr/>
          </p:nvGrpSpPr>
          <p:grpSpPr>
            <a:xfrm>
              <a:off x="2555776" y="3313426"/>
              <a:ext cx="5437788" cy="1491487"/>
              <a:chOff x="1726499" y="3186472"/>
              <a:chExt cx="5437788" cy="1491487"/>
            </a:xfrm>
          </p:grpSpPr>
          <p:sp>
            <p:nvSpPr>
              <p:cNvPr id="47" name="右箭头 46"/>
              <p:cNvSpPr/>
              <p:nvPr/>
            </p:nvSpPr>
            <p:spPr bwMode="auto">
              <a:xfrm>
                <a:off x="1726499" y="3528014"/>
                <a:ext cx="5040560" cy="253151"/>
              </a:xfrm>
              <a:prstGeom prst="rightArrow">
                <a:avLst/>
              </a:prstGeom>
              <a:solidFill>
                <a:srgbClr val="0000FF"/>
              </a:solidFill>
              <a:ln w="9525" cap="flat" cmpd="sng" algn="ctr">
                <a:solidFill>
                  <a:schemeClr val="bg1"/>
                </a:solidFill>
                <a:prstDash val="solid"/>
                <a:round/>
                <a:headEnd type="none" w="med" len="med"/>
                <a:tailEnd type="none" w="med" len="med"/>
              </a:ln>
              <a:effectLst/>
              <a:scene3d>
                <a:camera prst="orthographicFront">
                  <a:rot lat="0" lon="0" rev="0"/>
                </a:camera>
                <a:lightRig rig="threePt" dir="t"/>
              </a:scene3d>
            </p:spPr>
            <p:txBody>
              <a:bodyPr vert="horz" wrap="square" lIns="91440" tIns="45720" rIns="91440" bIns="45720" numCol="1" rtlCol="0" anchor="t" anchorCtr="0" compatLnSpc="1">
                <a:prstTxWarp prst="textNoShape">
                  <a:avLst/>
                </a:prstTxWarp>
              </a:bodyPr>
              <a:lstStyle/>
              <a:p>
                <a:pPr eaLnBrk="0" hangingPunct="0"/>
                <a:endParaRPr lang="zh-CN" altLang="en-US">
                  <a:latin typeface="微软雅黑" panose="020B0503020204020204" pitchFamily="34" charset="-122"/>
                  <a:ea typeface="微软雅黑" panose="020B0503020204020204" pitchFamily="34" charset="-122"/>
                </a:endParaRPr>
              </a:p>
            </p:txBody>
          </p:sp>
          <p:pic>
            <p:nvPicPr>
              <p:cNvPr id="48" name="图片 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14932" y="3186472"/>
                <a:ext cx="2527119" cy="1041124"/>
              </a:xfrm>
              <a:prstGeom prst="rect">
                <a:avLst/>
              </a:prstGeom>
              <a:solidFill>
                <a:schemeClr val="bg1"/>
              </a:solidFill>
              <a:ln>
                <a:noFill/>
              </a:ln>
              <a:extLst/>
            </p:spPr>
          </p:pic>
          <p:sp>
            <p:nvSpPr>
              <p:cNvPr id="49" name="文本框 48"/>
              <p:cNvSpPr txBox="1"/>
              <p:nvPr/>
            </p:nvSpPr>
            <p:spPr>
              <a:xfrm>
                <a:off x="3275856" y="4216294"/>
                <a:ext cx="3888431" cy="461665"/>
              </a:xfrm>
              <a:prstGeom prst="rect">
                <a:avLst/>
              </a:prstGeom>
              <a:noFill/>
            </p:spPr>
            <p:txBody>
              <a:bodyPr wrap="square" rtlCol="0">
                <a:spAutoFit/>
              </a:bodyPr>
              <a:lstStyle/>
              <a:p>
                <a:pPr algn="ctr"/>
                <a:r>
                  <a:rPr lang="zh-CN" altLang="en-US" sz="2400" dirty="0" smtClean="0">
                    <a:solidFill>
                      <a:srgbClr val="0000FF"/>
                    </a:solidFill>
                    <a:latin typeface="微软雅黑" panose="020B0503020204020204" pitchFamily="34" charset="-122"/>
                    <a:ea typeface="微软雅黑" panose="020B0503020204020204" pitchFamily="34" charset="-122"/>
                  </a:rPr>
                  <a:t>时空约束</a:t>
                </a:r>
                <a:endParaRPr lang="zh-CN" altLang="en-US" sz="2400" dirty="0">
                  <a:solidFill>
                    <a:srgbClr val="0000FF"/>
                  </a:solidFill>
                  <a:latin typeface="微软雅黑" panose="020B0503020204020204" pitchFamily="34" charset="-122"/>
                  <a:ea typeface="微软雅黑" panose="020B0503020204020204" pitchFamily="34" charset="-122"/>
                </a:endParaRPr>
              </a:p>
            </p:txBody>
          </p:sp>
          <p:sp>
            <p:nvSpPr>
              <p:cNvPr id="46" name="矩形 45"/>
              <p:cNvSpPr/>
              <p:nvPr/>
            </p:nvSpPr>
            <p:spPr bwMode="auto">
              <a:xfrm>
                <a:off x="2345740" y="3284984"/>
                <a:ext cx="1290155" cy="834708"/>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zh-CN" altLang="en-US" sz="2400" b="1" dirty="0" smtClean="0">
                    <a:solidFill>
                      <a:srgbClr val="FF0000"/>
                    </a:solidFill>
                    <a:latin typeface="微软雅黑" panose="020B0503020204020204" pitchFamily="34" charset="-122"/>
                    <a:ea typeface="微软雅黑" panose="020B0503020204020204" pitchFamily="34" charset="-122"/>
                  </a:rPr>
                  <a:t>跨相机</a:t>
                </a:r>
                <a:endParaRPr lang="en-US" altLang="zh-CN" sz="2400" b="1" dirty="0" smtClean="0">
                  <a:solidFill>
                    <a:srgbClr val="FF0000"/>
                  </a:solidFill>
                  <a:latin typeface="微软雅黑" panose="020B0503020204020204" pitchFamily="34" charset="-122"/>
                  <a:ea typeface="微软雅黑" panose="020B0503020204020204" pitchFamily="34" charset="-122"/>
                </a:endParaRPr>
              </a:p>
              <a:p>
                <a:pPr marL="0" marR="0" indent="0" algn="ctr" defTabSz="914400" rtl="0" eaLnBrk="0" fontAlgn="base" latinLnBrk="0" hangingPunct="0">
                  <a:lnSpc>
                    <a:spcPct val="100000"/>
                  </a:lnSpc>
                  <a:spcBef>
                    <a:spcPct val="0"/>
                  </a:spcBef>
                  <a:spcAft>
                    <a:spcPct val="0"/>
                  </a:spcAft>
                  <a:buClrTx/>
                  <a:buSzTx/>
                  <a:buFontTx/>
                  <a:buNone/>
                  <a:tabLst/>
                </a:pPr>
                <a:r>
                  <a:rPr lang="zh-CN" altLang="en-US" sz="2400" b="1" dirty="0" smtClean="0">
                    <a:solidFill>
                      <a:srgbClr val="FF0000"/>
                    </a:solidFill>
                    <a:latin typeface="微软雅黑" panose="020B0503020204020204" pitchFamily="34" charset="-122"/>
                    <a:ea typeface="微软雅黑" panose="020B0503020204020204" pitchFamily="34" charset="-122"/>
                  </a:rPr>
                  <a:t>分析</a:t>
                </a:r>
                <a:endParaRPr kumimoji="0" lang="zh-CN" altLang="en-US" sz="2400" b="1" i="0" u="none" strike="noStrike" cap="none" normalizeH="0" baseline="0" dirty="0" smtClean="0">
                  <a:ln>
                    <a:noFill/>
                  </a:ln>
                  <a:solidFill>
                    <a:srgbClr val="FF0000"/>
                  </a:solidFill>
                  <a:effectLst/>
                  <a:latin typeface="微软雅黑" panose="020B0503020204020204" pitchFamily="34" charset="-122"/>
                  <a:ea typeface="微软雅黑" panose="020B0503020204020204" pitchFamily="34" charset="-122"/>
                </a:endParaRPr>
              </a:p>
            </p:txBody>
          </p:sp>
        </p:grpSp>
        <p:sp>
          <p:nvSpPr>
            <p:cNvPr id="107" name="文本框 21"/>
            <p:cNvSpPr txBox="1"/>
            <p:nvPr/>
          </p:nvSpPr>
          <p:spPr>
            <a:xfrm>
              <a:off x="7667157" y="3382890"/>
              <a:ext cx="1873395" cy="707886"/>
            </a:xfrm>
            <a:prstGeom prst="rect">
              <a:avLst/>
            </a:prstGeom>
            <a:noFill/>
          </p:spPr>
          <p:txBody>
            <a:bodyPr wrap="square" rtlCol="0">
              <a:spAutoFit/>
            </a:bodyPr>
            <a:lstStyle/>
            <a:p>
              <a:r>
                <a:rPr lang="zh-CN" altLang="en-US" dirty="0" smtClean="0">
                  <a:solidFill>
                    <a:schemeClr val="tx1"/>
                  </a:solidFill>
                  <a:latin typeface="微软雅黑" panose="020B0503020204020204" pitchFamily="34" charset="-122"/>
                  <a:ea typeface="微软雅黑" panose="020B0503020204020204" pitchFamily="34" charset="-122"/>
                </a:rPr>
                <a:t>大范围人群</a:t>
              </a:r>
              <a:endParaRPr lang="en-US" altLang="zh-CN" dirty="0" smtClean="0">
                <a:solidFill>
                  <a:schemeClr val="tx1"/>
                </a:solidFill>
                <a:latin typeface="微软雅黑" panose="020B0503020204020204" pitchFamily="34" charset="-122"/>
                <a:ea typeface="微软雅黑" panose="020B0503020204020204" pitchFamily="34" charset="-122"/>
              </a:endParaRPr>
            </a:p>
            <a:p>
              <a:r>
                <a:rPr lang="zh-CN" altLang="en-US" dirty="0">
                  <a:solidFill>
                    <a:schemeClr val="tx1"/>
                  </a:solidFill>
                  <a:latin typeface="微软雅黑" panose="020B0503020204020204" pitchFamily="34" charset="-122"/>
                  <a:ea typeface="微软雅黑" panose="020B0503020204020204" pitchFamily="34" charset="-122"/>
                </a:rPr>
                <a:t>协同</a:t>
              </a:r>
              <a:r>
                <a:rPr lang="zh-CN" altLang="en-US" b="1" dirty="0" smtClean="0">
                  <a:solidFill>
                    <a:schemeClr val="tx1"/>
                  </a:solidFill>
                  <a:latin typeface="微软雅黑" panose="020B0503020204020204" pitchFamily="34" charset="-122"/>
                  <a:ea typeface="微软雅黑" panose="020B0503020204020204" pitchFamily="34" charset="-122"/>
                </a:rPr>
                <a:t>感知</a:t>
              </a:r>
              <a:endParaRPr lang="zh-CN" altLang="en-US" b="1" dirty="0">
                <a:solidFill>
                  <a:schemeClr val="tx1"/>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1331640" y="4681775"/>
            <a:ext cx="8208912" cy="1771561"/>
            <a:chOff x="1331640" y="4681775"/>
            <a:chExt cx="8208912" cy="1771561"/>
          </a:xfrm>
        </p:grpSpPr>
        <p:grpSp>
          <p:nvGrpSpPr>
            <p:cNvPr id="96" name="组合 95"/>
            <p:cNvGrpSpPr/>
            <p:nvPr/>
          </p:nvGrpSpPr>
          <p:grpSpPr>
            <a:xfrm>
              <a:off x="1331640" y="4681775"/>
              <a:ext cx="6696743" cy="1771561"/>
              <a:chOff x="467544" y="4743330"/>
              <a:chExt cx="6696743" cy="1771561"/>
            </a:xfrm>
          </p:grpSpPr>
          <p:sp>
            <p:nvSpPr>
              <p:cNvPr id="97" name="圆角右箭头 96"/>
              <p:cNvSpPr/>
              <p:nvPr/>
            </p:nvSpPr>
            <p:spPr bwMode="auto">
              <a:xfrm flipV="1">
                <a:off x="467544" y="4743330"/>
                <a:ext cx="6264696" cy="831849"/>
              </a:xfrm>
              <a:prstGeom prst="bentArrow">
                <a:avLst>
                  <a:gd name="adj1" fmla="val 17304"/>
                  <a:gd name="adj2" fmla="val 16342"/>
                  <a:gd name="adj3" fmla="val 25000"/>
                  <a:gd name="adj4" fmla="val 20662"/>
                </a:avLst>
              </a:prstGeom>
              <a:solidFill>
                <a:srgbClr val="0000FF"/>
              </a:solidFill>
              <a:ln w="9525" cap="flat" cmpd="sng" algn="ctr">
                <a:solidFill>
                  <a:schemeClr val="bg1"/>
                </a:solidFill>
                <a:prstDash val="solid"/>
                <a:round/>
                <a:headEnd type="none" w="med" len="med"/>
                <a:tailEnd type="none" w="med" len="med"/>
              </a:ln>
              <a:effectLst/>
              <a:scene3d>
                <a:camera prst="orthographicFront">
                  <a:rot lat="0" lon="0" rev="0"/>
                </a:camera>
                <a:lightRig rig="threePt" dir="t"/>
              </a:scene3d>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zh-CN" altLang="en-US" sz="1600" b="0" i="0" u="none" strike="noStrike" cap="none" normalizeH="0" baseline="0" smtClean="0">
                  <a:ln>
                    <a:noFill/>
                  </a:ln>
                  <a:solidFill>
                    <a:schemeClr val="tx1"/>
                  </a:solidFill>
                  <a:effectLst/>
                  <a:latin typeface="微软雅黑" panose="020B0503020204020204" pitchFamily="34" charset="-122"/>
                  <a:ea typeface="微软雅黑" panose="020B0503020204020204" pitchFamily="34" charset="-122"/>
                </a:endParaRPr>
              </a:p>
            </p:txBody>
          </p:sp>
          <p:sp>
            <p:nvSpPr>
              <p:cNvPr id="98" name="矩形 97"/>
              <p:cNvSpPr/>
              <p:nvPr/>
            </p:nvSpPr>
            <p:spPr bwMode="auto">
              <a:xfrm>
                <a:off x="2336194" y="5085184"/>
                <a:ext cx="1285824" cy="835821"/>
              </a:xfrm>
              <a:prstGeom prst="rect">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zh-CN" altLang="en-US" sz="2400" b="1" spc="-150" dirty="0" smtClean="0">
                    <a:solidFill>
                      <a:srgbClr val="FF0000"/>
                    </a:solidFill>
                    <a:latin typeface="微软雅黑" panose="020B0503020204020204" pitchFamily="34" charset="-122"/>
                    <a:ea typeface="微软雅黑" panose="020B0503020204020204" pitchFamily="34" charset="-122"/>
                  </a:rPr>
                  <a:t>跨</a:t>
                </a:r>
                <a:r>
                  <a:rPr lang="zh-CN" altLang="en-US" sz="2400" spc="-150" dirty="0">
                    <a:solidFill>
                      <a:srgbClr val="FF0000"/>
                    </a:solidFill>
                    <a:latin typeface="微软雅黑" panose="020B0503020204020204" pitchFamily="34" charset="-122"/>
                    <a:ea typeface="微软雅黑" panose="020B0503020204020204" pitchFamily="34" charset="-122"/>
                  </a:rPr>
                  <a:t>平台</a:t>
                </a:r>
                <a:r>
                  <a:rPr lang="zh-CN" altLang="en-US" sz="2400" b="1" spc="-150" dirty="0" smtClean="0">
                    <a:solidFill>
                      <a:srgbClr val="FF0000"/>
                    </a:solidFill>
                    <a:latin typeface="微软雅黑" panose="020B0503020204020204" pitchFamily="34" charset="-122"/>
                    <a:ea typeface="微软雅黑" panose="020B0503020204020204" pitchFamily="34" charset="-122"/>
                  </a:rPr>
                  <a:t>分析</a:t>
                </a:r>
                <a:endParaRPr kumimoji="0" lang="zh-CN" altLang="en-US" sz="2400" b="1" i="0" u="none" strike="noStrike" cap="none" spc="-150" normalizeH="0" baseline="0" dirty="0" smtClean="0">
                  <a:ln>
                    <a:noFill/>
                  </a:ln>
                  <a:solidFill>
                    <a:srgbClr val="FF0000"/>
                  </a:solidFill>
                  <a:effectLst/>
                  <a:latin typeface="微软雅黑" panose="020B0503020204020204" pitchFamily="34" charset="-122"/>
                  <a:ea typeface="微软雅黑" panose="020B0503020204020204" pitchFamily="34" charset="-122"/>
                </a:endParaRPr>
              </a:p>
            </p:txBody>
          </p:sp>
          <p:pic>
            <p:nvPicPr>
              <p:cNvPr id="99" name="Picture 8" descr="http://img5.pcpop.com/ArticleImages/500x375/1/1690/001690843.jpg"/>
              <p:cNvPicPr>
                <a:picLocks noChangeAspect="1" noChangeArrowheads="1"/>
              </p:cNvPicPr>
              <p:nvPr/>
            </p:nvPicPr>
            <p:blipFill>
              <a:blip r:embed="rId5" cstate="print"/>
              <a:srcRect/>
              <a:stretch>
                <a:fillRect/>
              </a:stretch>
            </p:blipFill>
            <p:spPr bwMode="auto">
              <a:xfrm>
                <a:off x="4217400" y="4956499"/>
                <a:ext cx="2154800" cy="926562"/>
              </a:xfrm>
              <a:prstGeom prst="rect">
                <a:avLst/>
              </a:prstGeom>
              <a:noFill/>
            </p:spPr>
          </p:pic>
          <p:pic>
            <p:nvPicPr>
              <p:cNvPr id="100" name="图片 99"/>
              <p:cNvPicPr>
                <a:picLocks noChangeAspect="1"/>
              </p:cNvPicPr>
              <p:nvPr/>
            </p:nvPicPr>
            <p:blipFill>
              <a:blip r:embed="rId6"/>
              <a:stretch>
                <a:fillRect/>
              </a:stretch>
            </p:blipFill>
            <p:spPr>
              <a:xfrm>
                <a:off x="4032907" y="4941168"/>
                <a:ext cx="1436331" cy="1022769"/>
              </a:xfrm>
              <a:prstGeom prst="rect">
                <a:avLst/>
              </a:prstGeom>
            </p:spPr>
          </p:pic>
          <p:sp>
            <p:nvSpPr>
              <p:cNvPr id="101" name="文本框 100"/>
              <p:cNvSpPr txBox="1"/>
              <p:nvPr/>
            </p:nvSpPr>
            <p:spPr>
              <a:xfrm>
                <a:off x="3275856" y="6053226"/>
                <a:ext cx="3888431" cy="461665"/>
              </a:xfrm>
              <a:prstGeom prst="rect">
                <a:avLst/>
              </a:prstGeom>
              <a:noFill/>
            </p:spPr>
            <p:txBody>
              <a:bodyPr wrap="square" rtlCol="0">
                <a:spAutoFit/>
              </a:bodyPr>
              <a:lstStyle/>
              <a:p>
                <a:pPr algn="ctr"/>
                <a:r>
                  <a:rPr lang="zh-CN" altLang="en-US" sz="2400" dirty="0" smtClean="0">
                    <a:solidFill>
                      <a:srgbClr val="0000FF"/>
                    </a:solidFill>
                    <a:latin typeface="微软雅黑" panose="020B0503020204020204" pitchFamily="34" charset="-122"/>
                    <a:ea typeface="微软雅黑" panose="020B0503020204020204" pitchFamily="34" charset="-122"/>
                  </a:rPr>
                  <a:t>信息融合</a:t>
                </a:r>
                <a:endParaRPr lang="zh-CN" altLang="en-US" sz="2400" dirty="0">
                  <a:solidFill>
                    <a:srgbClr val="0000FF"/>
                  </a:solidFill>
                  <a:latin typeface="微软雅黑" panose="020B0503020204020204" pitchFamily="34" charset="-122"/>
                  <a:ea typeface="微软雅黑" panose="020B0503020204020204" pitchFamily="34" charset="-122"/>
                </a:endParaRPr>
              </a:p>
            </p:txBody>
          </p:sp>
        </p:grpSp>
        <p:sp>
          <p:nvSpPr>
            <p:cNvPr id="108" name="文本框 21"/>
            <p:cNvSpPr txBox="1"/>
            <p:nvPr/>
          </p:nvSpPr>
          <p:spPr>
            <a:xfrm>
              <a:off x="7667157" y="5037054"/>
              <a:ext cx="1873395" cy="707886"/>
            </a:xfrm>
            <a:prstGeom prst="rect">
              <a:avLst/>
            </a:prstGeom>
            <a:noFill/>
          </p:spPr>
          <p:txBody>
            <a:bodyPr wrap="square" rtlCol="0">
              <a:spAutoFit/>
            </a:bodyPr>
            <a:lstStyle/>
            <a:p>
              <a:r>
                <a:rPr lang="zh-CN" altLang="en-US" dirty="0" smtClean="0">
                  <a:solidFill>
                    <a:schemeClr val="tx1"/>
                  </a:solidFill>
                  <a:latin typeface="微软雅黑" panose="020B0503020204020204" pitchFamily="34" charset="-122"/>
                  <a:ea typeface="微软雅黑" panose="020B0503020204020204" pitchFamily="34" charset="-122"/>
                </a:rPr>
                <a:t>跨平台人群</a:t>
              </a:r>
              <a:endParaRPr lang="en-US" altLang="zh-CN" dirty="0" smtClean="0">
                <a:solidFill>
                  <a:schemeClr val="tx1"/>
                </a:solidFill>
                <a:latin typeface="微软雅黑" panose="020B0503020204020204" pitchFamily="34" charset="-122"/>
                <a:ea typeface="微软雅黑" panose="020B0503020204020204" pitchFamily="34" charset="-122"/>
              </a:endParaRPr>
            </a:p>
            <a:p>
              <a:r>
                <a:rPr lang="zh-CN" altLang="en-US" dirty="0">
                  <a:solidFill>
                    <a:schemeClr val="tx1"/>
                  </a:solidFill>
                  <a:latin typeface="微软雅黑" panose="020B0503020204020204" pitchFamily="34" charset="-122"/>
                  <a:ea typeface="微软雅黑" panose="020B0503020204020204" pitchFamily="34" charset="-122"/>
                </a:rPr>
                <a:t>融合</a:t>
              </a:r>
              <a:r>
                <a:rPr lang="zh-CN" altLang="en-US" b="1" dirty="0" smtClean="0">
                  <a:solidFill>
                    <a:schemeClr val="tx1"/>
                  </a:solidFill>
                  <a:latin typeface="微软雅黑" panose="020B0503020204020204" pitchFamily="34" charset="-122"/>
                  <a:ea typeface="微软雅黑" panose="020B0503020204020204" pitchFamily="34" charset="-122"/>
                </a:rPr>
                <a:t>感知</a:t>
              </a:r>
              <a:endParaRPr lang="zh-CN" altLang="en-US" b="1" dirty="0">
                <a:solidFill>
                  <a:schemeClr val="tx1"/>
                </a:solidFill>
                <a:latin typeface="微软雅黑" panose="020B0503020204020204" pitchFamily="34" charset="-122"/>
                <a:ea typeface="微软雅黑" panose="020B0503020204020204" pitchFamily="34" charset="-122"/>
              </a:endParaRPr>
            </a:p>
          </p:txBody>
        </p:sp>
      </p:grpSp>
      <p:pic>
        <p:nvPicPr>
          <p:cNvPr id="102" name="图片 10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504" y="2958775"/>
            <a:ext cx="2641313" cy="1769679"/>
          </a:xfrm>
          <a:prstGeom prst="rect">
            <a:avLst/>
          </a:prstGeom>
        </p:spPr>
      </p:pic>
      <p:sp>
        <p:nvSpPr>
          <p:cNvPr id="6" name="文本框 5"/>
          <p:cNvSpPr txBox="1"/>
          <p:nvPr/>
        </p:nvSpPr>
        <p:spPr>
          <a:xfrm>
            <a:off x="539552" y="6237312"/>
            <a:ext cx="3262432" cy="461665"/>
          </a:xfrm>
          <a:prstGeom prst="rect">
            <a:avLst/>
          </a:prstGeom>
          <a:noFill/>
        </p:spPr>
        <p:txBody>
          <a:bodyPr wrap="none" rtlCol="0">
            <a:spAutoFit/>
          </a:bodyPr>
          <a:lstStyle/>
          <a:p>
            <a:r>
              <a:rPr lang="zh-CN" altLang="en-US" sz="2400" dirty="0" smtClean="0">
                <a:latin typeface="微软雅黑" panose="020B0503020204020204" pitchFamily="34" charset="-122"/>
                <a:ea typeface="微软雅黑" panose="020B0503020204020204" pitchFamily="34" charset="-122"/>
              </a:rPr>
              <a:t>国家重点研发专项课题</a:t>
            </a:r>
            <a:endParaRPr lang="zh-CN" altLang="en-US" sz="2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70078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solidFill>
                  <a:schemeClr val="tx1"/>
                </a:solidFill>
              </a:rPr>
              <a:t>三元空间感知</a:t>
            </a:r>
            <a:r>
              <a:rPr lang="zh-CN" altLang="en-US" dirty="0" smtClean="0">
                <a:solidFill>
                  <a:schemeClr val="tx1"/>
                </a:solidFill>
              </a:rPr>
              <a:t>：</a:t>
            </a:r>
            <a:r>
              <a:rPr lang="zh-CN" altLang="en-US" dirty="0" smtClean="0">
                <a:solidFill>
                  <a:srgbClr val="FF0000"/>
                </a:solidFill>
              </a:rPr>
              <a:t>互联网超级智能</a:t>
            </a:r>
            <a:endParaRPr lang="zh-CN" altLang="en-US" dirty="0"/>
          </a:p>
        </p:txBody>
      </p:sp>
      <p:pic>
        <p:nvPicPr>
          <p:cNvPr id="4104" name="Picture 8" descr="Google Brain 的图像结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177" y="1742544"/>
            <a:ext cx="4189950" cy="3372911"/>
          </a:xfrm>
          <a:prstGeom prst="rect">
            <a:avLst/>
          </a:prstGeom>
          <a:noFill/>
          <a:extLst>
            <a:ext uri="{909E8E84-426E-40DD-AFC4-6F175D3DCCD1}">
              <a14:hiddenFill xmlns:a14="http://schemas.microsoft.com/office/drawing/2010/main">
                <a:solidFill>
                  <a:srgbClr val="FFFFFF"/>
                </a:solidFill>
              </a14:hiddenFill>
            </a:ext>
          </a:extLst>
        </p:spPr>
      </p:pic>
      <p:sp>
        <p:nvSpPr>
          <p:cNvPr id="8" name="文本框 7"/>
          <p:cNvSpPr txBox="1"/>
          <p:nvPr/>
        </p:nvSpPr>
        <p:spPr>
          <a:xfrm>
            <a:off x="4860032" y="5369644"/>
            <a:ext cx="3888431" cy="830997"/>
          </a:xfrm>
          <a:prstGeom prst="rect">
            <a:avLst/>
          </a:prstGeom>
          <a:noFill/>
        </p:spPr>
        <p:txBody>
          <a:bodyPr wrap="square" rtlCol="0">
            <a:spAutoFit/>
          </a:bodyPr>
          <a:lstStyle/>
          <a:p>
            <a:pPr algn="ctr"/>
            <a:r>
              <a:rPr lang="zh-CN" altLang="en-US" sz="2400" dirty="0" smtClean="0">
                <a:solidFill>
                  <a:srgbClr val="FF0000"/>
                </a:solidFill>
                <a:latin typeface="微软雅黑" panose="020B0503020204020204" pitchFamily="34" charset="-122"/>
                <a:ea typeface="微软雅黑" panose="020B0503020204020204" pitchFamily="34" charset="-122"/>
              </a:rPr>
              <a:t>中国脑</a:t>
            </a:r>
            <a:r>
              <a:rPr lang="zh-CN" altLang="en-US" sz="2400" dirty="0">
                <a:solidFill>
                  <a:srgbClr val="FF0000"/>
                </a:solidFill>
                <a:latin typeface="微软雅黑" panose="020B0503020204020204" pitchFamily="34" charset="-122"/>
                <a:ea typeface="微软雅黑" panose="020B0503020204020204" pitchFamily="34" charset="-122"/>
              </a:rPr>
              <a:t>计划：</a:t>
            </a:r>
            <a:r>
              <a:rPr lang="zh-CN" altLang="en-US" sz="2400" dirty="0">
                <a:solidFill>
                  <a:schemeClr val="tx1"/>
                </a:solidFill>
                <a:latin typeface="微软雅黑" panose="020B0503020204020204" pitchFamily="34" charset="-122"/>
                <a:ea typeface="微软雅黑" panose="020B0503020204020204" pitchFamily="34" charset="-122"/>
              </a:rPr>
              <a:t>互联网、人工智能和人类大脑的联合智商</a:t>
            </a:r>
          </a:p>
        </p:txBody>
      </p:sp>
      <p:pic>
        <p:nvPicPr>
          <p:cNvPr id="1028" name="Picture 4" descr="http://c.hiphotos.baidu.com/news/w%3D638/sign=54c7fbd55643fbf2c52ca520887fca1e/7aec54e736d12f2e2ba370bd4ac2d5628435684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4226" y="1844824"/>
            <a:ext cx="4668379" cy="3168352"/>
          </a:xfrm>
          <a:prstGeom prst="rect">
            <a:avLst/>
          </a:prstGeom>
          <a:noFill/>
          <a:extLst>
            <a:ext uri="{909E8E84-426E-40DD-AFC4-6F175D3DCCD1}">
              <a14:hiddenFill xmlns:a14="http://schemas.microsoft.com/office/drawing/2010/main">
                <a:solidFill>
                  <a:srgbClr val="FFFFFF"/>
                </a:solidFill>
              </a14:hiddenFill>
            </a:ext>
          </a:extLst>
        </p:spPr>
      </p:pic>
      <p:sp>
        <p:nvSpPr>
          <p:cNvPr id="9" name="文本框 8"/>
          <p:cNvSpPr txBox="1"/>
          <p:nvPr/>
        </p:nvSpPr>
        <p:spPr>
          <a:xfrm>
            <a:off x="267936" y="5369643"/>
            <a:ext cx="3888431" cy="830997"/>
          </a:xfrm>
          <a:prstGeom prst="rect">
            <a:avLst/>
          </a:prstGeom>
          <a:noFill/>
        </p:spPr>
        <p:txBody>
          <a:bodyPr wrap="square" rtlCol="0">
            <a:spAutoFit/>
          </a:bodyPr>
          <a:lstStyle/>
          <a:p>
            <a:r>
              <a:rPr lang="zh-CN" altLang="en-US" sz="2400" dirty="0" smtClean="0">
                <a:solidFill>
                  <a:srgbClr val="FF0000"/>
                </a:solidFill>
                <a:latin typeface="微软雅黑" panose="020B0503020204020204" pitchFamily="34" charset="-122"/>
                <a:ea typeface="微软雅黑" panose="020B0503020204020204" pitchFamily="34" charset="-122"/>
              </a:rPr>
              <a:t>谷歌大脑</a:t>
            </a:r>
            <a:r>
              <a:rPr lang="zh-CN" altLang="en-US" sz="2400" dirty="0">
                <a:solidFill>
                  <a:srgbClr val="FF0000"/>
                </a:solidFill>
                <a:latin typeface="微软雅黑" panose="020B0503020204020204" pitchFamily="34" charset="-122"/>
                <a:ea typeface="微软雅黑" panose="020B0503020204020204" pitchFamily="34" charset="-122"/>
              </a:rPr>
              <a:t>计划</a:t>
            </a:r>
            <a:r>
              <a:rPr lang="zh-CN" altLang="en-US" sz="2400" dirty="0" smtClean="0">
                <a:solidFill>
                  <a:srgbClr val="FF0000"/>
                </a:solidFill>
                <a:latin typeface="微软雅黑" panose="020B0503020204020204" pitchFamily="34" charset="-122"/>
                <a:ea typeface="微软雅黑" panose="020B0503020204020204" pitchFamily="34" charset="-122"/>
              </a:rPr>
              <a:t>：</a:t>
            </a:r>
            <a:r>
              <a:rPr lang="zh-CN" altLang="en-US" sz="2400" dirty="0">
                <a:solidFill>
                  <a:schemeClr val="tx1"/>
                </a:solidFill>
                <a:latin typeface="微软雅黑" panose="020B0503020204020204" pitchFamily="34" charset="-122"/>
                <a:ea typeface="微软雅黑" panose="020B0503020204020204" pitchFamily="34" charset="-122"/>
              </a:rPr>
              <a:t>以大脑功能区，重新定义业务群</a:t>
            </a:r>
          </a:p>
        </p:txBody>
      </p:sp>
    </p:spTree>
    <p:extLst>
      <p:ext uri="{BB962C8B-B14F-4D97-AF65-F5344CB8AC3E}">
        <p14:creationId xmlns:p14="http://schemas.microsoft.com/office/powerpoint/2010/main" val="21690990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强</a:t>
            </a:r>
            <a:r>
              <a:rPr lang="zh-CN" altLang="en-US" dirty="0" smtClean="0"/>
              <a:t>人工智能对人类的挑战</a:t>
            </a:r>
            <a:endParaRPr lang="zh-CN" altLang="en-US" dirty="0"/>
          </a:p>
        </p:txBody>
      </p:sp>
      <p:sp>
        <p:nvSpPr>
          <p:cNvPr id="3" name="内容占位符 2"/>
          <p:cNvSpPr>
            <a:spLocks noGrp="1"/>
          </p:cNvSpPr>
          <p:nvPr>
            <p:ph idx="1"/>
          </p:nvPr>
        </p:nvSpPr>
        <p:spPr>
          <a:xfrm>
            <a:off x="431800" y="1412776"/>
            <a:ext cx="8712200" cy="1152129"/>
          </a:xfrm>
        </p:spPr>
        <p:txBody>
          <a:bodyPr/>
          <a:lstStyle/>
          <a:p>
            <a:r>
              <a:rPr lang="zh-CN" altLang="en-US" dirty="0"/>
              <a:t>马斯</a:t>
            </a:r>
            <a:r>
              <a:rPr lang="zh-CN" altLang="en-US" dirty="0" smtClean="0"/>
              <a:t>克：“召唤魔鬼”，“</a:t>
            </a:r>
            <a:r>
              <a:rPr lang="zh-CN" altLang="en-US" dirty="0"/>
              <a:t>人类的最后一项发明”</a:t>
            </a:r>
            <a:endParaRPr lang="en-US" altLang="zh-CN" dirty="0" smtClean="0"/>
          </a:p>
          <a:p>
            <a:r>
              <a:rPr lang="zh-CN" altLang="en-US" dirty="0" smtClean="0">
                <a:solidFill>
                  <a:srgbClr val="FF0000"/>
                </a:solidFill>
              </a:rPr>
              <a:t>一、改变就业结构</a:t>
            </a:r>
            <a:endParaRPr lang="zh-CN" altLang="en-US" dirty="0">
              <a:solidFill>
                <a:srgbClr val="FF0000"/>
              </a:solidFill>
            </a:endParaRPr>
          </a:p>
        </p:txBody>
      </p:sp>
      <p:sp>
        <p:nvSpPr>
          <p:cNvPr id="5" name="矩形 4"/>
          <p:cNvSpPr/>
          <p:nvPr/>
        </p:nvSpPr>
        <p:spPr>
          <a:xfrm>
            <a:off x="1" y="2636912"/>
            <a:ext cx="9144000" cy="1375028"/>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dirty="0" smtClean="0">
                <a:solidFill>
                  <a:schemeClr val="tx1"/>
                </a:solidFill>
                <a:latin typeface="微软雅黑" panose="020B0503020204020204" pitchFamily="34" charset="-122"/>
                <a:ea typeface="微软雅黑" panose="020B0503020204020204" pitchFamily="34" charset="-122"/>
              </a:rPr>
              <a:t>“智能</a:t>
            </a:r>
            <a:r>
              <a:rPr lang="zh-CN" altLang="en-US" sz="2800" dirty="0">
                <a:solidFill>
                  <a:schemeClr val="tx1"/>
                </a:solidFill>
                <a:latin typeface="微软雅黑" panose="020B0503020204020204" pitchFamily="34" charset="-122"/>
                <a:ea typeface="微软雅黑" panose="020B0503020204020204" pitchFamily="34" charset="-122"/>
              </a:rPr>
              <a:t>时代，大量工作岗位将消失，被智能机器所取代，而只有</a:t>
            </a:r>
            <a:r>
              <a:rPr lang="en-US" altLang="zh-CN" sz="2800" dirty="0">
                <a:solidFill>
                  <a:schemeClr val="tx1"/>
                </a:solidFill>
                <a:latin typeface="微软雅黑" panose="020B0503020204020204" pitchFamily="34" charset="-122"/>
                <a:ea typeface="微软雅黑" panose="020B0503020204020204" pitchFamily="34" charset="-122"/>
              </a:rPr>
              <a:t>2%</a:t>
            </a:r>
            <a:r>
              <a:rPr lang="zh-CN" altLang="en-US" sz="2800" dirty="0">
                <a:solidFill>
                  <a:schemeClr val="tx1"/>
                </a:solidFill>
                <a:latin typeface="微软雅黑" panose="020B0503020204020204" pitchFamily="34" charset="-122"/>
                <a:ea typeface="微软雅黑" panose="020B0503020204020204" pitchFamily="34" charset="-122"/>
              </a:rPr>
              <a:t>的人能够完成</a:t>
            </a:r>
            <a:r>
              <a:rPr lang="zh-CN" altLang="en-US" sz="2800" dirty="0" smtClean="0">
                <a:solidFill>
                  <a:schemeClr val="tx1"/>
                </a:solidFill>
                <a:latin typeface="微软雅黑" panose="020B0503020204020204" pitchFamily="34" charset="-122"/>
                <a:ea typeface="微软雅黑" panose="020B0503020204020204" pitchFamily="34" charset="-122"/>
              </a:rPr>
              <a:t>跨越！”</a:t>
            </a:r>
            <a:endParaRPr lang="en-US" altLang="zh-CN" sz="2800" dirty="0" smtClean="0">
              <a:solidFill>
                <a:schemeClr val="tx1"/>
              </a:solidFill>
              <a:latin typeface="微软雅黑" panose="020B0503020204020204" pitchFamily="34" charset="-122"/>
              <a:ea typeface="微软雅黑" panose="020B0503020204020204" pitchFamily="34" charset="-122"/>
            </a:endParaRPr>
          </a:p>
          <a:p>
            <a:pPr algn="r"/>
            <a:r>
              <a:rPr lang="zh-CN" altLang="zh-CN" sz="2800" dirty="0" smtClean="0">
                <a:solidFill>
                  <a:schemeClr val="tx1"/>
                </a:solidFill>
                <a:latin typeface="微软雅黑" panose="020B0503020204020204" pitchFamily="34" charset="-122"/>
                <a:ea typeface="微软雅黑" panose="020B0503020204020204" pitchFamily="34" charset="-122"/>
                <a:sym typeface="Symbol" panose="05050102010706020507" pitchFamily="18" charset="2"/>
              </a:rPr>
              <a:t></a:t>
            </a:r>
            <a:r>
              <a:rPr lang="zh-CN" altLang="en-US" sz="2800" dirty="0" smtClean="0">
                <a:solidFill>
                  <a:schemeClr val="tx1"/>
                </a:solidFill>
                <a:latin typeface="微软雅黑" panose="020B0503020204020204" pitchFamily="34" charset="-122"/>
                <a:ea typeface="微软雅黑" panose="020B0503020204020204" pitchFamily="34" charset="-122"/>
                <a:sym typeface="Symbol" panose="05050102010706020507" pitchFamily="18" charset="2"/>
              </a:rPr>
              <a:t>吴军</a:t>
            </a:r>
            <a:r>
              <a:rPr lang="en-US" altLang="zh-CN" sz="2800" dirty="0" smtClean="0">
                <a:solidFill>
                  <a:schemeClr val="tx1"/>
                </a:solidFill>
                <a:latin typeface="微软雅黑" panose="020B0503020204020204" pitchFamily="34" charset="-122"/>
                <a:ea typeface="微软雅黑" panose="020B0503020204020204" pitchFamily="34" charset="-122"/>
                <a:sym typeface="Symbol" panose="05050102010706020507" pitchFamily="18" charset="2"/>
              </a:rPr>
              <a:t>《</a:t>
            </a:r>
            <a:r>
              <a:rPr lang="zh-CN" altLang="en-US" sz="2800" dirty="0" smtClean="0">
                <a:solidFill>
                  <a:schemeClr val="tx1"/>
                </a:solidFill>
                <a:latin typeface="微软雅黑" panose="020B0503020204020204" pitchFamily="34" charset="-122"/>
                <a:ea typeface="微软雅黑" panose="020B0503020204020204" pitchFamily="34" charset="-122"/>
                <a:sym typeface="Symbol" panose="05050102010706020507" pitchFamily="18" charset="2"/>
              </a:rPr>
              <a:t>智能时代</a:t>
            </a:r>
            <a:r>
              <a:rPr lang="en-US" altLang="zh-CN" sz="2800" dirty="0" smtClean="0">
                <a:solidFill>
                  <a:schemeClr val="tx1"/>
                </a:solidFill>
                <a:latin typeface="微软雅黑" panose="020B0503020204020204" pitchFamily="34" charset="-122"/>
                <a:ea typeface="微软雅黑" panose="020B0503020204020204" pitchFamily="34" charset="-122"/>
                <a:sym typeface="Symbol" panose="05050102010706020507" pitchFamily="18" charset="2"/>
              </a:rPr>
              <a:t>》</a:t>
            </a:r>
            <a:endParaRPr lang="zh-CN" altLang="en-US" sz="2800" dirty="0">
              <a:solidFill>
                <a:schemeClr val="tx1"/>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1" y="4065853"/>
            <a:ext cx="3456384" cy="2820174"/>
            <a:chOff x="4070612" y="2009445"/>
            <a:chExt cx="4558467" cy="3540253"/>
          </a:xfrm>
        </p:grpSpPr>
        <p:pic>
          <p:nvPicPr>
            <p:cNvPr id="8" name="图片 7"/>
            <p:cNvPicPr>
              <a:picLocks noChangeAspect="1"/>
            </p:cNvPicPr>
            <p:nvPr/>
          </p:nvPicPr>
          <p:blipFill>
            <a:blip r:embed="rId3"/>
            <a:stretch>
              <a:fillRect/>
            </a:stretch>
          </p:blipFill>
          <p:spPr>
            <a:xfrm>
              <a:off x="4070612" y="2009445"/>
              <a:ext cx="4558467" cy="3540253"/>
            </a:xfrm>
            <a:prstGeom prst="rect">
              <a:avLst/>
            </a:prstGeom>
          </p:spPr>
        </p:pic>
        <p:grpSp>
          <p:nvGrpSpPr>
            <p:cNvPr id="9" name="组合 8"/>
            <p:cNvGrpSpPr/>
            <p:nvPr/>
          </p:nvGrpSpPr>
          <p:grpSpPr>
            <a:xfrm>
              <a:off x="7104186" y="4135480"/>
              <a:ext cx="416168" cy="437983"/>
              <a:chOff x="9472247" y="4370977"/>
              <a:chExt cx="554891" cy="583977"/>
            </a:xfrm>
          </p:grpSpPr>
          <p:sp>
            <p:nvSpPr>
              <p:cNvPr id="19" name="矩形 18"/>
              <p:cNvSpPr/>
              <p:nvPr/>
            </p:nvSpPr>
            <p:spPr>
              <a:xfrm>
                <a:off x="9550400" y="4509477"/>
                <a:ext cx="476738" cy="445477"/>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75"/>
              </a:p>
            </p:txBody>
          </p:sp>
          <p:sp>
            <p:nvSpPr>
              <p:cNvPr id="20" name="文本框 19"/>
              <p:cNvSpPr txBox="1"/>
              <p:nvPr/>
            </p:nvSpPr>
            <p:spPr>
              <a:xfrm>
                <a:off x="9472247" y="4370977"/>
                <a:ext cx="359507" cy="276998"/>
              </a:xfrm>
              <a:prstGeom prst="rect">
                <a:avLst/>
              </a:prstGeom>
            </p:spPr>
            <p:style>
              <a:lnRef idx="1">
                <a:schemeClr val="accent4"/>
              </a:lnRef>
              <a:fillRef idx="2">
                <a:schemeClr val="accent4"/>
              </a:fillRef>
              <a:effectRef idx="1">
                <a:schemeClr val="accent4"/>
              </a:effectRef>
              <a:fontRef idx="minor">
                <a:schemeClr val="dk1"/>
              </a:fontRef>
            </p:style>
            <p:txBody>
              <a:bodyPr wrap="square" rtlCol="0" anchor="ctr">
                <a:spAutoFit/>
              </a:bodyPr>
              <a:lstStyle/>
              <a:p>
                <a:pPr algn="ctr"/>
                <a:r>
                  <a:rPr lang="en-US" altLang="zh-CN" sz="375" dirty="0"/>
                  <a:t>0.957</a:t>
                </a:r>
                <a:endParaRPr lang="zh-CN" altLang="en-US" sz="375" dirty="0"/>
              </a:p>
            </p:txBody>
          </p:sp>
        </p:grpSp>
        <p:grpSp>
          <p:nvGrpSpPr>
            <p:cNvPr id="10" name="组合 9"/>
            <p:cNvGrpSpPr/>
            <p:nvPr/>
          </p:nvGrpSpPr>
          <p:grpSpPr>
            <a:xfrm>
              <a:off x="7104186" y="3222728"/>
              <a:ext cx="416168" cy="437983"/>
              <a:chOff x="9472247" y="4370977"/>
              <a:chExt cx="554891" cy="583977"/>
            </a:xfrm>
          </p:grpSpPr>
          <p:sp>
            <p:nvSpPr>
              <p:cNvPr id="17" name="矩形 16"/>
              <p:cNvSpPr/>
              <p:nvPr/>
            </p:nvSpPr>
            <p:spPr>
              <a:xfrm>
                <a:off x="9550400" y="4509477"/>
                <a:ext cx="476738" cy="445477"/>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75"/>
              </a:p>
            </p:txBody>
          </p:sp>
          <p:sp>
            <p:nvSpPr>
              <p:cNvPr id="18" name="文本框 17"/>
              <p:cNvSpPr txBox="1"/>
              <p:nvPr/>
            </p:nvSpPr>
            <p:spPr>
              <a:xfrm>
                <a:off x="9472247" y="4370977"/>
                <a:ext cx="359507" cy="276998"/>
              </a:xfrm>
              <a:prstGeom prst="rect">
                <a:avLst/>
              </a:prstGeom>
            </p:spPr>
            <p:style>
              <a:lnRef idx="1">
                <a:schemeClr val="accent4"/>
              </a:lnRef>
              <a:fillRef idx="2">
                <a:schemeClr val="accent4"/>
              </a:fillRef>
              <a:effectRef idx="1">
                <a:schemeClr val="accent4"/>
              </a:effectRef>
              <a:fontRef idx="minor">
                <a:schemeClr val="dk1"/>
              </a:fontRef>
            </p:style>
            <p:txBody>
              <a:bodyPr wrap="square" rtlCol="0" anchor="ctr">
                <a:spAutoFit/>
              </a:bodyPr>
              <a:lstStyle/>
              <a:p>
                <a:pPr algn="ctr"/>
                <a:r>
                  <a:rPr lang="en-US" altLang="zh-CN" sz="375" dirty="0"/>
                  <a:t>0.957</a:t>
                </a:r>
                <a:endParaRPr lang="zh-CN" altLang="en-US" sz="375" dirty="0"/>
              </a:p>
            </p:txBody>
          </p:sp>
        </p:grpSp>
        <p:grpSp>
          <p:nvGrpSpPr>
            <p:cNvPr id="11" name="组合 10"/>
            <p:cNvGrpSpPr/>
            <p:nvPr/>
          </p:nvGrpSpPr>
          <p:grpSpPr>
            <a:xfrm>
              <a:off x="5371988" y="3582740"/>
              <a:ext cx="416168" cy="593140"/>
              <a:chOff x="9472247" y="4414899"/>
              <a:chExt cx="554891" cy="540054"/>
            </a:xfrm>
          </p:grpSpPr>
          <p:sp>
            <p:nvSpPr>
              <p:cNvPr id="15" name="矩形 14"/>
              <p:cNvSpPr/>
              <p:nvPr/>
            </p:nvSpPr>
            <p:spPr>
              <a:xfrm>
                <a:off x="9550400" y="4509476"/>
                <a:ext cx="476738" cy="445477"/>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75"/>
              </a:p>
            </p:txBody>
          </p:sp>
          <p:sp>
            <p:nvSpPr>
              <p:cNvPr id="16" name="文本框 15"/>
              <p:cNvSpPr txBox="1"/>
              <p:nvPr/>
            </p:nvSpPr>
            <p:spPr>
              <a:xfrm>
                <a:off x="9472247" y="4414899"/>
                <a:ext cx="359507" cy="189155"/>
              </a:xfrm>
              <a:prstGeom prst="rect">
                <a:avLst/>
              </a:prstGeom>
            </p:spPr>
            <p:style>
              <a:lnRef idx="1">
                <a:schemeClr val="accent4"/>
              </a:lnRef>
              <a:fillRef idx="2">
                <a:schemeClr val="accent4"/>
              </a:fillRef>
              <a:effectRef idx="1">
                <a:schemeClr val="accent4"/>
              </a:effectRef>
              <a:fontRef idx="minor">
                <a:schemeClr val="dk1"/>
              </a:fontRef>
            </p:style>
            <p:txBody>
              <a:bodyPr wrap="square" rtlCol="0" anchor="ctr">
                <a:spAutoFit/>
              </a:bodyPr>
              <a:lstStyle/>
              <a:p>
                <a:pPr algn="ctr"/>
                <a:r>
                  <a:rPr lang="en-US" altLang="zh-CN" sz="375" dirty="0"/>
                  <a:t>0.957</a:t>
                </a:r>
                <a:endParaRPr lang="zh-CN" altLang="en-US" sz="375" dirty="0"/>
              </a:p>
            </p:txBody>
          </p:sp>
        </p:grpSp>
        <p:grpSp>
          <p:nvGrpSpPr>
            <p:cNvPr id="12" name="组合 11"/>
            <p:cNvGrpSpPr/>
            <p:nvPr/>
          </p:nvGrpSpPr>
          <p:grpSpPr>
            <a:xfrm>
              <a:off x="5641618" y="3692053"/>
              <a:ext cx="416168" cy="437983"/>
              <a:chOff x="9472247" y="4370977"/>
              <a:chExt cx="554891" cy="583977"/>
            </a:xfrm>
          </p:grpSpPr>
          <p:sp>
            <p:nvSpPr>
              <p:cNvPr id="13" name="矩形 12"/>
              <p:cNvSpPr/>
              <p:nvPr/>
            </p:nvSpPr>
            <p:spPr>
              <a:xfrm>
                <a:off x="9550400" y="4509477"/>
                <a:ext cx="476738" cy="445477"/>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75"/>
              </a:p>
            </p:txBody>
          </p:sp>
          <p:sp>
            <p:nvSpPr>
              <p:cNvPr id="14" name="文本框 13"/>
              <p:cNvSpPr txBox="1"/>
              <p:nvPr/>
            </p:nvSpPr>
            <p:spPr>
              <a:xfrm>
                <a:off x="9472247" y="4370977"/>
                <a:ext cx="359507" cy="276998"/>
              </a:xfrm>
              <a:prstGeom prst="rect">
                <a:avLst/>
              </a:prstGeom>
            </p:spPr>
            <p:style>
              <a:lnRef idx="1">
                <a:schemeClr val="accent4"/>
              </a:lnRef>
              <a:fillRef idx="2">
                <a:schemeClr val="accent4"/>
              </a:fillRef>
              <a:effectRef idx="1">
                <a:schemeClr val="accent4"/>
              </a:effectRef>
              <a:fontRef idx="minor">
                <a:schemeClr val="dk1"/>
              </a:fontRef>
            </p:style>
            <p:txBody>
              <a:bodyPr wrap="square" rtlCol="0" anchor="ctr">
                <a:spAutoFit/>
              </a:bodyPr>
              <a:lstStyle/>
              <a:p>
                <a:pPr algn="ctr"/>
                <a:r>
                  <a:rPr lang="en-US" altLang="zh-CN" sz="375" dirty="0"/>
                  <a:t>0.957</a:t>
                </a:r>
                <a:endParaRPr lang="zh-CN" altLang="en-US" sz="375" dirty="0"/>
              </a:p>
            </p:txBody>
          </p:sp>
        </p:grpSp>
      </p:grpSp>
      <p:pic>
        <p:nvPicPr>
          <p:cNvPr id="3076" name="Picture 4" descr="http://photocdn.sohu.com/20150911/mp31459953_1441943700400_1_th.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0829" y="4065853"/>
            <a:ext cx="3705555" cy="277255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http://cn.51tie.com/file/upload/201511/05/09-14-51-94-204724.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6565" y="4079011"/>
            <a:ext cx="3217436" cy="10950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868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076"/>
                                        </p:tgtEl>
                                        <p:attrNameLst>
                                          <p:attrName>style.visibility</p:attrName>
                                        </p:attrNameLst>
                                      </p:cBhvr>
                                      <p:to>
                                        <p:strVal val="visible"/>
                                      </p:to>
                                    </p:set>
                                    <p:animEffect transition="in" filter="fade">
                                      <p:cBhvr>
                                        <p:cTn id="14" dur="1000"/>
                                        <p:tgtEl>
                                          <p:spTgt spid="3076"/>
                                        </p:tgtEl>
                                      </p:cBhvr>
                                    </p:animEffect>
                                    <p:anim calcmode="lin" valueType="num">
                                      <p:cBhvr>
                                        <p:cTn id="15" dur="1000" fill="hold"/>
                                        <p:tgtEl>
                                          <p:spTgt spid="3076"/>
                                        </p:tgtEl>
                                        <p:attrNameLst>
                                          <p:attrName>ppt_x</p:attrName>
                                        </p:attrNameLst>
                                      </p:cBhvr>
                                      <p:tavLst>
                                        <p:tav tm="0">
                                          <p:val>
                                            <p:strVal val="#ppt_x"/>
                                          </p:val>
                                        </p:tav>
                                        <p:tav tm="100000">
                                          <p:val>
                                            <p:strVal val="#ppt_x"/>
                                          </p:val>
                                        </p:tav>
                                      </p:tavLst>
                                    </p:anim>
                                    <p:anim calcmode="lin" valueType="num">
                                      <p:cBhvr>
                                        <p:cTn id="16"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1000"/>
                                        <p:tgtEl>
                                          <p:spTgt spid="22"/>
                                        </p:tgtEl>
                                      </p:cBhvr>
                                    </p:animEffect>
                                    <p:anim calcmode="lin" valueType="num">
                                      <p:cBhvr>
                                        <p:cTn id="22" dur="1000" fill="hold"/>
                                        <p:tgtEl>
                                          <p:spTgt spid="22"/>
                                        </p:tgtEl>
                                        <p:attrNameLst>
                                          <p:attrName>ppt_x</p:attrName>
                                        </p:attrNameLst>
                                      </p:cBhvr>
                                      <p:tavLst>
                                        <p:tav tm="0">
                                          <p:val>
                                            <p:strVal val="#ppt_x"/>
                                          </p:val>
                                        </p:tav>
                                        <p:tav tm="100000">
                                          <p:val>
                                            <p:strVal val="#ppt_x"/>
                                          </p:val>
                                        </p:tav>
                                      </p:tavLst>
                                    </p:anim>
                                    <p:anim calcmode="lin" valueType="num">
                                      <p:cBhvr>
                                        <p:cTn id="2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强</a:t>
            </a:r>
            <a:r>
              <a:rPr lang="zh-CN" altLang="en-US" dirty="0" smtClean="0"/>
              <a:t>人工智能对人类的挑战</a:t>
            </a:r>
            <a:endParaRPr lang="zh-CN" altLang="en-US" dirty="0"/>
          </a:p>
        </p:txBody>
      </p:sp>
      <p:sp>
        <p:nvSpPr>
          <p:cNvPr id="3" name="内容占位符 2"/>
          <p:cNvSpPr>
            <a:spLocks noGrp="1"/>
          </p:cNvSpPr>
          <p:nvPr>
            <p:ph idx="1"/>
          </p:nvPr>
        </p:nvSpPr>
        <p:spPr>
          <a:xfrm>
            <a:off x="431800" y="1484783"/>
            <a:ext cx="8229600" cy="1152129"/>
          </a:xfrm>
        </p:spPr>
        <p:txBody>
          <a:bodyPr/>
          <a:lstStyle/>
          <a:p>
            <a:r>
              <a:rPr lang="zh-CN" altLang="en-US" dirty="0"/>
              <a:t>二</a:t>
            </a:r>
            <a:r>
              <a:rPr lang="zh-CN" altLang="en-US" dirty="0" smtClean="0"/>
              <a:t>、冲击伦理关系</a:t>
            </a:r>
            <a:endParaRPr lang="zh-CN" altLang="en-US" dirty="0"/>
          </a:p>
        </p:txBody>
      </p:sp>
      <p:pic>
        <p:nvPicPr>
          <p:cNvPr id="4098" name="Picture 2" descr="http://www.cnidea.net/toutiao/u/20160415/1610514340574234560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89850" y="2787211"/>
            <a:ext cx="2766141" cy="359137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人机共生 的图像结果"/>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8184" y="2763814"/>
            <a:ext cx="2581979" cy="3614771"/>
          </a:xfrm>
          <a:prstGeom prst="rect">
            <a:avLst/>
          </a:prstGeom>
          <a:noFill/>
          <a:extLst>
            <a:ext uri="{909E8E84-426E-40DD-AFC4-6F175D3DCCD1}">
              <a14:hiddenFill xmlns:a14="http://schemas.microsoft.com/office/drawing/2010/main">
                <a:solidFill>
                  <a:srgbClr val="FFFFFF"/>
                </a:solidFill>
              </a14:hiddenFill>
            </a:ext>
          </a:extLst>
        </p:spPr>
      </p:pic>
      <p:pic>
        <p:nvPicPr>
          <p:cNvPr id="4" name="图片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42" y="2623247"/>
            <a:ext cx="3162519" cy="3891012"/>
          </a:xfrm>
          <a:prstGeom prst="rect">
            <a:avLst/>
          </a:prstGeom>
        </p:spPr>
      </p:pic>
    </p:spTree>
    <p:extLst>
      <p:ext uri="{BB962C8B-B14F-4D97-AF65-F5344CB8AC3E}">
        <p14:creationId xmlns:p14="http://schemas.microsoft.com/office/powerpoint/2010/main" val="85265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fade">
                                      <p:cBhvr>
                                        <p:cTn id="14" dur="1000"/>
                                        <p:tgtEl>
                                          <p:spTgt spid="4098"/>
                                        </p:tgtEl>
                                      </p:cBhvr>
                                    </p:animEffect>
                                    <p:anim calcmode="lin" valueType="num">
                                      <p:cBhvr>
                                        <p:cTn id="15" dur="1000" fill="hold"/>
                                        <p:tgtEl>
                                          <p:spTgt spid="4098"/>
                                        </p:tgtEl>
                                        <p:attrNameLst>
                                          <p:attrName>ppt_x</p:attrName>
                                        </p:attrNameLst>
                                      </p:cBhvr>
                                      <p:tavLst>
                                        <p:tav tm="0">
                                          <p:val>
                                            <p:strVal val="#ppt_x"/>
                                          </p:val>
                                        </p:tav>
                                        <p:tav tm="100000">
                                          <p:val>
                                            <p:strVal val="#ppt_x"/>
                                          </p:val>
                                        </p:tav>
                                      </p:tavLst>
                                    </p:anim>
                                    <p:anim calcmode="lin" valueType="num">
                                      <p:cBhvr>
                                        <p:cTn id="16"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100"/>
                                        </p:tgtEl>
                                        <p:attrNameLst>
                                          <p:attrName>style.visibility</p:attrName>
                                        </p:attrNameLst>
                                      </p:cBhvr>
                                      <p:to>
                                        <p:strVal val="visible"/>
                                      </p:to>
                                    </p:set>
                                    <p:anim calcmode="lin" valueType="num">
                                      <p:cBhvr additive="base">
                                        <p:cTn id="21" dur="500" fill="hold"/>
                                        <p:tgtEl>
                                          <p:spTgt spid="4100"/>
                                        </p:tgtEl>
                                        <p:attrNameLst>
                                          <p:attrName>ppt_x</p:attrName>
                                        </p:attrNameLst>
                                      </p:cBhvr>
                                      <p:tavLst>
                                        <p:tav tm="0">
                                          <p:val>
                                            <p:strVal val="#ppt_x"/>
                                          </p:val>
                                        </p:tav>
                                        <p:tav tm="100000">
                                          <p:val>
                                            <p:strVal val="#ppt_x"/>
                                          </p:val>
                                        </p:tav>
                                      </p:tavLst>
                                    </p:anim>
                                    <p:anim calcmode="lin" valueType="num">
                                      <p:cBhvr additive="base">
                                        <p:cTn id="22"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未来会怎样？</a:t>
            </a:r>
            <a:endParaRPr lang="zh-CN" altLang="en-US" dirty="0"/>
          </a:p>
        </p:txBody>
      </p:sp>
      <p:sp>
        <p:nvSpPr>
          <p:cNvPr id="3" name="内容占位符 2"/>
          <p:cNvSpPr>
            <a:spLocks noGrp="1"/>
          </p:cNvSpPr>
          <p:nvPr>
            <p:ph idx="1"/>
          </p:nvPr>
        </p:nvSpPr>
        <p:spPr/>
        <p:txBody>
          <a:bodyPr/>
          <a:lstStyle/>
          <a:p>
            <a:r>
              <a:rPr lang="zh-CN" altLang="en-US" dirty="0">
                <a:solidFill>
                  <a:srgbClr val="FF0000"/>
                </a:solidFill>
              </a:rPr>
              <a:t>当一只狗遇上一只</a:t>
            </a:r>
            <a:r>
              <a:rPr lang="zh-CN" altLang="en-US" dirty="0" smtClean="0">
                <a:solidFill>
                  <a:srgbClr val="FF0000"/>
                </a:solidFill>
              </a:rPr>
              <a:t>猫</a:t>
            </a:r>
            <a:endParaRPr lang="zh-CN" altLang="en-US" dirty="0">
              <a:solidFill>
                <a:srgbClr val="FF0000"/>
              </a:solidFill>
            </a:endParaRPr>
          </a:p>
        </p:txBody>
      </p:sp>
      <p:pic>
        <p:nvPicPr>
          <p:cNvPr id="3076" name="Picture 4" descr="http://www.bast.net.cn/picture/0/s160311102702086449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39" y="2361271"/>
            <a:ext cx="3333527" cy="3026843"/>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n1.itc.cn/img8/wb/smccloud/recom/2015/09/07/144159533749729570.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47184" y="2383683"/>
            <a:ext cx="2053208" cy="3026843"/>
          </a:xfrm>
          <a:prstGeom prst="rect">
            <a:avLst/>
          </a:prstGeom>
          <a:noFill/>
          <a:extLst>
            <a:ext uri="{909E8E84-426E-40DD-AFC4-6F175D3DCCD1}">
              <a14:hiddenFill xmlns:a14="http://schemas.microsoft.com/office/drawing/2010/main">
                <a:solidFill>
                  <a:srgbClr val="FFFFFF"/>
                </a:solidFill>
              </a14:hiddenFill>
            </a:ext>
          </a:extLst>
        </p:spPr>
      </p:pic>
      <p:sp>
        <p:nvSpPr>
          <p:cNvPr id="6" name="内容占位符 2"/>
          <p:cNvSpPr txBox="1">
            <a:spLocks/>
          </p:cNvSpPr>
          <p:nvPr/>
        </p:nvSpPr>
        <p:spPr bwMode="auto">
          <a:xfrm>
            <a:off x="1835696" y="5532129"/>
            <a:ext cx="2520280" cy="59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marL="0" indent="0">
              <a:buNone/>
            </a:pPr>
            <a:r>
              <a:rPr lang="zh-CN" altLang="en-US" kern="0" dirty="0"/>
              <a:t>强</a:t>
            </a:r>
            <a:r>
              <a:rPr lang="zh-CN" altLang="en-US" kern="0" dirty="0" smtClean="0"/>
              <a:t>人工智能</a:t>
            </a:r>
            <a:endParaRPr lang="zh-CN" altLang="en-US" kern="0" dirty="0">
              <a:solidFill>
                <a:srgbClr val="FF0000"/>
              </a:solidFill>
            </a:endParaRPr>
          </a:p>
        </p:txBody>
      </p:sp>
      <p:sp>
        <p:nvSpPr>
          <p:cNvPr id="7" name="内容占位符 2"/>
          <p:cNvSpPr txBox="1">
            <a:spLocks/>
          </p:cNvSpPr>
          <p:nvPr/>
        </p:nvSpPr>
        <p:spPr bwMode="auto">
          <a:xfrm>
            <a:off x="6202823" y="5517232"/>
            <a:ext cx="1656184" cy="59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pPr marL="0" indent="0">
              <a:buNone/>
            </a:pPr>
            <a:r>
              <a:rPr lang="zh-CN" altLang="en-US" kern="0" dirty="0" smtClean="0"/>
              <a:t>量子计算</a:t>
            </a:r>
            <a:endParaRPr lang="zh-CN" altLang="en-US" kern="0" dirty="0">
              <a:solidFill>
                <a:srgbClr val="FF0000"/>
              </a:solidFill>
            </a:endParaRPr>
          </a:p>
        </p:txBody>
      </p:sp>
      <p:sp>
        <p:nvSpPr>
          <p:cNvPr id="5" name="乘号 4"/>
          <p:cNvSpPr/>
          <p:nvPr/>
        </p:nvSpPr>
        <p:spPr>
          <a:xfrm>
            <a:off x="4687233" y="3297385"/>
            <a:ext cx="1202978" cy="1224136"/>
          </a:xfrm>
          <a:prstGeom prst="mathMultiply">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9315919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未来：</a:t>
            </a:r>
            <a:r>
              <a:rPr lang="zh-CN" altLang="en-US" dirty="0">
                <a:solidFill>
                  <a:srgbClr val="FF0000"/>
                </a:solidFill>
              </a:rPr>
              <a:t>机器人会怎么样</a:t>
            </a:r>
            <a:r>
              <a:rPr lang="zh-CN" altLang="en-US" dirty="0" smtClean="0">
                <a:solidFill>
                  <a:srgbClr val="FF0000"/>
                </a:solidFill>
              </a:rPr>
              <a:t>？</a:t>
            </a:r>
            <a:endParaRPr lang="zh-CN" altLang="en-US" dirty="0"/>
          </a:p>
        </p:txBody>
      </p:sp>
      <p:sp>
        <p:nvSpPr>
          <p:cNvPr id="3" name="内容占位符 2"/>
          <p:cNvSpPr>
            <a:spLocks noGrp="1"/>
          </p:cNvSpPr>
          <p:nvPr>
            <p:ph idx="1"/>
          </p:nvPr>
        </p:nvSpPr>
        <p:spPr>
          <a:xfrm>
            <a:off x="1238944" y="1964035"/>
            <a:ext cx="8229600" cy="4849341"/>
          </a:xfrm>
        </p:spPr>
        <p:txBody>
          <a:bodyPr/>
          <a:lstStyle/>
          <a:p>
            <a:r>
              <a:rPr lang="zh-CN" altLang="en-US" sz="3200" dirty="0" smtClean="0"/>
              <a:t>机器人会不会做梦（意识）？</a:t>
            </a:r>
            <a:endParaRPr lang="en-US" altLang="zh-CN" sz="3200" dirty="0" smtClean="0"/>
          </a:p>
          <a:p>
            <a:r>
              <a:rPr lang="zh-CN" altLang="en-US" sz="3200" dirty="0" smtClean="0"/>
              <a:t>机器人会不会结婚（性别）？</a:t>
            </a:r>
            <a:endParaRPr lang="en-US" altLang="zh-CN" sz="3200" dirty="0" smtClean="0"/>
          </a:p>
          <a:p>
            <a:r>
              <a:rPr lang="zh-CN" altLang="en-US" sz="3200" dirty="0" smtClean="0"/>
              <a:t>机器人会不会用钱（信用）？</a:t>
            </a:r>
            <a:endParaRPr lang="en-US" altLang="zh-CN" sz="3200" dirty="0" smtClean="0"/>
          </a:p>
          <a:p>
            <a:r>
              <a:rPr lang="zh-CN" altLang="en-US" sz="3200" dirty="0" smtClean="0"/>
              <a:t>机器人会不会统治人类（政治）？</a:t>
            </a:r>
            <a:endParaRPr lang="en-US" altLang="zh-CN" sz="3200" dirty="0" smtClean="0"/>
          </a:p>
          <a:p>
            <a:endParaRPr lang="zh-CN" altLang="en-US" dirty="0"/>
          </a:p>
        </p:txBody>
      </p:sp>
    </p:spTree>
    <p:extLst>
      <p:ext uri="{BB962C8B-B14F-4D97-AF65-F5344CB8AC3E}">
        <p14:creationId xmlns:p14="http://schemas.microsoft.com/office/powerpoint/2010/main" val="2412210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600" dirty="0"/>
              <a:t>未来：</a:t>
            </a:r>
            <a:r>
              <a:rPr lang="zh-CN" altLang="en-US" sz="3600" dirty="0">
                <a:solidFill>
                  <a:srgbClr val="FF0000"/>
                </a:solidFill>
              </a:rPr>
              <a:t>人类自身会</a:t>
            </a:r>
            <a:r>
              <a:rPr lang="zh-CN" altLang="en-US" sz="3600" dirty="0" smtClean="0">
                <a:solidFill>
                  <a:srgbClr val="FF0000"/>
                </a:solidFill>
              </a:rPr>
              <a:t>怎么样（历史观）？</a:t>
            </a:r>
            <a:endParaRPr lang="zh-CN" altLang="en-US" sz="3600" dirty="0"/>
          </a:p>
        </p:txBody>
      </p:sp>
      <p:grpSp>
        <p:nvGrpSpPr>
          <p:cNvPr id="8" name="组合 7"/>
          <p:cNvGrpSpPr/>
          <p:nvPr/>
        </p:nvGrpSpPr>
        <p:grpSpPr>
          <a:xfrm>
            <a:off x="683568" y="1484783"/>
            <a:ext cx="8064896" cy="5373217"/>
            <a:chOff x="683568" y="1484783"/>
            <a:chExt cx="8064896" cy="5373217"/>
          </a:xfrm>
        </p:grpSpPr>
        <p:pic>
          <p:nvPicPr>
            <p:cNvPr id="4" name="Picture 6" descr="https://timgsa.baidu.com/timg?image&amp;quality=80&amp;size=b9999_10000&amp;sec=1489462248&amp;di=a7ec85b5012b80c0004c6007de4fe2fa&amp;imgtype=jpg&amp;er=1&amp;src=http%3A%2F%2Fimg13.360buyimg.com%2FpopWaterMark%2Fjfs%2Ft1702%2F307%2F27852877%2F15471%2Faa48ebaf%2F5567d990N4163537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245396"/>
              <a:ext cx="2612603" cy="26126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未来简史 的图像结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3596" y="4263132"/>
              <a:ext cx="2594868" cy="259486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人类进化图 人工智能 的图像结果"/>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3145" y="1484783"/>
              <a:ext cx="7074500" cy="2778349"/>
            </a:xfrm>
            <a:prstGeom prst="rect">
              <a:avLst/>
            </a:prstGeom>
            <a:noFill/>
            <a:extLst>
              <a:ext uri="{909E8E84-426E-40DD-AFC4-6F175D3DCCD1}">
                <a14:hiddenFill xmlns:a14="http://schemas.microsoft.com/office/drawing/2010/main">
                  <a:solidFill>
                    <a:srgbClr val="FFFFFF"/>
                  </a:solidFill>
                </a14:hiddenFill>
              </a:ext>
            </a:extLst>
          </p:spPr>
        </p:pic>
        <p:sp>
          <p:nvSpPr>
            <p:cNvPr id="7" name="右箭头 6"/>
            <p:cNvSpPr/>
            <p:nvPr/>
          </p:nvSpPr>
          <p:spPr>
            <a:xfrm>
              <a:off x="2915816" y="4694334"/>
              <a:ext cx="3600400" cy="1454878"/>
            </a:xfrm>
            <a:prstGeom prst="right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smtClean="0">
                  <a:solidFill>
                    <a:srgbClr val="FF0000"/>
                  </a:solidFill>
                  <a:latin typeface="微软雅黑" panose="020B0503020204020204" pitchFamily="34" charset="-122"/>
                  <a:ea typeface="微软雅黑" panose="020B0503020204020204" pitchFamily="34" charset="-122"/>
                </a:rPr>
                <a:t>从智人到智神</a:t>
              </a:r>
              <a:r>
                <a:rPr lang="en-US" altLang="zh-CN" sz="3200" dirty="0" smtClean="0">
                  <a:solidFill>
                    <a:srgbClr val="FF0000"/>
                  </a:solidFill>
                  <a:latin typeface="微软雅黑" panose="020B0503020204020204" pitchFamily="34" charset="-122"/>
                  <a:ea typeface="微软雅黑" panose="020B0503020204020204" pitchFamily="34" charset="-122"/>
                </a:rPr>
                <a:t>?</a:t>
              </a:r>
              <a:endParaRPr lang="zh-CN" altLang="en-US" sz="3200" dirty="0">
                <a:solidFill>
                  <a:srgbClr val="FF0000"/>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55140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3600" dirty="0" smtClean="0"/>
              <a:t>未来：</a:t>
            </a:r>
            <a:r>
              <a:rPr lang="zh-CN" altLang="en-US" sz="3600" dirty="0">
                <a:solidFill>
                  <a:srgbClr val="FF0000"/>
                </a:solidFill>
              </a:rPr>
              <a:t>人类自身会</a:t>
            </a:r>
            <a:r>
              <a:rPr lang="zh-CN" altLang="en-US" sz="3600" dirty="0" smtClean="0">
                <a:solidFill>
                  <a:srgbClr val="FF0000"/>
                </a:solidFill>
              </a:rPr>
              <a:t>怎么样（生物观）？</a:t>
            </a:r>
            <a:endParaRPr lang="zh-CN" altLang="en-US" sz="3600" dirty="0"/>
          </a:p>
        </p:txBody>
      </p:sp>
      <p:sp>
        <p:nvSpPr>
          <p:cNvPr id="4" name="文本框 3"/>
          <p:cNvSpPr txBox="1"/>
          <p:nvPr/>
        </p:nvSpPr>
        <p:spPr>
          <a:xfrm>
            <a:off x="5436096" y="5877272"/>
            <a:ext cx="184731" cy="400110"/>
          </a:xfrm>
          <a:prstGeom prst="rect">
            <a:avLst/>
          </a:prstGeom>
          <a:noFill/>
        </p:spPr>
        <p:txBody>
          <a:bodyPr wrap="none" rtlCol="0">
            <a:spAutoFit/>
          </a:bodyPr>
          <a:lstStyle/>
          <a:p>
            <a:endParaRPr lang="zh-CN" altLang="en-US" dirty="0"/>
          </a:p>
        </p:txBody>
      </p:sp>
      <p:pic>
        <p:nvPicPr>
          <p:cNvPr id="2050" name="Picture 2" descr="基因 的图像结果"/>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505676"/>
            <a:ext cx="5891317" cy="3929462"/>
          </a:xfrm>
          <a:prstGeom prst="rect">
            <a:avLst/>
          </a:prstGeom>
          <a:noFill/>
          <a:extLst>
            <a:ext uri="{909E8E84-426E-40DD-AFC4-6F175D3DCCD1}">
              <a14:hiddenFill xmlns:a14="http://schemas.microsoft.com/office/drawing/2010/main">
                <a:solidFill>
                  <a:srgbClr val="FFFFFF"/>
                </a:solidFill>
              </a14:hiddenFill>
            </a:ext>
          </a:extLst>
        </p:spPr>
      </p:pic>
      <p:sp>
        <p:nvSpPr>
          <p:cNvPr id="8" name="内容占位符 2"/>
          <p:cNvSpPr txBox="1">
            <a:spLocks/>
          </p:cNvSpPr>
          <p:nvPr/>
        </p:nvSpPr>
        <p:spPr bwMode="auto">
          <a:xfrm>
            <a:off x="4139952" y="4302419"/>
            <a:ext cx="4212742" cy="1353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49263" indent="-449263" algn="l" rtl="0" eaLnBrk="0" fontAlgn="base" hangingPunct="0">
              <a:lnSpc>
                <a:spcPct val="110000"/>
              </a:lnSpc>
              <a:spcBef>
                <a:spcPct val="20000"/>
              </a:spcBef>
              <a:spcAft>
                <a:spcPct val="0"/>
              </a:spcAft>
              <a:buClr>
                <a:schemeClr val="accent2"/>
              </a:buClr>
              <a:buSzPct val="80000"/>
              <a:buFont typeface="Wingdings" pitchFamily="2" charset="2"/>
              <a:buChar char="l"/>
              <a:defRPr sz="2800" b="1">
                <a:solidFill>
                  <a:schemeClr val="tx1"/>
                </a:solidFill>
                <a:latin typeface="微软雅黑" pitchFamily="34" charset="-122"/>
                <a:ea typeface="微软雅黑" pitchFamily="34" charset="-122"/>
                <a:cs typeface="+mn-cs"/>
              </a:defRPr>
            </a:lvl1pPr>
            <a:lvl2pPr marL="914400" indent="-285750" algn="l" rtl="0" eaLnBrk="0" fontAlgn="base" hangingPunct="0">
              <a:lnSpc>
                <a:spcPct val="110000"/>
              </a:lnSpc>
              <a:spcBef>
                <a:spcPct val="20000"/>
              </a:spcBef>
              <a:spcAft>
                <a:spcPct val="0"/>
              </a:spcAft>
              <a:buClr>
                <a:srgbClr val="000066"/>
              </a:buClr>
              <a:buSzPct val="110000"/>
              <a:buFont typeface="Wingdings" pitchFamily="2" charset="2"/>
              <a:buChar char="w"/>
              <a:defRPr sz="2400" b="1">
                <a:solidFill>
                  <a:srgbClr val="002060"/>
                </a:solidFill>
                <a:latin typeface="Times New Roman" pitchFamily="18" charset="0"/>
                <a:ea typeface="华文中宋" pitchFamily="2" charset="-122"/>
              </a:defRPr>
            </a:lvl2pPr>
            <a:lvl3pPr marL="1322388" indent="-228600" algn="l" rtl="0" eaLnBrk="0" fontAlgn="base" hangingPunct="0">
              <a:spcBef>
                <a:spcPct val="20000"/>
              </a:spcBef>
              <a:spcAft>
                <a:spcPct val="0"/>
              </a:spcAft>
              <a:buClr>
                <a:schemeClr val="accent2"/>
              </a:buClr>
              <a:buChar char="•"/>
              <a:defRPr sz="2400" b="1">
                <a:solidFill>
                  <a:schemeClr val="tx1"/>
                </a:solidFill>
                <a:latin typeface="Times New Roman" pitchFamily="18" charset="0"/>
                <a:ea typeface="华文中宋" pitchFamily="2" charset="-122"/>
              </a:defRPr>
            </a:lvl3pPr>
            <a:lvl4pPr marL="1730375" indent="-228600" algn="l" rtl="0" eaLnBrk="0" fontAlgn="base" hangingPunct="0">
              <a:spcBef>
                <a:spcPct val="20000"/>
              </a:spcBef>
              <a:spcAft>
                <a:spcPct val="0"/>
              </a:spcAft>
              <a:buChar char="–"/>
              <a:defRPr sz="2000">
                <a:solidFill>
                  <a:schemeClr val="tx1"/>
                </a:solidFill>
                <a:latin typeface="+mn-lt"/>
                <a:ea typeface="+mn-ea"/>
              </a:defRPr>
            </a:lvl4pPr>
            <a:lvl5pPr marL="2138363" indent="-228600" algn="l" rtl="0" eaLnBrk="0" fontAlgn="base" hangingPunct="0">
              <a:spcBef>
                <a:spcPct val="20000"/>
              </a:spcBef>
              <a:spcAft>
                <a:spcPct val="0"/>
              </a:spcAft>
              <a:buChar char="»"/>
              <a:defRPr sz="2000">
                <a:solidFill>
                  <a:schemeClr val="tx1"/>
                </a:solidFill>
                <a:latin typeface="+mn-lt"/>
                <a:ea typeface="+mn-ea"/>
              </a:defRPr>
            </a:lvl5pPr>
            <a:lvl6pPr marL="2595563" indent="-228600" algn="l" rtl="0" eaLnBrk="0" fontAlgn="base" hangingPunct="0">
              <a:spcBef>
                <a:spcPct val="20000"/>
              </a:spcBef>
              <a:spcAft>
                <a:spcPct val="0"/>
              </a:spcAft>
              <a:buChar char="»"/>
              <a:defRPr sz="2000">
                <a:solidFill>
                  <a:schemeClr val="tx1"/>
                </a:solidFill>
                <a:latin typeface="+mn-lt"/>
                <a:ea typeface="+mn-ea"/>
              </a:defRPr>
            </a:lvl6pPr>
            <a:lvl7pPr marL="3052763" indent="-228600" algn="l" rtl="0" eaLnBrk="0" fontAlgn="base" hangingPunct="0">
              <a:spcBef>
                <a:spcPct val="20000"/>
              </a:spcBef>
              <a:spcAft>
                <a:spcPct val="0"/>
              </a:spcAft>
              <a:buChar char="»"/>
              <a:defRPr sz="2000">
                <a:solidFill>
                  <a:schemeClr val="tx1"/>
                </a:solidFill>
                <a:latin typeface="+mn-lt"/>
                <a:ea typeface="+mn-ea"/>
              </a:defRPr>
            </a:lvl7pPr>
            <a:lvl8pPr marL="3509963" indent="-228600" algn="l" rtl="0" eaLnBrk="0" fontAlgn="base" hangingPunct="0">
              <a:spcBef>
                <a:spcPct val="20000"/>
              </a:spcBef>
              <a:spcAft>
                <a:spcPct val="0"/>
              </a:spcAft>
              <a:buChar char="»"/>
              <a:defRPr sz="2000">
                <a:solidFill>
                  <a:schemeClr val="tx1"/>
                </a:solidFill>
                <a:latin typeface="+mn-lt"/>
                <a:ea typeface="+mn-ea"/>
              </a:defRPr>
            </a:lvl8pPr>
            <a:lvl9pPr marL="3967163" indent="-228600" algn="l" rtl="0" eaLnBrk="0" fontAlgn="base" hangingPunct="0">
              <a:spcBef>
                <a:spcPct val="20000"/>
              </a:spcBef>
              <a:spcAft>
                <a:spcPct val="0"/>
              </a:spcAft>
              <a:buChar char="»"/>
              <a:defRPr sz="2000">
                <a:solidFill>
                  <a:schemeClr val="tx1"/>
                </a:solidFill>
                <a:latin typeface="+mn-lt"/>
                <a:ea typeface="+mn-ea"/>
              </a:defRPr>
            </a:lvl9pPr>
          </a:lstStyle>
          <a:p>
            <a:r>
              <a:rPr lang="zh-CN" altLang="en-US" sz="2400" kern="0" dirty="0" smtClean="0"/>
              <a:t>亿万年后，他们的后代遇上了一只狗和一只猫，会不会摘下另一个果子？</a:t>
            </a:r>
            <a:endParaRPr lang="zh-CN" altLang="en-US" sz="2400" kern="0" dirty="0"/>
          </a:p>
        </p:txBody>
      </p:sp>
    </p:spTree>
    <p:extLst>
      <p:ext uri="{BB962C8B-B14F-4D97-AF65-F5344CB8AC3E}">
        <p14:creationId xmlns:p14="http://schemas.microsoft.com/office/powerpoint/2010/main" val="661840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ipe(up)">
                                      <p:cBhvr>
                                        <p:cTn id="7" dur="500"/>
                                        <p:tgtEl>
                                          <p:spTgt spid="2050"/>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1691680" y="2396530"/>
            <a:ext cx="1043533" cy="2760662"/>
          </a:xfrm>
          <a:effectLst>
            <a:outerShdw dist="28398" dir="1593903" algn="ctr" rotWithShape="0">
              <a:schemeClr val="bg1"/>
            </a:outerShdw>
          </a:effectLst>
        </p:spPr>
        <p:txBody>
          <a:bodyPr/>
          <a:lstStyle/>
          <a:p>
            <a:pPr eaLnBrk="1" hangingPunct="1">
              <a:defRPr/>
            </a:pPr>
            <a:r>
              <a:rPr lang="zh-CN" altLang="en-US" sz="8800" dirty="0" smtClean="0">
                <a:solidFill>
                  <a:srgbClr val="FF0000"/>
                </a:solidFill>
              </a:rPr>
              <a:t>谢 谢！</a:t>
            </a:r>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2429" y="1772816"/>
            <a:ext cx="3918879" cy="3918879"/>
          </a:xfrm>
          <a:prstGeom prst="rect">
            <a:avLst/>
          </a:prstGeom>
        </p:spPr>
      </p:pic>
      <p:sp>
        <p:nvSpPr>
          <p:cNvPr id="4" name="文本框 3"/>
          <p:cNvSpPr txBox="1"/>
          <p:nvPr/>
        </p:nvSpPr>
        <p:spPr>
          <a:xfrm>
            <a:off x="4250652" y="1363290"/>
            <a:ext cx="3262432" cy="461665"/>
          </a:xfrm>
          <a:prstGeom prst="rect">
            <a:avLst/>
          </a:prstGeom>
          <a:noFill/>
        </p:spPr>
        <p:txBody>
          <a:bodyPr wrap="none" rtlCol="0">
            <a:spAutoFit/>
          </a:bodyPr>
          <a:lstStyle/>
          <a:p>
            <a:r>
              <a:rPr lang="zh-CN" altLang="en-US" sz="2400" dirty="0" smtClean="0">
                <a:latin typeface="微软雅黑" panose="020B0503020204020204" pitchFamily="34" charset="-122"/>
                <a:ea typeface="微软雅黑" panose="020B0503020204020204" pitchFamily="34" charset="-122"/>
              </a:rPr>
              <a:t>微信公众号：小康视界</a:t>
            </a:r>
            <a:endParaRPr lang="zh-CN" altLang="en-US" sz="2400" dirty="0">
              <a:latin typeface="微软雅黑" panose="020B0503020204020204" pitchFamily="34" charset="-122"/>
              <a:ea typeface="微软雅黑" panose="020B0503020204020204" pitchFamily="34" charset="-122"/>
            </a:endParaRPr>
          </a:p>
        </p:txBody>
      </p:sp>
      <p:sp>
        <p:nvSpPr>
          <p:cNvPr id="5" name="文本框 4"/>
          <p:cNvSpPr txBox="1"/>
          <p:nvPr/>
        </p:nvSpPr>
        <p:spPr>
          <a:xfrm>
            <a:off x="3802547" y="5705562"/>
            <a:ext cx="4225837" cy="461665"/>
          </a:xfrm>
          <a:prstGeom prst="rect">
            <a:avLst/>
          </a:prstGeom>
          <a:noFill/>
        </p:spPr>
        <p:txBody>
          <a:bodyPr wrap="none" rtlCol="0">
            <a:spAutoFit/>
          </a:bodyPr>
          <a:lstStyle/>
          <a:p>
            <a:r>
              <a:rPr lang="en-US" altLang="zh-CN" sz="2400" dirty="0" smtClean="0">
                <a:latin typeface="微软雅黑" panose="020B0503020204020204" pitchFamily="34" charset="-122"/>
                <a:ea typeface="微软雅黑" panose="020B0503020204020204" pitchFamily="34" charset="-122"/>
              </a:rPr>
              <a:t>Email</a:t>
            </a:r>
            <a:r>
              <a:rPr lang="zh-CN" altLang="en-US" sz="2400" dirty="0" smtClean="0">
                <a:latin typeface="微软雅黑" panose="020B0503020204020204" pitchFamily="34" charset="-122"/>
                <a:ea typeface="微软雅黑" panose="020B0503020204020204" pitchFamily="34" charset="-122"/>
              </a:rPr>
              <a:t>：</a:t>
            </a:r>
            <a:r>
              <a:rPr lang="en-US" altLang="zh-CN" sz="2400" dirty="0" smtClean="0">
                <a:latin typeface="微软雅黑" panose="020B0503020204020204" pitchFamily="34" charset="-122"/>
                <a:ea typeface="微软雅黑" panose="020B0503020204020204" pitchFamily="34" charset="-122"/>
              </a:rPr>
              <a:t>xkyang@sjtu.edu.cn</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r>
              <a:rPr lang="zh-CN" altLang="en-US" dirty="0">
                <a:solidFill>
                  <a:srgbClr val="FF0000"/>
                </a:solidFill>
              </a:rPr>
              <a:t>二值</a:t>
            </a:r>
            <a:r>
              <a:rPr lang="zh-CN" altLang="en-US" dirty="0" smtClean="0">
                <a:solidFill>
                  <a:srgbClr val="FF0000"/>
                </a:solidFill>
              </a:rPr>
              <a:t>化的</a:t>
            </a:r>
            <a:r>
              <a:rPr lang="en-US" altLang="zh-CN" dirty="0" smtClean="0">
                <a:solidFill>
                  <a:srgbClr val="FF0000"/>
                </a:solidFill>
              </a:rPr>
              <a:t>CNN</a:t>
            </a:r>
            <a:endParaRPr lang="zh-CN" altLang="en-US" dirty="0">
              <a:solidFill>
                <a:srgbClr val="FF0000"/>
              </a:solidFill>
            </a:endParaRPr>
          </a:p>
        </p:txBody>
      </p:sp>
      <p:sp>
        <p:nvSpPr>
          <p:cNvPr id="5" name="标题 1"/>
          <p:cNvSpPr>
            <a:spLocks noGrp="1"/>
          </p:cNvSpPr>
          <p:nvPr>
            <p:ph type="title"/>
          </p:nvPr>
        </p:nvSpPr>
        <p:spPr/>
        <p:txBody>
          <a:bodyPr/>
          <a:lstStyle/>
          <a:p>
            <a:r>
              <a:rPr lang="zh-CN" altLang="en-US" dirty="0" smtClean="0"/>
              <a:t>类人智能：</a:t>
            </a:r>
            <a:r>
              <a:rPr lang="zh-CN" altLang="en-US" dirty="0" smtClean="0">
                <a:solidFill>
                  <a:srgbClr val="FF0000"/>
                </a:solidFill>
              </a:rPr>
              <a:t>类脑计算</a:t>
            </a:r>
            <a:endParaRPr lang="zh-CN" altLang="en-US"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213103"/>
            <a:ext cx="7809752" cy="42015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圆角矩形 1"/>
          <p:cNvSpPr/>
          <p:nvPr/>
        </p:nvSpPr>
        <p:spPr>
          <a:xfrm>
            <a:off x="2113454" y="2079541"/>
            <a:ext cx="2304256" cy="4085763"/>
          </a:xfrm>
          <a:prstGeom prst="roundRect">
            <a:avLst>
              <a:gd name="adj" fmla="val 5074"/>
            </a:avLst>
          </a:prstGeom>
          <a:noFill/>
          <a:ln>
            <a:solidFill>
              <a:schemeClr val="tx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b="1">
              <a:solidFill>
                <a:srgbClr val="FFFFFF"/>
              </a:solidFill>
            </a:endParaRPr>
          </a:p>
        </p:txBody>
      </p:sp>
      <p:sp>
        <p:nvSpPr>
          <p:cNvPr id="6" name="TextBox 5"/>
          <p:cNvSpPr txBox="1"/>
          <p:nvPr/>
        </p:nvSpPr>
        <p:spPr>
          <a:xfrm>
            <a:off x="2684970" y="6409800"/>
            <a:ext cx="1815021" cy="400110"/>
          </a:xfrm>
          <a:prstGeom prst="rect">
            <a:avLst/>
          </a:prstGeom>
          <a:noFill/>
        </p:spPr>
        <p:txBody>
          <a:bodyPr wrap="square" rtlCol="0">
            <a:spAutoFit/>
          </a:bodyPr>
          <a:lstStyle/>
          <a:p>
            <a:pPr fontAlgn="base">
              <a:spcBef>
                <a:spcPct val="0"/>
              </a:spcBef>
              <a:spcAft>
                <a:spcPct val="0"/>
              </a:spcAft>
            </a:pPr>
            <a:r>
              <a:rPr lang="zh-CN" altLang="en-US" sz="2000" b="1" dirty="0" smtClean="0">
                <a:solidFill>
                  <a:srgbClr val="FF0000"/>
                </a:solidFill>
                <a:latin typeface="黑体" panose="02010609060101010101" pitchFamily="49" charset="-122"/>
                <a:ea typeface="黑体" panose="02010609060101010101" pitchFamily="49" charset="-122"/>
              </a:rPr>
              <a:t>输入二值化</a:t>
            </a:r>
            <a:endParaRPr lang="zh-CN" altLang="en-US" sz="2000" b="1" dirty="0">
              <a:solidFill>
                <a:srgbClr val="FF0000"/>
              </a:solidFill>
              <a:latin typeface="黑体" panose="02010609060101010101" pitchFamily="49" charset="-122"/>
              <a:ea typeface="黑体" panose="02010609060101010101" pitchFamily="49" charset="-122"/>
            </a:endParaRPr>
          </a:p>
        </p:txBody>
      </p:sp>
      <p:sp>
        <p:nvSpPr>
          <p:cNvPr id="4" name="下箭头 3"/>
          <p:cNvSpPr/>
          <p:nvPr/>
        </p:nvSpPr>
        <p:spPr>
          <a:xfrm rot="10800000">
            <a:off x="2997110" y="6054580"/>
            <a:ext cx="536944" cy="360040"/>
          </a:xfrm>
          <a:prstGeom prst="downArrow">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000" b="1">
              <a:solidFill>
                <a:srgbClr val="FFFFFF"/>
              </a:solidFill>
            </a:endParaRPr>
          </a:p>
        </p:txBody>
      </p:sp>
    </p:spTree>
    <p:extLst>
      <p:ext uri="{BB962C8B-B14F-4D97-AF65-F5344CB8AC3E}">
        <p14:creationId xmlns:p14="http://schemas.microsoft.com/office/powerpoint/2010/main" val="2077095414"/>
      </p:ext>
    </p:extLst>
  </p:cSld>
  <p:clrMapOvr>
    <a:masterClrMapping/>
  </p:clrMapOvr>
  <p:timing>
    <p:tnLst>
      <p:par>
        <p:cTn id="1" dur="indefinite" restart="never" nodeType="tmRoot"/>
      </p:par>
    </p:tnLst>
  </p:timing>
</p:sld>
</file>

<file path=ppt/theme/theme1.xml><?xml version="1.0" encoding="utf-8"?>
<a:theme xmlns:a="http://schemas.openxmlformats.org/drawingml/2006/main" name="3_自定义设计方案">
  <a:themeElements>
    <a:clrScheme name="3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自定义设计方案">
      <a:majorFont>
        <a:latin typeface="Arial"/>
        <a:ea typeface="黑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113473</TotalTime>
  <Words>5405</Words>
  <Application>Microsoft Office PowerPoint</Application>
  <PresentationFormat>全屏显示(4:3)</PresentationFormat>
  <Paragraphs>388</Paragraphs>
  <Slides>42</Slides>
  <Notes>36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42</vt:i4>
      </vt:variant>
    </vt:vector>
  </HeadingPairs>
  <TitlesOfParts>
    <vt:vector size="55" baseType="lpstr">
      <vt:lpstr>Arial Unicode MS</vt:lpstr>
      <vt:lpstr>黑体</vt:lpstr>
      <vt:lpstr>华文中宋</vt:lpstr>
      <vt:lpstr>宋体</vt:lpstr>
      <vt:lpstr>微软雅黑</vt:lpstr>
      <vt:lpstr>Arial</vt:lpstr>
      <vt:lpstr>Arial Narrow</vt:lpstr>
      <vt:lpstr>Cambria Math</vt:lpstr>
      <vt:lpstr>Symbol</vt:lpstr>
      <vt:lpstr>Times New Roman</vt:lpstr>
      <vt:lpstr>Wingdings</vt:lpstr>
      <vt:lpstr>Wingdings 2</vt:lpstr>
      <vt:lpstr>3_自定义设计方案</vt:lpstr>
      <vt:lpstr>未来人工智能视觉感知的若干思考</vt:lpstr>
      <vt:lpstr>2016年：人工智能60周年</vt:lpstr>
      <vt:lpstr>AlphaGo: 人工智能新的里程碑</vt:lpstr>
      <vt:lpstr>AlphaGo是谁？</vt:lpstr>
      <vt:lpstr>AlphaGo为什么能赢？</vt:lpstr>
      <vt:lpstr>AlphaGo为什么能赢？</vt:lpstr>
      <vt:lpstr>AlphaGo为什么能赢？</vt:lpstr>
      <vt:lpstr>AlphaGo为什么能赢？</vt:lpstr>
      <vt:lpstr>AlphaGo为什么能赢？</vt:lpstr>
      <vt:lpstr>AlphaGo为什么能赢？</vt:lpstr>
      <vt:lpstr>AlphaGo为什么能赢？</vt:lpstr>
      <vt:lpstr>AlphaGo为什么能赢？</vt:lpstr>
      <vt:lpstr>AlphaGo为什么能赢？</vt:lpstr>
      <vt:lpstr>AlphaGo为什么能赢？</vt:lpstr>
      <vt:lpstr>AlphaGo为什么能赢？</vt:lpstr>
      <vt:lpstr>再论AlphaGo是谁？</vt:lpstr>
      <vt:lpstr>再论AlphaGo是谁？</vt:lpstr>
      <vt:lpstr>未来人工智能</vt:lpstr>
      <vt:lpstr>未来AI，中国未来</vt:lpstr>
      <vt:lpstr>中国AI2.0</vt:lpstr>
      <vt:lpstr>未来人工智能视觉感知</vt:lpstr>
      <vt:lpstr>类人智能</vt:lpstr>
      <vt:lpstr>类人智能：类人知觉</vt:lpstr>
      <vt:lpstr>类人智能：类人知觉</vt:lpstr>
      <vt:lpstr>类人智能：类脑计算</vt:lpstr>
      <vt:lpstr>类人智能：类脑计算</vt:lpstr>
      <vt:lpstr>三元空间感知：人机物协同感知</vt:lpstr>
      <vt:lpstr>三元空间感知：人机物协同感知</vt:lpstr>
      <vt:lpstr>三元空间感知：群体智能</vt:lpstr>
      <vt:lpstr>三元空间感知：群体智能</vt:lpstr>
      <vt:lpstr>三元空间感知：群体智能</vt:lpstr>
      <vt:lpstr>三元空间感知：群体智能</vt:lpstr>
      <vt:lpstr>三元空间感知：群体智能</vt:lpstr>
      <vt:lpstr>三元空间感知：互联网超级智能</vt:lpstr>
      <vt:lpstr>强人工智能对人类的挑战</vt:lpstr>
      <vt:lpstr>强人工智能对人类的挑战</vt:lpstr>
      <vt:lpstr>未来会怎样？</vt:lpstr>
      <vt:lpstr>未来：机器人会怎么样？</vt:lpstr>
      <vt:lpstr>未来：人类自身会怎么样（历史观）？</vt:lpstr>
      <vt:lpstr>未来：人类自身会怎么样（生物观）？</vt:lpstr>
      <vt:lpstr>谢 谢！</vt:lpstr>
      <vt:lpstr>类人智能：类脑计算</vt:lpstr>
    </vt:vector>
  </TitlesOfParts>
  <Company>ysu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xueliang</dc:creator>
  <cp:lastModifiedBy>sjtuqw</cp:lastModifiedBy>
  <cp:revision>5467</cp:revision>
  <cp:lastPrinted>2016-11-08T11:57:48Z</cp:lastPrinted>
  <dcterms:created xsi:type="dcterms:W3CDTF">2008-09-01T07:00:07Z</dcterms:created>
  <dcterms:modified xsi:type="dcterms:W3CDTF">2017-03-20T09:28:29Z</dcterms:modified>
</cp:coreProperties>
</file>