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3"/>
  </p:notesMasterIdLst>
  <p:sldIdLst>
    <p:sldId id="256" r:id="rId2"/>
    <p:sldId id="257" r:id="rId3"/>
    <p:sldId id="590" r:id="rId4"/>
    <p:sldId id="368" r:id="rId5"/>
    <p:sldId id="356" r:id="rId6"/>
    <p:sldId id="357" r:id="rId7"/>
    <p:sldId id="631" r:id="rId8"/>
    <p:sldId id="628" r:id="rId9"/>
    <p:sldId id="630" r:id="rId10"/>
    <p:sldId id="633" r:id="rId11"/>
    <p:sldId id="362" r:id="rId12"/>
    <p:sldId id="305" r:id="rId13"/>
    <p:sldId id="363" r:id="rId14"/>
    <p:sldId id="364" r:id="rId15"/>
    <p:sldId id="311" r:id="rId16"/>
    <p:sldId id="313" r:id="rId17"/>
    <p:sldId id="314" r:id="rId18"/>
    <p:sldId id="315" r:id="rId19"/>
    <p:sldId id="316" r:id="rId20"/>
    <p:sldId id="634" r:id="rId21"/>
    <p:sldId id="259" r:id="rId22"/>
    <p:sldId id="260" r:id="rId23"/>
    <p:sldId id="365" r:id="rId24"/>
    <p:sldId id="281" r:id="rId25"/>
    <p:sldId id="282" r:id="rId26"/>
    <p:sldId id="284" r:id="rId27"/>
    <p:sldId id="367" r:id="rId28"/>
    <p:sldId id="294" r:id="rId29"/>
    <p:sldId id="370" r:id="rId30"/>
    <p:sldId id="371" r:id="rId31"/>
    <p:sldId id="372" r:id="rId32"/>
    <p:sldId id="635" r:id="rId33"/>
    <p:sldId id="397" r:id="rId34"/>
    <p:sldId id="398" r:id="rId35"/>
    <p:sldId id="399" r:id="rId36"/>
    <p:sldId id="400" r:id="rId37"/>
    <p:sldId id="401" r:id="rId38"/>
    <p:sldId id="405" r:id="rId39"/>
    <p:sldId id="402" r:id="rId40"/>
    <p:sldId id="378" r:id="rId41"/>
    <p:sldId id="404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824" autoAdjust="0"/>
    <p:restoredTop sz="94660"/>
  </p:normalViewPr>
  <p:slideViewPr>
    <p:cSldViewPr snapToGrid="0">
      <p:cViewPr>
        <p:scale>
          <a:sx n="66" d="100"/>
          <a:sy n="66" d="100"/>
        </p:scale>
        <p:origin x="582" y="60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image" Target="../media/image6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39.wmf"/><Relationship Id="rId2" Type="http://schemas.openxmlformats.org/officeDocument/2006/relationships/image" Target="../media/image38.wmf"/><Relationship Id="rId1" Type="http://schemas.openxmlformats.org/officeDocument/2006/relationships/image" Target="../media/image37.wmf"/><Relationship Id="rId4" Type="http://schemas.openxmlformats.org/officeDocument/2006/relationships/image" Target="../media/image40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43.wmf"/><Relationship Id="rId2" Type="http://schemas.openxmlformats.org/officeDocument/2006/relationships/image" Target="../media/image42.wmf"/><Relationship Id="rId1" Type="http://schemas.openxmlformats.org/officeDocument/2006/relationships/image" Target="../media/image41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47.wmf"/><Relationship Id="rId1" Type="http://schemas.openxmlformats.org/officeDocument/2006/relationships/image" Target="../media/image46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48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D659B2-4242-44D2-B5DF-3C7841AFB0B2}" type="datetimeFigureOut">
              <a:rPr lang="en-US" smtClean="0"/>
              <a:t>6/9/2019</a:t>
            </a:fld>
            <a:endParaRPr 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0ECE516-FE0B-4173-B2DB-4B67621312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4354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DB50C1-0883-4B7E-B68D-E06DDF8D89DE}" type="datetimeFigureOut">
              <a:rPr lang="en-US" smtClean="0"/>
              <a:t>6/9/2019</a:t>
            </a:fld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E61C2-C3CD-411A-BEBC-92676D0B09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10401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DB50C1-0883-4B7E-B68D-E06DDF8D89DE}" type="datetimeFigureOut">
              <a:rPr lang="en-US" smtClean="0"/>
              <a:t>6/9/2019</a:t>
            </a:fld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E61C2-C3CD-411A-BEBC-92676D0B09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82031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DB50C1-0883-4B7E-B68D-E06DDF8D89DE}" type="datetimeFigureOut">
              <a:rPr lang="en-US" smtClean="0"/>
              <a:t>6/9/2019</a:t>
            </a:fld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E61C2-C3CD-411A-BEBC-92676D0B09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77953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DB50C1-0883-4B7E-B68D-E06DDF8D89DE}" type="datetimeFigureOut">
              <a:rPr lang="en-US" smtClean="0"/>
              <a:t>6/9/2019</a:t>
            </a:fld>
            <a:endParaRPr 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E61C2-C3CD-411A-BEBC-92676D0B09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96675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DB50C1-0883-4B7E-B68D-E06DDF8D89DE}" type="datetimeFigureOut">
              <a:rPr lang="en-US" smtClean="0"/>
              <a:t>6/9/2019</a:t>
            </a:fld>
            <a:endParaRPr 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E61C2-C3CD-411A-BEBC-92676D0B09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03228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DB50C1-0883-4B7E-B68D-E06DDF8D89DE}" type="datetimeFigureOut">
              <a:rPr lang="en-US" smtClean="0"/>
              <a:t>6/9/2019</a:t>
            </a:fld>
            <a:endParaRPr 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E61C2-C3CD-411A-BEBC-92676D0B09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13605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DB50C1-0883-4B7E-B68D-E06DDF8D89DE}" type="datetimeFigureOut">
              <a:rPr lang="en-US" smtClean="0"/>
              <a:t>6/9/2019</a:t>
            </a:fld>
            <a:endParaRPr 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E61C2-C3CD-411A-BEBC-92676D0B09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28303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DB50C1-0883-4B7E-B68D-E06DDF8D89DE}" type="datetimeFigureOut">
              <a:rPr lang="en-US" smtClean="0"/>
              <a:t>6/9/2019</a:t>
            </a:fld>
            <a:endParaRPr 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E61C2-C3CD-411A-BEBC-92676D0B09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13312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DB50C1-0883-4B7E-B68D-E06DDF8D89DE}" type="datetimeFigureOut">
              <a:rPr lang="en-US" smtClean="0"/>
              <a:t>6/9/2019</a:t>
            </a:fld>
            <a:endParaRPr 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E61C2-C3CD-411A-BEBC-92676D0B09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28758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DB50C1-0883-4B7E-B68D-E06DDF8D89DE}" type="datetimeFigureOut">
              <a:rPr lang="en-US" smtClean="0"/>
              <a:t>6/9/2019</a:t>
            </a:fld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E61C2-C3CD-411A-BEBC-92676D0B09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12075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DB50C1-0883-4B7E-B68D-E06DDF8D89DE}" type="datetimeFigureOut">
              <a:rPr lang="en-US" smtClean="0"/>
              <a:t>6/9/2019</a:t>
            </a:fld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E61C2-C3CD-411A-BEBC-92676D0B09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69487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DB50C1-0883-4B7E-B68D-E06DDF8D89DE}" type="datetimeFigureOut">
              <a:rPr lang="en-US" smtClean="0"/>
              <a:t>6/9/2019</a:t>
            </a:fld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7E61C2-C3CD-411A-BEBC-92676D0B09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20875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emf"/><Relationship Id="rId5" Type="http://schemas.openxmlformats.org/officeDocument/2006/relationships/image" Target="../media/image4.wmf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oleObject" Target="../embeddings/oleObject1.bin"/><Relationship Id="rId7" Type="http://schemas.openxmlformats.org/officeDocument/2006/relationships/image" Target="../media/image9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7.wmf"/><Relationship Id="rId11" Type="http://schemas.openxmlformats.org/officeDocument/2006/relationships/image" Target="../media/image8.wmf"/><Relationship Id="rId5" Type="http://schemas.openxmlformats.org/officeDocument/2006/relationships/oleObject" Target="../embeddings/oleObject2.bin"/><Relationship Id="rId10" Type="http://schemas.openxmlformats.org/officeDocument/2006/relationships/oleObject" Target="../embeddings/oleObject3.bin"/><Relationship Id="rId4" Type="http://schemas.openxmlformats.org/officeDocument/2006/relationships/image" Target="../media/image6.wmf"/><Relationship Id="rId9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wmf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tif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wmf"/><Relationship Id="rId3" Type="http://schemas.openxmlformats.org/officeDocument/2006/relationships/oleObject" Target="../embeddings/oleObject5.bin"/><Relationship Id="rId7" Type="http://schemas.openxmlformats.org/officeDocument/2006/relationships/oleObject" Target="../embeddings/oleObject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38.wmf"/><Relationship Id="rId5" Type="http://schemas.openxmlformats.org/officeDocument/2006/relationships/oleObject" Target="../embeddings/oleObject6.bin"/><Relationship Id="rId10" Type="http://schemas.openxmlformats.org/officeDocument/2006/relationships/image" Target="../media/image40.wmf"/><Relationship Id="rId4" Type="http://schemas.openxmlformats.org/officeDocument/2006/relationships/image" Target="../media/image37.wmf"/><Relationship Id="rId9" Type="http://schemas.openxmlformats.org/officeDocument/2006/relationships/oleObject" Target="../embeddings/oleObject8.bin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wmf"/><Relationship Id="rId3" Type="http://schemas.openxmlformats.org/officeDocument/2006/relationships/oleObject" Target="../embeddings/oleObject9.bin"/><Relationship Id="rId7" Type="http://schemas.openxmlformats.org/officeDocument/2006/relationships/oleObject" Target="../embeddings/oleObject1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42.wmf"/><Relationship Id="rId5" Type="http://schemas.openxmlformats.org/officeDocument/2006/relationships/oleObject" Target="../embeddings/oleObject10.bin"/><Relationship Id="rId4" Type="http://schemas.openxmlformats.org/officeDocument/2006/relationships/image" Target="../media/image41.w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47.wmf"/><Relationship Id="rId5" Type="http://schemas.openxmlformats.org/officeDocument/2006/relationships/oleObject" Target="../embeddings/oleObject13.bin"/><Relationship Id="rId4" Type="http://schemas.openxmlformats.org/officeDocument/2006/relationships/image" Target="../media/image46.w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48.wmf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emf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emf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6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0.png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3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6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9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5.png"/><Relationship Id="rId4" Type="http://schemas.openxmlformats.org/officeDocument/2006/relationships/image" Target="../media/image74.pn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9.pn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hyperlink" Target="http://homepage.hit.edu.cn/wangmengzuo" TargetMode="External"/><Relationship Id="rId2" Type="http://schemas.openxmlformats.org/officeDocument/2006/relationships/hyperlink" Target="https://csdwren.github.io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863370"/>
            <a:ext cx="9144000" cy="2387600"/>
          </a:xfrm>
        </p:spPr>
        <p:txBody>
          <a:bodyPr>
            <a:normAutofit/>
          </a:bodyPr>
          <a:lstStyle/>
          <a:p>
            <a:r>
              <a:rPr lang="zh-CN" altLang="en-US" sz="4000" b="1" dirty="0"/>
              <a:t>图像盲复原：从模型学习到深度网络</a:t>
            </a:r>
            <a:br>
              <a:rPr lang="en-US" sz="4800" b="1" dirty="0"/>
            </a:br>
            <a:endParaRPr lang="en-US" sz="4800" b="1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044732" y="3225340"/>
            <a:ext cx="9623268" cy="1346430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zh-CN" altLang="en-US" dirty="0"/>
              <a:t>任冬伟</a:t>
            </a:r>
          </a:p>
          <a:p>
            <a:r>
              <a:rPr lang="zh-CN" altLang="en-US" dirty="0"/>
              <a:t>天津大学</a:t>
            </a:r>
            <a:endParaRPr lang="en-US" dirty="0"/>
          </a:p>
        </p:txBody>
      </p:sp>
      <p:sp>
        <p:nvSpPr>
          <p:cNvPr id="7" name="副标题 2">
            <a:extLst>
              <a:ext uri="{FF2B5EF4-FFF2-40B4-BE49-F238E27FC236}">
                <a16:creationId xmlns:a16="http://schemas.microsoft.com/office/drawing/2014/main" id="{FD6488E6-E6E2-4794-87EF-5C395DBF5CA0}"/>
              </a:ext>
            </a:extLst>
          </p:cNvPr>
          <p:cNvSpPr txBox="1">
            <a:spLocks/>
          </p:cNvSpPr>
          <p:nvPr/>
        </p:nvSpPr>
        <p:spPr>
          <a:xfrm>
            <a:off x="1341516" y="4810804"/>
            <a:ext cx="9144000" cy="5021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2019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年</a:t>
            </a:r>
            <a:r>
              <a:rPr lang="en-US" altLang="zh-CN" dirty="0">
                <a:solidFill>
                  <a:schemeClr val="tx1">
                    <a:lumMod val="65000"/>
                    <a:lumOff val="35000"/>
                  </a:schemeClr>
                </a:solidFill>
              </a:rPr>
              <a:t>6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月</a:t>
            </a:r>
            <a:r>
              <a:rPr lang="en-US" altLang="zh-CN" dirty="0">
                <a:solidFill>
                  <a:schemeClr val="tx1">
                    <a:lumMod val="65000"/>
                    <a:lumOff val="35000"/>
                  </a:schemeClr>
                </a:solidFill>
              </a:rPr>
              <a:t>10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日</a:t>
            </a:r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70008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>
          <a:xfrm>
            <a:off x="2109986" y="520700"/>
            <a:ext cx="7768828" cy="1178719"/>
          </a:xfrm>
        </p:spPr>
        <p:txBody>
          <a:bodyPr/>
          <a:lstStyle/>
          <a:p>
            <a:r>
              <a:rPr lang="en-US" altLang="zh-CN" dirty="0"/>
              <a:t>Outline </a:t>
            </a:r>
          </a:p>
        </p:txBody>
      </p:sp>
      <p:sp>
        <p:nvSpPr>
          <p:cNvPr id="7171" name="Content Placeholder 2"/>
          <p:cNvSpPr>
            <a:spLocks noGrp="1"/>
          </p:cNvSpPr>
          <p:nvPr>
            <p:ph idx="1"/>
          </p:nvPr>
        </p:nvSpPr>
        <p:spPr>
          <a:xfrm>
            <a:off x="2077641" y="1875235"/>
            <a:ext cx="7768828" cy="4446984"/>
          </a:xfrm>
        </p:spPr>
        <p:txBody>
          <a:bodyPr/>
          <a:lstStyle/>
          <a:p>
            <a:pPr algn="l"/>
            <a:r>
              <a:rPr lang="en-US" altLang="zh-CN" b="1" dirty="0"/>
              <a:t>Background</a:t>
            </a:r>
            <a:endParaRPr lang="en-US" altLang="zh-CN" dirty="0"/>
          </a:p>
          <a:p>
            <a:pPr algn="l"/>
            <a:r>
              <a:rPr lang="en-US" altLang="zh-CN" b="1" dirty="0">
                <a:solidFill>
                  <a:schemeClr val="tx1"/>
                </a:solidFill>
              </a:rPr>
              <a:t>Discriminative Learning of Iteration-wise Priors for </a:t>
            </a:r>
            <a:r>
              <a:rPr lang="en-US" altLang="zh-CN" b="1" dirty="0"/>
              <a:t>Blur Kernel Estimation</a:t>
            </a:r>
            <a:endParaRPr lang="en-US" altLang="zh-CN" b="1" dirty="0">
              <a:solidFill>
                <a:schemeClr val="tx1"/>
              </a:solidFill>
            </a:endParaRPr>
          </a:p>
          <a:p>
            <a:pPr algn="l"/>
            <a:r>
              <a:rPr lang="en-US" altLang="zh-CN" b="1" dirty="0"/>
              <a:t>Learning Robust Non-Blind Deconvolution Models</a:t>
            </a:r>
          </a:p>
          <a:p>
            <a:pPr algn="l"/>
            <a:r>
              <a:rPr lang="en-US" altLang="zh-CN" b="1" dirty="0"/>
              <a:t>Self-Learning for Blind Deconvolution</a:t>
            </a:r>
          </a:p>
          <a:p>
            <a:endParaRPr lang="en-US" altLang="zh-CN" b="1" dirty="0"/>
          </a:p>
          <a:p>
            <a:pPr algn="l"/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6514570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Image Restoration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876425"/>
            <a:ext cx="10515600" cy="4351338"/>
          </a:xfrm>
        </p:spPr>
        <p:txBody>
          <a:bodyPr/>
          <a:lstStyle/>
          <a:p>
            <a:endParaRPr lang="zh-CN" altLang="en-US" dirty="0"/>
          </a:p>
        </p:txBody>
      </p:sp>
      <p:pic>
        <p:nvPicPr>
          <p:cNvPr id="4" name="Picture 7" descr="P114072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5257" y="1525588"/>
            <a:ext cx="2882900" cy="216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2470" y="1525588"/>
            <a:ext cx="2089150" cy="208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8082" y="3973513"/>
            <a:ext cx="3883025" cy="225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2470" y="1525588"/>
            <a:ext cx="2089150" cy="208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9132" y="3830638"/>
            <a:ext cx="2747963" cy="271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7938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图片 14">
            <a:extLst>
              <a:ext uri="{FF2B5EF4-FFF2-40B4-BE49-F238E27FC236}">
                <a16:creationId xmlns:a16="http://schemas.microsoft.com/office/drawing/2014/main" id="{882E25F5-1C7D-4754-8E43-DABCBA9342C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90385" y="1565054"/>
            <a:ext cx="3027715" cy="2010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00243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Modeling Image Degradation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825625"/>
            <a:ext cx="5150645" cy="4429877"/>
          </a:xfrm>
        </p:spPr>
        <p:txBody>
          <a:bodyPr>
            <a:normAutofit/>
          </a:bodyPr>
          <a:lstStyle/>
          <a:p>
            <a:r>
              <a:rPr lang="en-US" altLang="zh-CN" dirty="0"/>
              <a:t>Uniform blur + Noise</a:t>
            </a:r>
          </a:p>
          <a:p>
            <a:pPr lvl="1"/>
            <a:r>
              <a:rPr lang="en-US" altLang="zh-CN" dirty="0"/>
              <a:t>Space invariant PSF -&gt; convolution</a:t>
            </a:r>
          </a:p>
          <a:p>
            <a:pPr lvl="1"/>
            <a:endParaRPr lang="en-US" altLang="zh-CN" dirty="0"/>
          </a:p>
          <a:p>
            <a:pPr lvl="1"/>
            <a:endParaRPr lang="en-US" altLang="zh-CN" dirty="0"/>
          </a:p>
          <a:p>
            <a:r>
              <a:rPr lang="en-US" altLang="zh-CN" dirty="0"/>
              <a:t>Non-uniform blur + Noise</a:t>
            </a:r>
          </a:p>
          <a:p>
            <a:pPr lvl="1"/>
            <a:r>
              <a:rPr lang="en-US" altLang="zh-CN" dirty="0"/>
              <a:t>Image defocus</a:t>
            </a:r>
          </a:p>
          <a:p>
            <a:pPr lvl="1"/>
            <a:r>
              <a:rPr lang="en-US" altLang="zh-CN" dirty="0"/>
              <a:t>Camera shake</a:t>
            </a:r>
          </a:p>
          <a:p>
            <a:endParaRPr lang="en-US" altLang="zh-CN" dirty="0"/>
          </a:p>
        </p:txBody>
      </p:sp>
      <p:graphicFrame>
        <p:nvGraphicFramePr>
          <p:cNvPr id="10" name="Object 16"/>
          <p:cNvGraphicFramePr>
            <a:graphicFrameLocks noChangeAspect="1"/>
          </p:cNvGraphicFramePr>
          <p:nvPr/>
        </p:nvGraphicFramePr>
        <p:xfrm>
          <a:off x="2436813" y="2725738"/>
          <a:ext cx="1728787" cy="390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6129" name="Equation" r:id="rId3" imgW="914400" imgH="203040" progId="Equation.DSMT4">
                  <p:embed/>
                </p:oleObj>
              </mc:Choice>
              <mc:Fallback>
                <p:oleObj name="Equation" r:id="rId3" imgW="914400" imgH="203040" progId="Equation.DSMT4">
                  <p:embed/>
                  <p:pic>
                    <p:nvPicPr>
                      <p:cNvPr id="10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36813" y="2725738"/>
                        <a:ext cx="1728787" cy="3905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2"/>
          <p:cNvGraphicFramePr>
            <a:graphicFrameLocks noChangeAspect="1"/>
          </p:cNvGraphicFramePr>
          <p:nvPr/>
        </p:nvGraphicFramePr>
        <p:xfrm>
          <a:off x="2592388" y="4795838"/>
          <a:ext cx="1417637" cy="390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6130" name="Equation" r:id="rId5" imgW="749160" imgH="203040" progId="Equation.DSMT4">
                  <p:embed/>
                </p:oleObj>
              </mc:Choice>
              <mc:Fallback>
                <p:oleObj name="Equation" r:id="rId5" imgW="749160" imgH="203040" progId="Equation.DSMT4">
                  <p:embed/>
                  <p:pic>
                    <p:nvPicPr>
                      <p:cNvPr id="11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92388" y="4795838"/>
                        <a:ext cx="1417637" cy="3905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2" name="Picture 1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7742" b="56622"/>
          <a:stretch>
            <a:fillRect/>
          </a:stretch>
        </p:blipFill>
        <p:spPr bwMode="auto">
          <a:xfrm>
            <a:off x="6223000" y="1236581"/>
            <a:ext cx="2816226" cy="26289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8001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6381" y="1291390"/>
            <a:ext cx="2519362" cy="2519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2000" y="4047331"/>
            <a:ext cx="3392780" cy="2278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9" name="Object 9">
            <a:extLst>
              <a:ext uri="{FF2B5EF4-FFF2-40B4-BE49-F238E27FC236}">
                <a16:creationId xmlns:a16="http://schemas.microsoft.com/office/drawing/2014/main" id="{1B7DFE11-1D04-4238-B37A-B86B26FEF68C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00075" y="5602288"/>
          <a:ext cx="4986338" cy="854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6131" name="Equation" r:id="rId10" imgW="12890160" imgH="2209680" progId="Equation.DSMT4">
                  <p:embed/>
                </p:oleObj>
              </mc:Choice>
              <mc:Fallback>
                <p:oleObj name="Equation" r:id="rId10" imgW="12890160" imgH="2209680" progId="Equation.DSMT4">
                  <p:embed/>
                  <p:pic>
                    <p:nvPicPr>
                      <p:cNvPr id="9" name="Object 9">
                        <a:extLst>
                          <a:ext uri="{FF2B5EF4-FFF2-40B4-BE49-F238E27FC236}">
                            <a16:creationId xmlns:a16="http://schemas.microsoft.com/office/drawing/2014/main" id="{1B7DFE11-1D04-4238-B37A-B86B26FEF68C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0075" y="5602288"/>
                        <a:ext cx="4986338" cy="8540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114127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MAP-based Deblur</a:t>
            </a:r>
            <a:endParaRPr lang="zh-CN" altLang="en-US" dirty="0"/>
          </a:p>
        </p:txBody>
      </p:sp>
      <p:sp>
        <p:nvSpPr>
          <p:cNvPr id="5" name="AutoShape 1"/>
          <p:cNvSpPr>
            <a:spLocks/>
          </p:cNvSpPr>
          <p:nvPr/>
        </p:nvSpPr>
        <p:spPr bwMode="auto">
          <a:xfrm>
            <a:off x="3130159" y="1758233"/>
            <a:ext cx="6143171" cy="4847545"/>
          </a:xfrm>
          <a:prstGeom prst="roundRect">
            <a:avLst>
              <a:gd name="adj" fmla="val 7861"/>
            </a:avLst>
          </a:prstGeom>
          <a:solidFill>
            <a:srgbClr val="3A81BA">
              <a:alpha val="6274"/>
            </a:srgbClr>
          </a:solidFill>
          <a:ln w="25400">
            <a:solidFill>
              <a:srgbClr val="2A5E87"/>
            </a:solidFill>
            <a:prstDash val="sysDot"/>
            <a:miter lim="800000"/>
            <a:headEnd/>
            <a:tailEnd/>
          </a:ln>
        </p:spPr>
        <p:txBody>
          <a:bodyPr lIns="0" tIns="0" rIns="0" bIns="0"/>
          <a:lstStyle/>
          <a:p>
            <a:endParaRPr lang="zh-CN">
              <a:ea typeface="宋体" pitchFamily="2" charset="-122"/>
            </a:endParaRPr>
          </a:p>
        </p:txBody>
      </p:sp>
      <p:sp>
        <p:nvSpPr>
          <p:cNvPr id="7" name="Freeform 2"/>
          <p:cNvSpPr>
            <a:spLocks/>
          </p:cNvSpPr>
          <p:nvPr/>
        </p:nvSpPr>
        <p:spPr bwMode="auto">
          <a:xfrm rot="5400000">
            <a:off x="3075744" y="2046364"/>
            <a:ext cx="2655888" cy="2184400"/>
          </a:xfrm>
          <a:custGeom>
            <a:avLst/>
            <a:gdLst>
              <a:gd name="T0" fmla="*/ 0 w 21600"/>
              <a:gd name="T1" fmla="*/ 0 h 21600"/>
              <a:gd name="T2" fmla="*/ 2147483647 w 21600"/>
              <a:gd name="T3" fmla="*/ 0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2147483647 w 21600"/>
              <a:gd name="T9" fmla="*/ 2147483647 h 21600"/>
              <a:gd name="T10" fmla="*/ 2147483647 w 21600"/>
              <a:gd name="T11" fmla="*/ 2147483647 h 21600"/>
              <a:gd name="T12" fmla="*/ 2147483647 w 21600"/>
              <a:gd name="T13" fmla="*/ 2147483647 h 21600"/>
              <a:gd name="T14" fmla="*/ 2147483647 w 21600"/>
              <a:gd name="T15" fmla="*/ 2147483647 h 21600"/>
              <a:gd name="T16" fmla="*/ 2147483647 w 21600"/>
              <a:gd name="T17" fmla="*/ 2147483647 h 21600"/>
              <a:gd name="T18" fmla="*/ 2147483647 w 21600"/>
              <a:gd name="T19" fmla="*/ 2147483647 h 21600"/>
              <a:gd name="T20" fmla="*/ 0 w 21600"/>
              <a:gd name="T21" fmla="*/ 2147483647 h 21600"/>
              <a:gd name="T22" fmla="*/ 0 w 21600"/>
              <a:gd name="T23" fmla="*/ 0 h 21600"/>
              <a:gd name="T24" fmla="*/ 0 w 21600"/>
              <a:gd name="T25" fmla="*/ 0 h 216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21600"/>
              <a:gd name="T40" fmla="*/ 0 h 21600"/>
              <a:gd name="T41" fmla="*/ 21600 w 21600"/>
              <a:gd name="T42" fmla="*/ 21600 h 21600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21600" h="21600">
                <a:moveTo>
                  <a:pt x="0" y="0"/>
                </a:moveTo>
                <a:lnTo>
                  <a:pt x="16919" y="0"/>
                </a:lnTo>
                <a:lnTo>
                  <a:pt x="16919" y="8174"/>
                </a:lnTo>
                <a:lnTo>
                  <a:pt x="19348" y="8174"/>
                </a:lnTo>
                <a:lnTo>
                  <a:pt x="19348" y="5400"/>
                </a:lnTo>
                <a:lnTo>
                  <a:pt x="21600" y="10800"/>
                </a:lnTo>
                <a:lnTo>
                  <a:pt x="19348" y="16200"/>
                </a:lnTo>
                <a:lnTo>
                  <a:pt x="19348" y="13426"/>
                </a:lnTo>
                <a:lnTo>
                  <a:pt x="16919" y="13426"/>
                </a:lnTo>
                <a:lnTo>
                  <a:pt x="16919" y="21600"/>
                </a:lnTo>
                <a:lnTo>
                  <a:pt x="0" y="21600"/>
                </a:lnTo>
                <a:lnTo>
                  <a:pt x="0" y="0"/>
                </a:lnTo>
                <a:close/>
                <a:moveTo>
                  <a:pt x="0" y="0"/>
                </a:moveTo>
              </a:path>
            </a:pathLst>
          </a:custGeom>
          <a:solidFill>
            <a:srgbClr val="3A81BA"/>
          </a:solidFill>
          <a:ln w="25400">
            <a:solidFill>
              <a:srgbClr val="2A5E87"/>
            </a:solidFill>
            <a:round/>
            <a:headEnd/>
            <a:tailEnd/>
          </a:ln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8" name="Freeform 3"/>
          <p:cNvSpPr>
            <a:spLocks/>
          </p:cNvSpPr>
          <p:nvPr/>
        </p:nvSpPr>
        <p:spPr bwMode="auto">
          <a:xfrm rot="5400000">
            <a:off x="6194633" y="2641900"/>
            <a:ext cx="3657600" cy="2102990"/>
          </a:xfrm>
          <a:custGeom>
            <a:avLst/>
            <a:gdLst>
              <a:gd name="T0" fmla="*/ 0 w 21600"/>
              <a:gd name="T1" fmla="*/ 0 h 21600"/>
              <a:gd name="T2" fmla="*/ 2147483647 w 21600"/>
              <a:gd name="T3" fmla="*/ 0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2147483647 w 21600"/>
              <a:gd name="T9" fmla="*/ 2147483647 h 21600"/>
              <a:gd name="T10" fmla="*/ 2147483647 w 21600"/>
              <a:gd name="T11" fmla="*/ 2147483647 h 21600"/>
              <a:gd name="T12" fmla="*/ 2147483647 w 21600"/>
              <a:gd name="T13" fmla="*/ 2147483647 h 21600"/>
              <a:gd name="T14" fmla="*/ 2147483647 w 21600"/>
              <a:gd name="T15" fmla="*/ 2147483647 h 21600"/>
              <a:gd name="T16" fmla="*/ 2147483647 w 21600"/>
              <a:gd name="T17" fmla="*/ 2147483647 h 21600"/>
              <a:gd name="T18" fmla="*/ 2147483647 w 21600"/>
              <a:gd name="T19" fmla="*/ 2147483647 h 21600"/>
              <a:gd name="T20" fmla="*/ 0 w 21600"/>
              <a:gd name="T21" fmla="*/ 2147483647 h 21600"/>
              <a:gd name="T22" fmla="*/ 0 w 21600"/>
              <a:gd name="T23" fmla="*/ 0 h 21600"/>
              <a:gd name="T24" fmla="*/ 0 w 21600"/>
              <a:gd name="T25" fmla="*/ 0 h 216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21600"/>
              <a:gd name="T40" fmla="*/ 0 h 21600"/>
              <a:gd name="T41" fmla="*/ 21600 w 21600"/>
              <a:gd name="T42" fmla="*/ 21600 h 21600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21600" h="21600">
                <a:moveTo>
                  <a:pt x="0" y="0"/>
                </a:moveTo>
                <a:lnTo>
                  <a:pt x="16919" y="0"/>
                </a:lnTo>
                <a:lnTo>
                  <a:pt x="16919" y="8174"/>
                </a:lnTo>
                <a:lnTo>
                  <a:pt x="19348" y="8174"/>
                </a:lnTo>
                <a:lnTo>
                  <a:pt x="19348" y="5400"/>
                </a:lnTo>
                <a:lnTo>
                  <a:pt x="21600" y="10800"/>
                </a:lnTo>
                <a:lnTo>
                  <a:pt x="19348" y="16200"/>
                </a:lnTo>
                <a:lnTo>
                  <a:pt x="19348" y="13426"/>
                </a:lnTo>
                <a:lnTo>
                  <a:pt x="16919" y="13426"/>
                </a:lnTo>
                <a:lnTo>
                  <a:pt x="16919" y="21600"/>
                </a:lnTo>
                <a:lnTo>
                  <a:pt x="0" y="21600"/>
                </a:lnTo>
                <a:lnTo>
                  <a:pt x="0" y="0"/>
                </a:lnTo>
                <a:close/>
                <a:moveTo>
                  <a:pt x="0" y="0"/>
                </a:moveTo>
              </a:path>
            </a:pathLst>
          </a:custGeom>
          <a:solidFill>
            <a:srgbClr val="3A81BA"/>
          </a:solidFill>
          <a:ln w="25400">
            <a:solidFill>
              <a:srgbClr val="2A5E87"/>
            </a:solidFill>
            <a:round/>
            <a:headEnd/>
            <a:tailEnd/>
          </a:ln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9" name="Rectangle 7"/>
          <p:cNvSpPr>
            <a:spLocks/>
          </p:cNvSpPr>
          <p:nvPr/>
        </p:nvSpPr>
        <p:spPr bwMode="auto">
          <a:xfrm>
            <a:off x="9789354" y="6294702"/>
            <a:ext cx="2286000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100" tIns="38100" rIns="38100" bIns="38100"/>
          <a:lstStyle/>
          <a:p>
            <a:r>
              <a:rPr lang="en-US" altLang="zh-CN" sz="2200" b="1" dirty="0" err="1">
                <a:solidFill>
                  <a:schemeClr val="tx1"/>
                </a:solidFill>
                <a:latin typeface="Arial Bold" pitchFamily="-84" charset="0"/>
                <a:sym typeface="Arial Bold" pitchFamily="-84" charset="0"/>
              </a:rPr>
              <a:t>Deblurred</a:t>
            </a:r>
            <a:r>
              <a:rPr lang="en-US" altLang="zh-CN" sz="2200" b="1" dirty="0">
                <a:solidFill>
                  <a:schemeClr val="tx1"/>
                </a:solidFill>
                <a:latin typeface="Arial Bold" pitchFamily="-84" charset="0"/>
                <a:sym typeface="Arial Bold" pitchFamily="-84" charset="0"/>
              </a:rPr>
              <a:t> image</a:t>
            </a:r>
          </a:p>
        </p:txBody>
      </p:sp>
      <p:sp>
        <p:nvSpPr>
          <p:cNvPr id="10" name="Rectangle 10"/>
          <p:cNvSpPr>
            <a:spLocks/>
          </p:cNvSpPr>
          <p:nvPr/>
        </p:nvSpPr>
        <p:spPr bwMode="auto">
          <a:xfrm>
            <a:off x="3124146" y="6071564"/>
            <a:ext cx="2987997" cy="4462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38100" tIns="38100" rIns="38100" bIns="38100">
            <a:spAutoFit/>
          </a:bodyPr>
          <a:lstStyle/>
          <a:p>
            <a:pPr algn="l"/>
            <a:r>
              <a:rPr lang="en-US" altLang="zh-CN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Arial" pitchFamily="34" charset="0"/>
              </a:rPr>
              <a:t>estimate clean image</a:t>
            </a:r>
          </a:p>
        </p:txBody>
      </p:sp>
      <p:sp>
        <p:nvSpPr>
          <p:cNvPr id="11" name="Rectangle 11"/>
          <p:cNvSpPr>
            <a:spLocks/>
          </p:cNvSpPr>
          <p:nvPr/>
        </p:nvSpPr>
        <p:spPr bwMode="auto">
          <a:xfrm>
            <a:off x="6566266" y="6090794"/>
            <a:ext cx="2765181" cy="4462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38100" tIns="38100" rIns="38100" bIns="38100">
            <a:spAutoFit/>
          </a:bodyPr>
          <a:lstStyle/>
          <a:p>
            <a:pPr algn="l"/>
            <a:r>
              <a:rPr lang="en-US" altLang="zh-CN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Arial" pitchFamily="34" charset="0"/>
              </a:rPr>
              <a:t>estimate blur kernel</a:t>
            </a:r>
          </a:p>
        </p:txBody>
      </p:sp>
      <p:sp>
        <p:nvSpPr>
          <p:cNvPr id="12" name="Rectangle 12"/>
          <p:cNvSpPr>
            <a:spLocks/>
          </p:cNvSpPr>
          <p:nvPr/>
        </p:nvSpPr>
        <p:spPr bwMode="auto">
          <a:xfrm>
            <a:off x="651835" y="2887853"/>
            <a:ext cx="1815584" cy="414338"/>
          </a:xfrm>
          <a:prstGeom prst="rect">
            <a:avLst/>
          </a:prstGeom>
          <a:noFill/>
          <a:ln w="12700" cap="rnd">
            <a:noFill/>
            <a:round/>
            <a:headEnd/>
            <a:tailEnd/>
          </a:ln>
        </p:spPr>
        <p:txBody>
          <a:bodyPr lIns="38100" tIns="38100" rIns="38100" bIns="38100"/>
          <a:lstStyle/>
          <a:p>
            <a:pPr>
              <a:defRPr/>
            </a:pPr>
            <a:r>
              <a:rPr lang="en-US" sz="2200" b="1" dirty="0">
                <a:latin typeface="+mj-lt"/>
                <a:ea typeface="ヒラギノ角ゴ ProN W3" charset="0"/>
                <a:cs typeface="Arial" charset="0"/>
                <a:sym typeface="Arial" charset="0"/>
              </a:rPr>
              <a:t>Blurry image</a:t>
            </a:r>
            <a:endParaRPr lang="en-US" sz="2200" b="1" dirty="0">
              <a:solidFill>
                <a:schemeClr val="tx1"/>
              </a:solidFill>
              <a:latin typeface="+mj-lt"/>
              <a:ea typeface="ヒラギノ角ゴ ProN W3" charset="0"/>
              <a:cs typeface="Arial" charset="0"/>
              <a:sym typeface="Arial" charset="0"/>
            </a:endParaRPr>
          </a:p>
        </p:txBody>
      </p:sp>
      <p:sp>
        <p:nvSpPr>
          <p:cNvPr id="13" name="Rectangle 26"/>
          <p:cNvSpPr>
            <a:spLocks/>
          </p:cNvSpPr>
          <p:nvPr/>
        </p:nvSpPr>
        <p:spPr bwMode="auto">
          <a:xfrm>
            <a:off x="4850114" y="1364344"/>
            <a:ext cx="3018455" cy="4462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38100" tIns="38100" rIns="38100" bIns="38100">
            <a:spAutoFit/>
          </a:bodyPr>
          <a:lstStyle/>
          <a:p>
            <a:pPr algn="l"/>
            <a:r>
              <a:rPr lang="en-US" altLang="zh-CN" sz="2400" b="1" dirty="0">
                <a:latin typeface="Arial Bold" pitchFamily="-84" charset="0"/>
                <a:sym typeface="Arial Bold" pitchFamily="-84" charset="0"/>
              </a:rPr>
              <a:t>Estimate blur kernel</a:t>
            </a:r>
            <a:endParaRPr lang="en-US" altLang="zh-CN" sz="2400" b="1" dirty="0">
              <a:solidFill>
                <a:schemeClr val="tx1"/>
              </a:solidFill>
              <a:latin typeface="Arial Bold" pitchFamily="-84" charset="0"/>
              <a:sym typeface="Arial Bold" pitchFamily="-84" charset="0"/>
            </a:endParaRPr>
          </a:p>
        </p:txBody>
      </p:sp>
      <p:pic>
        <p:nvPicPr>
          <p:cNvPr id="16" name="Picture 29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6959" y="3433045"/>
            <a:ext cx="479425" cy="477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17" name="Picture 30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759" y="3307633"/>
            <a:ext cx="2509838" cy="195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18" name="Picture 31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80321" y="4708109"/>
            <a:ext cx="2008187" cy="15603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19" name="Picture 32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7700" y="1940795"/>
            <a:ext cx="1831975" cy="142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20" name="Picture 33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6423" y="5605309"/>
            <a:ext cx="477838" cy="47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21" name="Picture 34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5125" y="4503020"/>
            <a:ext cx="1858962" cy="144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22" name="Rectangle 40"/>
          <p:cNvSpPr>
            <a:spLocks/>
          </p:cNvSpPr>
          <p:nvPr/>
        </p:nvSpPr>
        <p:spPr bwMode="auto">
          <a:xfrm>
            <a:off x="9042844" y="1364533"/>
            <a:ext cx="3346558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r>
              <a:rPr lang="en-US" altLang="zh-CN" sz="2400" b="1" dirty="0">
                <a:solidFill>
                  <a:schemeClr val="tx1"/>
                </a:solidFill>
                <a:latin typeface="Arial Bold" pitchFamily="-84" charset="0"/>
                <a:sym typeface="Arial Bold" pitchFamily="-84" charset="0"/>
              </a:rPr>
              <a:t>Non-blind restoration</a:t>
            </a:r>
          </a:p>
        </p:txBody>
      </p:sp>
      <p:sp>
        <p:nvSpPr>
          <p:cNvPr id="23" name="Freeform 6"/>
          <p:cNvSpPr>
            <a:spLocks/>
          </p:cNvSpPr>
          <p:nvPr/>
        </p:nvSpPr>
        <p:spPr bwMode="auto">
          <a:xfrm rot="16200000">
            <a:off x="2701534" y="4028358"/>
            <a:ext cx="373063" cy="331787"/>
          </a:xfrm>
          <a:custGeom>
            <a:avLst/>
            <a:gdLst>
              <a:gd name="T0" fmla="*/ 0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0 h 21600"/>
              <a:gd name="T6" fmla="*/ 2147483647 w 21600"/>
              <a:gd name="T7" fmla="*/ 0 h 21600"/>
              <a:gd name="T8" fmla="*/ 2147483647 w 21600"/>
              <a:gd name="T9" fmla="*/ 2147483647 h 21600"/>
              <a:gd name="T10" fmla="*/ 2147483647 w 21600"/>
              <a:gd name="T11" fmla="*/ 2147483647 h 21600"/>
              <a:gd name="T12" fmla="*/ 2147483647 w 21600"/>
              <a:gd name="T13" fmla="*/ 2147483647 h 21600"/>
              <a:gd name="T14" fmla="*/ 0 w 21600"/>
              <a:gd name="T15" fmla="*/ 2147483647 h 21600"/>
              <a:gd name="T16" fmla="*/ 0 w 21600"/>
              <a:gd name="T17" fmla="*/ 2147483647 h 21600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21600"/>
              <a:gd name="T28" fmla="*/ 0 h 21600"/>
              <a:gd name="T29" fmla="*/ 21600 w 21600"/>
              <a:gd name="T30" fmla="*/ 21600 h 21600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21600" h="21600">
                <a:moveTo>
                  <a:pt x="0" y="14426"/>
                </a:moveTo>
                <a:lnTo>
                  <a:pt x="5400" y="14426"/>
                </a:lnTo>
                <a:lnTo>
                  <a:pt x="5400" y="0"/>
                </a:lnTo>
                <a:lnTo>
                  <a:pt x="16200" y="0"/>
                </a:lnTo>
                <a:lnTo>
                  <a:pt x="16200" y="14426"/>
                </a:lnTo>
                <a:lnTo>
                  <a:pt x="21600" y="14426"/>
                </a:lnTo>
                <a:lnTo>
                  <a:pt x="10800" y="21600"/>
                </a:lnTo>
                <a:lnTo>
                  <a:pt x="0" y="14426"/>
                </a:lnTo>
                <a:close/>
                <a:moveTo>
                  <a:pt x="0" y="14426"/>
                </a:moveTo>
              </a:path>
            </a:pathLst>
          </a:custGeom>
          <a:solidFill>
            <a:srgbClr val="3A81BA"/>
          </a:solidFill>
          <a:ln w="25400">
            <a:solidFill>
              <a:srgbClr val="2A5E87"/>
            </a:solidFill>
            <a:round/>
            <a:headEnd/>
            <a:tailEnd/>
          </a:ln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24" name="Freeform 6"/>
          <p:cNvSpPr>
            <a:spLocks/>
          </p:cNvSpPr>
          <p:nvPr/>
        </p:nvSpPr>
        <p:spPr bwMode="auto">
          <a:xfrm rot="16200000">
            <a:off x="9415184" y="4135514"/>
            <a:ext cx="373063" cy="381000"/>
          </a:xfrm>
          <a:custGeom>
            <a:avLst/>
            <a:gdLst>
              <a:gd name="T0" fmla="*/ 0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0 h 21600"/>
              <a:gd name="T6" fmla="*/ 2147483647 w 21600"/>
              <a:gd name="T7" fmla="*/ 0 h 21600"/>
              <a:gd name="T8" fmla="*/ 2147483647 w 21600"/>
              <a:gd name="T9" fmla="*/ 2147483647 h 21600"/>
              <a:gd name="T10" fmla="*/ 2147483647 w 21600"/>
              <a:gd name="T11" fmla="*/ 2147483647 h 21600"/>
              <a:gd name="T12" fmla="*/ 2147483647 w 21600"/>
              <a:gd name="T13" fmla="*/ 2147483647 h 21600"/>
              <a:gd name="T14" fmla="*/ 0 w 21600"/>
              <a:gd name="T15" fmla="*/ 2147483647 h 21600"/>
              <a:gd name="T16" fmla="*/ 0 w 21600"/>
              <a:gd name="T17" fmla="*/ 2147483647 h 21600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21600"/>
              <a:gd name="T28" fmla="*/ 0 h 21600"/>
              <a:gd name="T29" fmla="*/ 21600 w 21600"/>
              <a:gd name="T30" fmla="*/ 21600 h 21600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21600" h="21600">
                <a:moveTo>
                  <a:pt x="0" y="14426"/>
                </a:moveTo>
                <a:lnTo>
                  <a:pt x="5400" y="14426"/>
                </a:lnTo>
                <a:lnTo>
                  <a:pt x="5400" y="0"/>
                </a:lnTo>
                <a:lnTo>
                  <a:pt x="16200" y="0"/>
                </a:lnTo>
                <a:lnTo>
                  <a:pt x="16200" y="14426"/>
                </a:lnTo>
                <a:lnTo>
                  <a:pt x="21600" y="14426"/>
                </a:lnTo>
                <a:lnTo>
                  <a:pt x="10800" y="21600"/>
                </a:lnTo>
                <a:lnTo>
                  <a:pt x="0" y="14426"/>
                </a:lnTo>
                <a:close/>
                <a:moveTo>
                  <a:pt x="0" y="14426"/>
                </a:moveTo>
              </a:path>
            </a:pathLst>
          </a:custGeom>
          <a:solidFill>
            <a:srgbClr val="3A81BA"/>
          </a:solidFill>
          <a:ln w="25400">
            <a:solidFill>
              <a:srgbClr val="2A5E87"/>
            </a:solidFill>
            <a:round/>
            <a:headEnd/>
            <a:tailEnd/>
          </a:ln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25" name="Freeform 2"/>
          <p:cNvSpPr>
            <a:spLocks/>
          </p:cNvSpPr>
          <p:nvPr/>
        </p:nvSpPr>
        <p:spPr bwMode="auto">
          <a:xfrm rot="5400000">
            <a:off x="9550916" y="2253533"/>
            <a:ext cx="2667000" cy="2184400"/>
          </a:xfrm>
          <a:custGeom>
            <a:avLst/>
            <a:gdLst>
              <a:gd name="T0" fmla="*/ 0 w 21600"/>
              <a:gd name="T1" fmla="*/ 0 h 21600"/>
              <a:gd name="T2" fmla="*/ 2147483647 w 21600"/>
              <a:gd name="T3" fmla="*/ 0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2147483647 w 21600"/>
              <a:gd name="T9" fmla="*/ 2147483647 h 21600"/>
              <a:gd name="T10" fmla="*/ 2147483647 w 21600"/>
              <a:gd name="T11" fmla="*/ 2147483647 h 21600"/>
              <a:gd name="T12" fmla="*/ 2147483647 w 21600"/>
              <a:gd name="T13" fmla="*/ 2147483647 h 21600"/>
              <a:gd name="T14" fmla="*/ 2147483647 w 21600"/>
              <a:gd name="T15" fmla="*/ 2147483647 h 21600"/>
              <a:gd name="T16" fmla="*/ 2147483647 w 21600"/>
              <a:gd name="T17" fmla="*/ 2147483647 h 21600"/>
              <a:gd name="T18" fmla="*/ 2147483647 w 21600"/>
              <a:gd name="T19" fmla="*/ 2147483647 h 21600"/>
              <a:gd name="T20" fmla="*/ 0 w 21600"/>
              <a:gd name="T21" fmla="*/ 2147483647 h 21600"/>
              <a:gd name="T22" fmla="*/ 0 w 21600"/>
              <a:gd name="T23" fmla="*/ 0 h 21600"/>
              <a:gd name="T24" fmla="*/ 0 w 21600"/>
              <a:gd name="T25" fmla="*/ 0 h 216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21600"/>
              <a:gd name="T40" fmla="*/ 0 h 21600"/>
              <a:gd name="T41" fmla="*/ 21600 w 21600"/>
              <a:gd name="T42" fmla="*/ 21600 h 21600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21600" h="21600">
                <a:moveTo>
                  <a:pt x="0" y="0"/>
                </a:moveTo>
                <a:lnTo>
                  <a:pt x="16919" y="0"/>
                </a:lnTo>
                <a:lnTo>
                  <a:pt x="16919" y="8174"/>
                </a:lnTo>
                <a:lnTo>
                  <a:pt x="19348" y="8174"/>
                </a:lnTo>
                <a:lnTo>
                  <a:pt x="19348" y="5400"/>
                </a:lnTo>
                <a:lnTo>
                  <a:pt x="21600" y="10800"/>
                </a:lnTo>
                <a:lnTo>
                  <a:pt x="19348" y="16200"/>
                </a:lnTo>
                <a:lnTo>
                  <a:pt x="19348" y="13426"/>
                </a:lnTo>
                <a:lnTo>
                  <a:pt x="16919" y="13426"/>
                </a:lnTo>
                <a:lnTo>
                  <a:pt x="16919" y="21600"/>
                </a:lnTo>
                <a:lnTo>
                  <a:pt x="0" y="21600"/>
                </a:lnTo>
                <a:lnTo>
                  <a:pt x="0" y="0"/>
                </a:lnTo>
                <a:close/>
                <a:moveTo>
                  <a:pt x="0" y="0"/>
                </a:moveTo>
              </a:path>
            </a:pathLst>
          </a:custGeom>
          <a:solidFill>
            <a:srgbClr val="3A81BA"/>
          </a:solidFill>
          <a:ln w="25400">
            <a:solidFill>
              <a:srgbClr val="2A5E87"/>
            </a:solidFill>
            <a:round/>
            <a:headEnd/>
            <a:tailEnd/>
          </a:ln>
        </p:spPr>
        <p:txBody>
          <a:bodyPr lIns="0" tIns="0" rIns="0" bIns="0"/>
          <a:lstStyle/>
          <a:p>
            <a:endParaRPr lang="zh-CN" altLang="en-US"/>
          </a:p>
        </p:txBody>
      </p:sp>
      <p:pic>
        <p:nvPicPr>
          <p:cNvPr id="26" name="Picture 29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13633" y="3573424"/>
            <a:ext cx="479425" cy="477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27" name="Picture 32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68428" y="2082083"/>
            <a:ext cx="1831975" cy="142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33" name="Left-Right Arrow 3"/>
          <p:cNvSpPr>
            <a:spLocks noChangeArrowheads="1"/>
          </p:cNvSpPr>
          <p:nvPr/>
        </p:nvSpPr>
        <p:spPr bwMode="auto">
          <a:xfrm>
            <a:off x="5495887" y="3936259"/>
            <a:ext cx="1415953" cy="381000"/>
          </a:xfrm>
          <a:prstGeom prst="leftRightArrow">
            <a:avLst>
              <a:gd name="adj1" fmla="val 50000"/>
              <a:gd name="adj2" fmla="val 49998"/>
            </a:avLst>
          </a:prstGeom>
          <a:solidFill>
            <a:srgbClr val="BBE0E3"/>
          </a:solidFill>
          <a:ln w="25400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zh-CN"/>
          </a:p>
        </p:txBody>
      </p:sp>
      <p:sp>
        <p:nvSpPr>
          <p:cNvPr id="34" name="Rectangle 12"/>
          <p:cNvSpPr>
            <a:spLocks/>
          </p:cNvSpPr>
          <p:nvPr/>
        </p:nvSpPr>
        <p:spPr bwMode="auto">
          <a:xfrm>
            <a:off x="5754826" y="3638322"/>
            <a:ext cx="1040902" cy="414337"/>
          </a:xfrm>
          <a:prstGeom prst="rect">
            <a:avLst/>
          </a:prstGeom>
          <a:noFill/>
          <a:ln w="12700" cap="rnd">
            <a:noFill/>
            <a:round/>
            <a:headEnd/>
            <a:tailEnd/>
          </a:ln>
        </p:spPr>
        <p:txBody>
          <a:bodyPr lIns="38100" tIns="38100" rIns="38100" bIns="38100"/>
          <a:lstStyle/>
          <a:p>
            <a:r>
              <a:rPr lang="en-US" altLang="zh-CN" sz="2200" b="1" dirty="0">
                <a:latin typeface="Arial Bold" pitchFamily="-84" charset="0"/>
                <a:cs typeface="Arial" pitchFamily="34" charset="0"/>
                <a:sym typeface="Arial" pitchFamily="34" charset="0"/>
              </a:rPr>
              <a:t>iterate</a:t>
            </a:r>
            <a:endParaRPr lang="en-US" altLang="zh-CN" sz="2200" b="1" dirty="0">
              <a:solidFill>
                <a:schemeClr val="tx1"/>
              </a:solidFill>
              <a:latin typeface="Arial Bold" pitchFamily="-84" charset="0"/>
              <a:cs typeface="Arial" pitchFamily="34" charset="0"/>
              <a:sym typeface="Arial" pitchFamily="34" charset="0"/>
            </a:endParaRPr>
          </a:p>
        </p:txBody>
      </p:sp>
      <p:pic>
        <p:nvPicPr>
          <p:cNvPr id="788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9265" y="1904013"/>
            <a:ext cx="1748336" cy="13704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8851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1734" y="3298301"/>
            <a:ext cx="1782060" cy="14047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8" name="TextBox 1">
            <a:extLst>
              <a:ext uri="{FF2B5EF4-FFF2-40B4-BE49-F238E27FC236}">
                <a16:creationId xmlns:a16="http://schemas.microsoft.com/office/drawing/2014/main" id="{D851743E-041A-4879-81E9-018587DC4F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94514" y="4086111"/>
            <a:ext cx="2100575" cy="4169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5800">
                <a:solidFill>
                  <a:srgbClr val="000000"/>
                </a:solidFill>
                <a:latin typeface="Gill Sans" pitchFamily="-84" charset="0"/>
                <a:ea typeface="ヒラギノ角ゴ ProN W3" pitchFamily="-84" charset="-128"/>
                <a:sym typeface="Gill Sans" pitchFamily="-84" charset="0"/>
              </a:defRPr>
            </a:lvl1pPr>
            <a:lvl2pPr marL="742950" indent="-285750" eaLnBrk="0" hangingPunct="0">
              <a:defRPr sz="5800">
                <a:solidFill>
                  <a:srgbClr val="000000"/>
                </a:solidFill>
                <a:latin typeface="Gill Sans" pitchFamily="-84" charset="0"/>
                <a:ea typeface="ヒラギノ角ゴ ProN W3" pitchFamily="-84" charset="-128"/>
                <a:sym typeface="Gill Sans" pitchFamily="-84" charset="0"/>
              </a:defRPr>
            </a:lvl2pPr>
            <a:lvl3pPr marL="1143000" indent="-228600" eaLnBrk="0" hangingPunct="0">
              <a:defRPr sz="5800">
                <a:solidFill>
                  <a:srgbClr val="000000"/>
                </a:solidFill>
                <a:latin typeface="Gill Sans" pitchFamily="-84" charset="0"/>
                <a:ea typeface="ヒラギノ角ゴ ProN W3" pitchFamily="-84" charset="-128"/>
                <a:sym typeface="Gill Sans" pitchFamily="-84" charset="0"/>
              </a:defRPr>
            </a:lvl3pPr>
            <a:lvl4pPr marL="1600200" indent="-228600" eaLnBrk="0" hangingPunct="0">
              <a:defRPr sz="5800">
                <a:solidFill>
                  <a:srgbClr val="000000"/>
                </a:solidFill>
                <a:latin typeface="Gill Sans" pitchFamily="-84" charset="0"/>
                <a:ea typeface="ヒラギノ角ゴ ProN W3" pitchFamily="-84" charset="-128"/>
                <a:sym typeface="Gill Sans" pitchFamily="-84" charset="0"/>
              </a:defRPr>
            </a:lvl4pPr>
            <a:lvl5pPr marL="2057400" indent="-228600" eaLnBrk="0" hangingPunct="0">
              <a:defRPr sz="5800">
                <a:solidFill>
                  <a:srgbClr val="000000"/>
                </a:solidFill>
                <a:latin typeface="Gill Sans" pitchFamily="-84" charset="0"/>
                <a:ea typeface="ヒラギノ角ゴ ProN W3" pitchFamily="-84" charset="-128"/>
                <a:sym typeface="Gill Sans" pitchFamily="-8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pitchFamily="-84" charset="0"/>
                <a:ea typeface="ヒラギノ角ゴ ProN W3" pitchFamily="-84" charset="-128"/>
                <a:sym typeface="Gill Sans" pitchFamily="-8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pitchFamily="-84" charset="0"/>
                <a:ea typeface="ヒラギノ角ゴ ProN W3" pitchFamily="-84" charset="-128"/>
                <a:sym typeface="Gill Sans" pitchFamily="-8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pitchFamily="-84" charset="0"/>
                <a:ea typeface="ヒラギノ角ゴ ProN W3" pitchFamily="-84" charset="-128"/>
                <a:sym typeface="Gill Sans" pitchFamily="-8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pitchFamily="-84" charset="0"/>
                <a:ea typeface="ヒラギノ角ゴ ProN W3" pitchFamily="-84" charset="-128"/>
                <a:sym typeface="Gill Sans" pitchFamily="-84" charset="0"/>
              </a:defRPr>
            </a:lvl9pPr>
          </a:lstStyle>
          <a:p>
            <a:pPr eaLnBrk="1" hangingPunct="1"/>
            <a:r>
              <a:rPr lang="en-US" altLang="zh-CN" sz="2109" b="1" dirty="0">
                <a:ea typeface="宋体" panose="02010600030101010101" pitchFamily="2" charset="-122"/>
              </a:rPr>
              <a:t>need image prior</a:t>
            </a:r>
          </a:p>
        </p:txBody>
      </p:sp>
      <p:sp>
        <p:nvSpPr>
          <p:cNvPr id="29" name="TextBox 1">
            <a:extLst>
              <a:ext uri="{FF2B5EF4-FFF2-40B4-BE49-F238E27FC236}">
                <a16:creationId xmlns:a16="http://schemas.microsoft.com/office/drawing/2014/main" id="{8D98EA9A-34C8-43BD-B841-A21FC6F49F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882945" y="4328090"/>
            <a:ext cx="2100575" cy="4169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5800">
                <a:solidFill>
                  <a:srgbClr val="000000"/>
                </a:solidFill>
                <a:latin typeface="Gill Sans" pitchFamily="-84" charset="0"/>
                <a:ea typeface="ヒラギノ角ゴ ProN W3" pitchFamily="-84" charset="-128"/>
                <a:sym typeface="Gill Sans" pitchFamily="-84" charset="0"/>
              </a:defRPr>
            </a:lvl1pPr>
            <a:lvl2pPr marL="742950" indent="-285750" eaLnBrk="0" hangingPunct="0">
              <a:defRPr sz="5800">
                <a:solidFill>
                  <a:srgbClr val="000000"/>
                </a:solidFill>
                <a:latin typeface="Gill Sans" pitchFamily="-84" charset="0"/>
                <a:ea typeface="ヒラギノ角ゴ ProN W3" pitchFamily="-84" charset="-128"/>
                <a:sym typeface="Gill Sans" pitchFamily="-84" charset="0"/>
              </a:defRPr>
            </a:lvl2pPr>
            <a:lvl3pPr marL="1143000" indent="-228600" eaLnBrk="0" hangingPunct="0">
              <a:defRPr sz="5800">
                <a:solidFill>
                  <a:srgbClr val="000000"/>
                </a:solidFill>
                <a:latin typeface="Gill Sans" pitchFamily="-84" charset="0"/>
                <a:ea typeface="ヒラギノ角ゴ ProN W3" pitchFamily="-84" charset="-128"/>
                <a:sym typeface="Gill Sans" pitchFamily="-84" charset="0"/>
              </a:defRPr>
            </a:lvl3pPr>
            <a:lvl4pPr marL="1600200" indent="-228600" eaLnBrk="0" hangingPunct="0">
              <a:defRPr sz="5800">
                <a:solidFill>
                  <a:srgbClr val="000000"/>
                </a:solidFill>
                <a:latin typeface="Gill Sans" pitchFamily="-84" charset="0"/>
                <a:ea typeface="ヒラギノ角ゴ ProN W3" pitchFamily="-84" charset="-128"/>
                <a:sym typeface="Gill Sans" pitchFamily="-84" charset="0"/>
              </a:defRPr>
            </a:lvl4pPr>
            <a:lvl5pPr marL="2057400" indent="-228600" eaLnBrk="0" hangingPunct="0">
              <a:defRPr sz="5800">
                <a:solidFill>
                  <a:srgbClr val="000000"/>
                </a:solidFill>
                <a:latin typeface="Gill Sans" pitchFamily="-84" charset="0"/>
                <a:ea typeface="ヒラギノ角ゴ ProN W3" pitchFamily="-84" charset="-128"/>
                <a:sym typeface="Gill Sans" pitchFamily="-8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pitchFamily="-84" charset="0"/>
                <a:ea typeface="ヒラギノ角ゴ ProN W3" pitchFamily="-84" charset="-128"/>
                <a:sym typeface="Gill Sans" pitchFamily="-8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pitchFamily="-84" charset="0"/>
                <a:ea typeface="ヒラギノ角ゴ ProN W3" pitchFamily="-84" charset="-128"/>
                <a:sym typeface="Gill Sans" pitchFamily="-8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pitchFamily="-84" charset="0"/>
                <a:ea typeface="ヒラギノ角ゴ ProN W3" pitchFamily="-84" charset="-128"/>
                <a:sym typeface="Gill Sans" pitchFamily="-8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pitchFamily="-84" charset="0"/>
                <a:ea typeface="ヒラギノ角ゴ ProN W3" pitchFamily="-84" charset="-128"/>
                <a:sym typeface="Gill Sans" pitchFamily="-84" charset="0"/>
              </a:defRPr>
            </a:lvl9pPr>
          </a:lstStyle>
          <a:p>
            <a:pPr eaLnBrk="1" hangingPunct="1"/>
            <a:r>
              <a:rPr lang="en-US" altLang="zh-CN" sz="2109" b="1" dirty="0">
                <a:ea typeface="宋体" panose="02010600030101010101" pitchFamily="2" charset="-122"/>
              </a:rPr>
              <a:t>need image prior</a:t>
            </a:r>
          </a:p>
        </p:txBody>
      </p:sp>
    </p:spTree>
    <p:extLst>
      <p:ext uri="{BB962C8B-B14F-4D97-AF65-F5344CB8AC3E}">
        <p14:creationId xmlns:p14="http://schemas.microsoft.com/office/powerpoint/2010/main" val="3761144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788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788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9" grpId="0"/>
      <p:bldP spid="10" grpId="0"/>
      <p:bldP spid="11" grpId="0"/>
      <p:bldP spid="12" grpId="0"/>
      <p:bldP spid="13" grpId="0"/>
      <p:bldP spid="22" grpId="0"/>
      <p:bldP spid="23" grpId="0" animBg="1"/>
      <p:bldP spid="24" grpId="0" animBg="1"/>
      <p:bldP spid="25" grpId="0" animBg="1"/>
      <p:bldP spid="33" grpId="0" animBg="1"/>
      <p:bldP spid="34" grpId="0"/>
      <p:bldP spid="28" grpId="0"/>
      <p:bldP spid="2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Related Works </a:t>
            </a:r>
            <a:endParaRPr lang="zh-CN" altLang="en-US" dirty="0"/>
          </a:p>
        </p:txBody>
      </p:sp>
      <p:sp>
        <p:nvSpPr>
          <p:cNvPr id="5" name="内容占位符 2"/>
          <p:cNvSpPr txBox="1">
            <a:spLocks/>
          </p:cNvSpPr>
          <p:nvPr/>
        </p:nvSpPr>
        <p:spPr>
          <a:xfrm>
            <a:off x="863600" y="2898776"/>
            <a:ext cx="10515600" cy="14430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/>
              <a:t>Estimating blur kernel relies on salient edge selection </a:t>
            </a:r>
          </a:p>
          <a:p>
            <a:pPr lvl="1">
              <a:buFont typeface="Wingdings" pitchFamily="2" charset="2"/>
              <a:buChar char="ü"/>
            </a:pPr>
            <a:r>
              <a:rPr lang="en-US" altLang="zh-CN" i="1" dirty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en-US" altLang="zh-CN" baseline="-25000" dirty="0"/>
              <a:t>0</a:t>
            </a:r>
            <a:r>
              <a:rPr lang="en-US" altLang="zh-CN" dirty="0"/>
              <a:t>-norm, </a:t>
            </a:r>
            <a:r>
              <a:rPr lang="en-US" altLang="zh-CN" i="1" dirty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en-US" altLang="zh-CN" baseline="-25000" dirty="0"/>
              <a:t>1</a:t>
            </a:r>
            <a:r>
              <a:rPr lang="en-US" altLang="zh-CN" dirty="0"/>
              <a:t>/</a:t>
            </a:r>
            <a:r>
              <a:rPr lang="en-US" altLang="zh-CN" i="1" dirty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en-US" altLang="zh-CN" baseline="-25000" dirty="0"/>
              <a:t>2</a:t>
            </a:r>
            <a:r>
              <a:rPr lang="en-US" altLang="zh-CN" dirty="0"/>
              <a:t>-norm, patch prior, dark channel prior</a:t>
            </a:r>
          </a:p>
          <a:p>
            <a:pPr lvl="1">
              <a:buFont typeface="Wingdings" pitchFamily="2" charset="2"/>
              <a:buChar char="ü"/>
            </a:pPr>
            <a:r>
              <a:rPr lang="en-US" altLang="zh-CN" dirty="0"/>
              <a:t>Bilateral filter/shock filter</a:t>
            </a:r>
          </a:p>
        </p:txBody>
      </p:sp>
      <p:sp>
        <p:nvSpPr>
          <p:cNvPr id="6" name="内容占位符 2"/>
          <p:cNvSpPr txBox="1">
            <a:spLocks/>
          </p:cNvSpPr>
          <p:nvPr/>
        </p:nvSpPr>
        <p:spPr>
          <a:xfrm>
            <a:off x="863600" y="4460898"/>
            <a:ext cx="10515600" cy="1019175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3000" dirty="0"/>
              <a:t>Blur kernel estimation error </a:t>
            </a:r>
          </a:p>
          <a:p>
            <a:pPr lvl="1">
              <a:buFont typeface="Wingdings" pitchFamily="2" charset="2"/>
              <a:buChar char="ü"/>
            </a:pPr>
            <a:r>
              <a:rPr lang="en-US" altLang="zh-CN" sz="2600" dirty="0"/>
              <a:t>Existing non-blind restoration methods are based on error-free kernel assumption</a:t>
            </a:r>
          </a:p>
          <a:p>
            <a:pPr lvl="2"/>
            <a:endParaRPr lang="zh-CN" altLang="en-US" dirty="0"/>
          </a:p>
        </p:txBody>
      </p:sp>
      <p:sp>
        <p:nvSpPr>
          <p:cNvPr id="7" name="标题 1">
            <a:extLst>
              <a:ext uri="{FF2B5EF4-FFF2-40B4-BE49-F238E27FC236}">
                <a16:creationId xmlns:a16="http://schemas.microsoft.com/office/drawing/2014/main" id="{28B07C43-6BE2-49D5-8F7A-DC584DCFD4EB}"/>
              </a:ext>
            </a:extLst>
          </p:cNvPr>
          <p:cNvSpPr txBox="1">
            <a:spLocks/>
          </p:cNvSpPr>
          <p:nvPr/>
        </p:nvSpPr>
        <p:spPr>
          <a:xfrm>
            <a:off x="812800" y="1690688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3200" b="1" dirty="0"/>
              <a:t>Conventional optimization-based methods</a:t>
            </a:r>
            <a:endParaRPr lang="zh-CN" alt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18576139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0F73827-F40E-4139-AB82-5CC9BB2F53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 Related Works</a:t>
            </a:r>
            <a:endParaRPr lang="zh-CN" altLang="en-US" dirty="0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A069C2DD-965B-4157-9119-6785AEB25ED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AutoShape 4" descr="https://ieeexplore.ieee.org/mediastore_new/IEEE/content/media/34/7484354/7274732/schul1-2481418-large.gif">
            <a:extLst>
              <a:ext uri="{FF2B5EF4-FFF2-40B4-BE49-F238E27FC236}">
                <a16:creationId xmlns:a16="http://schemas.microsoft.com/office/drawing/2014/main" id="{8BF46CEC-BE7D-4996-8D01-767B3C672E6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D1B37307-D2BE-449A-A77F-43514F9796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461108"/>
            <a:ext cx="12192000" cy="4715855"/>
          </a:xfrm>
          <a:prstGeom prst="rect">
            <a:avLst/>
          </a:prstGeom>
        </p:spPr>
      </p:pic>
      <p:sp>
        <p:nvSpPr>
          <p:cNvPr id="4" name="矩形 3">
            <a:extLst>
              <a:ext uri="{FF2B5EF4-FFF2-40B4-BE49-F238E27FC236}">
                <a16:creationId xmlns:a16="http://schemas.microsoft.com/office/drawing/2014/main" id="{00DB431E-670B-4281-9FC5-67722A5F0282}"/>
              </a:ext>
            </a:extLst>
          </p:cNvPr>
          <p:cNvSpPr/>
          <p:nvPr/>
        </p:nvSpPr>
        <p:spPr>
          <a:xfrm>
            <a:off x="429254" y="6492875"/>
            <a:ext cx="31448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/>
              <a:t>Learning to Deblur, TPAMI 2016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8370805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743B804-89DF-453D-AC1D-A518F02D99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974572" cy="1325563"/>
          </a:xfrm>
        </p:spPr>
        <p:txBody>
          <a:bodyPr/>
          <a:lstStyle/>
          <a:p>
            <a:r>
              <a:rPr lang="en-US" altLang="zh-CN" dirty="0"/>
              <a:t>Related  Works</a:t>
            </a:r>
            <a:endParaRPr lang="zh-CN" altLang="en-US" dirty="0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B658CCAA-3408-4994-867B-9CF0E8F8B5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36E5B8E5-CE81-4B4A-B396-527524D54C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7313" y="1228136"/>
            <a:ext cx="9400000" cy="5133333"/>
          </a:xfrm>
          <a:prstGeom prst="rect">
            <a:avLst/>
          </a:prstGeom>
        </p:spPr>
      </p:pic>
      <p:sp>
        <p:nvSpPr>
          <p:cNvPr id="5" name="矩形 4">
            <a:extLst>
              <a:ext uri="{FF2B5EF4-FFF2-40B4-BE49-F238E27FC236}">
                <a16:creationId xmlns:a16="http://schemas.microsoft.com/office/drawing/2014/main" id="{01D1D6D9-1154-4338-B4E1-6C8B68D85D29}"/>
              </a:ext>
            </a:extLst>
          </p:cNvPr>
          <p:cNvSpPr/>
          <p:nvPr/>
        </p:nvSpPr>
        <p:spPr>
          <a:xfrm>
            <a:off x="838200" y="6361469"/>
            <a:ext cx="948601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dirty="0">
                <a:latin typeface="CMR12"/>
              </a:rPr>
              <a:t>Deep multi-scale convolutional neural </a:t>
            </a:r>
            <a:r>
              <a:rPr lang="nn-NO" altLang="zh-CN" dirty="0">
                <a:latin typeface="CMR12"/>
              </a:rPr>
              <a:t>network for dynamic scene deblurring, CVPR 2017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4629595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B69E54F9-DC4C-4C77-A1A6-1215744F2C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8053" y="1264055"/>
            <a:ext cx="9315893" cy="4912908"/>
          </a:xfrm>
          <a:prstGeom prst="rect">
            <a:avLst/>
          </a:prstGeom>
        </p:spPr>
      </p:pic>
      <p:sp>
        <p:nvSpPr>
          <p:cNvPr id="2" name="标题 1">
            <a:extLst>
              <a:ext uri="{FF2B5EF4-FFF2-40B4-BE49-F238E27FC236}">
                <a16:creationId xmlns:a16="http://schemas.microsoft.com/office/drawing/2014/main" id="{9E0F8C38-34DB-4073-8AB5-E226D46F52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Related Works</a:t>
            </a:r>
            <a:endParaRPr lang="zh-CN" altLang="en-US" dirty="0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41A629FA-30CA-4F15-A9A1-2A2189380C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718800" cy="4667251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51C0BA8E-ED76-4FB6-BEA7-32590D5E4F76}"/>
              </a:ext>
            </a:extLst>
          </p:cNvPr>
          <p:cNvSpPr/>
          <p:nvPr/>
        </p:nvSpPr>
        <p:spPr>
          <a:xfrm>
            <a:off x="838200" y="6387008"/>
            <a:ext cx="931589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dirty="0">
                <a:latin typeface="CMR12"/>
              </a:rPr>
              <a:t>Scale-recurrent network for deep image deblurring, CVPR 2018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3417708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>
          <a:xfrm>
            <a:off x="2109986" y="520700"/>
            <a:ext cx="7768828" cy="1178719"/>
          </a:xfrm>
        </p:spPr>
        <p:txBody>
          <a:bodyPr/>
          <a:lstStyle/>
          <a:p>
            <a:r>
              <a:rPr lang="en-US" altLang="zh-CN" dirty="0"/>
              <a:t>Outline </a:t>
            </a:r>
          </a:p>
        </p:txBody>
      </p:sp>
      <p:sp>
        <p:nvSpPr>
          <p:cNvPr id="7171" name="Content Placeholder 2"/>
          <p:cNvSpPr>
            <a:spLocks noGrp="1"/>
          </p:cNvSpPr>
          <p:nvPr>
            <p:ph idx="1"/>
          </p:nvPr>
        </p:nvSpPr>
        <p:spPr>
          <a:xfrm>
            <a:off x="2077641" y="1875235"/>
            <a:ext cx="7768828" cy="4446984"/>
          </a:xfrm>
        </p:spPr>
        <p:txBody>
          <a:bodyPr/>
          <a:lstStyle/>
          <a:p>
            <a:pPr algn="l"/>
            <a:r>
              <a:rPr lang="en-US" altLang="zh-CN" b="1" dirty="0"/>
              <a:t>Background</a:t>
            </a:r>
            <a:endParaRPr lang="en-US" altLang="zh-CN" dirty="0"/>
          </a:p>
          <a:p>
            <a:pPr algn="l"/>
            <a:r>
              <a:rPr lang="en-US" altLang="zh-CN" b="1" dirty="0">
                <a:solidFill>
                  <a:srgbClr val="FF0000"/>
                </a:solidFill>
              </a:rPr>
              <a:t>Discriminative Learning of Iteration-wise Priors for Blur Kernel Estimation</a:t>
            </a:r>
          </a:p>
          <a:p>
            <a:pPr algn="l"/>
            <a:r>
              <a:rPr lang="en-US" altLang="zh-CN" b="1" dirty="0">
                <a:solidFill>
                  <a:schemeClr val="bg1">
                    <a:lumMod val="65000"/>
                  </a:schemeClr>
                </a:solidFill>
              </a:rPr>
              <a:t>Learning Robust Non-Blind Deconvolution Models</a:t>
            </a:r>
          </a:p>
          <a:p>
            <a:pPr algn="l"/>
            <a:r>
              <a:rPr lang="en-US" altLang="zh-CN" b="1" dirty="0">
                <a:solidFill>
                  <a:schemeClr val="bg1">
                    <a:lumMod val="65000"/>
                  </a:schemeClr>
                </a:solidFill>
              </a:rPr>
              <a:t>Self-Learning for Blind Deconvolution</a:t>
            </a:r>
          </a:p>
          <a:p>
            <a:endParaRPr lang="en-US" altLang="zh-CN" b="1" dirty="0"/>
          </a:p>
          <a:p>
            <a:pPr algn="l"/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2124810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935361" y="1661490"/>
            <a:ext cx="10515600" cy="4351338"/>
          </a:xfrm>
        </p:spPr>
        <p:txBody>
          <a:bodyPr/>
          <a:lstStyle/>
          <a:p>
            <a:r>
              <a:rPr lang="en-US" altLang="zh-CN" dirty="0"/>
              <a:t>Model gradients as hyper-Laplacian distributions</a:t>
            </a:r>
          </a:p>
          <a:p>
            <a:endParaRPr lang="en-US" altLang="zh-CN" dirty="0"/>
          </a:p>
          <a:p>
            <a:endParaRPr lang="en-US" altLang="zh-CN" dirty="0"/>
          </a:p>
          <a:p>
            <a:r>
              <a:rPr lang="en-US" altLang="zh-CN" sz="2400" dirty="0"/>
              <a:t>Gradient sparsity should reduce during kernel estimation </a:t>
            </a:r>
            <a:endParaRPr lang="zh-CN" altLang="en-US" sz="2400" dirty="0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39290802"/>
              </p:ext>
            </p:extLst>
          </p:nvPr>
        </p:nvGraphicFramePr>
        <p:xfrm>
          <a:off x="4223657" y="2184626"/>
          <a:ext cx="3520096" cy="788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697" name="Equation" r:id="rId3" imgW="1473120" imgH="330120" progId="Equation.DSMT4">
                  <p:embed/>
                </p:oleObj>
              </mc:Choice>
              <mc:Fallback>
                <p:oleObj name="Equation" r:id="rId3" imgW="1473120" imgH="3301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223657" y="2184626"/>
                        <a:ext cx="3520096" cy="7889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2089" name="Picture 10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1574" y="4409894"/>
            <a:ext cx="7603173" cy="14049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797426" y="3837159"/>
            <a:ext cx="64063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/>
              <a:t>Iteration-wise image priors-based model </a:t>
            </a:r>
          </a:p>
        </p:txBody>
      </p:sp>
      <p:sp>
        <p:nvSpPr>
          <p:cNvPr id="9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altLang="zh-CN" dirty="0"/>
              <a:t>Iteration-wise priors</a:t>
            </a:r>
            <a:endParaRPr lang="zh-CN" altLang="en-US" dirty="0"/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E6673779-7561-4EF5-86AC-0B21E448841A}"/>
              </a:ext>
            </a:extLst>
          </p:cNvPr>
          <p:cNvSpPr txBox="1"/>
          <p:nvPr/>
        </p:nvSpPr>
        <p:spPr>
          <a:xfrm>
            <a:off x="203200" y="6361636"/>
            <a:ext cx="103930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/>
              <a:t>Learning Iteration-wise Generalized Shrinkage-Thresholding Operators for Blind Deconvolution, IEEE TIP 2016</a:t>
            </a:r>
            <a:endParaRPr lang="zh-CN" altLang="en-US" dirty="0"/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442995B9-1F18-40A1-AFC5-D3C9E20CC2A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3517" y="1690688"/>
            <a:ext cx="10620375" cy="1809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4781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20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20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1071" y="97757"/>
            <a:ext cx="8902844" cy="6696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22084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内容占位符 2"/>
          <p:cNvSpPr>
            <a:spLocks noGrp="1"/>
          </p:cNvSpPr>
          <p:nvPr>
            <p:ph idx="1"/>
          </p:nvPr>
        </p:nvSpPr>
        <p:spPr>
          <a:xfrm>
            <a:off x="1394296" y="1796516"/>
            <a:ext cx="7886700" cy="4351338"/>
          </a:xfrm>
        </p:spPr>
        <p:txBody>
          <a:bodyPr/>
          <a:lstStyle/>
          <a:p>
            <a:r>
              <a:rPr lang="en-US" altLang="zh-CN" dirty="0"/>
              <a:t>Fixing </a:t>
            </a:r>
            <a:r>
              <a:rPr lang="en-US" altLang="zh-CN" b="1" dirty="0"/>
              <a:t>k</a:t>
            </a:r>
            <a:r>
              <a:rPr lang="en-US" altLang="zh-CN" dirty="0"/>
              <a:t>, update </a:t>
            </a:r>
            <a:r>
              <a:rPr lang="en-US" altLang="zh-CN" b="1" dirty="0"/>
              <a:t>d </a:t>
            </a:r>
            <a:r>
              <a:rPr lang="en-US" altLang="zh-CN" dirty="0"/>
              <a:t>via Hybrid D-ADMM</a:t>
            </a:r>
          </a:p>
          <a:p>
            <a:endParaRPr lang="en-US" altLang="zh-CN" dirty="0"/>
          </a:p>
          <a:p>
            <a:endParaRPr lang="en-US" altLang="zh-CN" dirty="0"/>
          </a:p>
          <a:p>
            <a:pPr lvl="1"/>
            <a:r>
              <a:rPr lang="en-US" altLang="zh-CN" dirty="0"/>
              <a:t>One step GST operator (</a:t>
            </a:r>
            <a:r>
              <a:rPr lang="en-US" altLang="zh-CN" dirty="0" err="1"/>
              <a:t>Zuo</a:t>
            </a:r>
            <a:r>
              <a:rPr lang="en-US" altLang="zh-CN" dirty="0"/>
              <a:t> et al., 2013)</a:t>
            </a:r>
          </a:p>
          <a:p>
            <a:pPr lvl="1"/>
            <a:endParaRPr lang="en-US" altLang="zh-CN" dirty="0"/>
          </a:p>
          <a:p>
            <a:r>
              <a:rPr lang="en-US" altLang="zh-CN" dirty="0"/>
              <a:t>Fixing </a:t>
            </a:r>
            <a:r>
              <a:rPr lang="en-US" altLang="zh-CN" b="1" dirty="0"/>
              <a:t>d</a:t>
            </a:r>
            <a:r>
              <a:rPr lang="en-US" altLang="zh-CN" dirty="0"/>
              <a:t>, update  </a:t>
            </a:r>
            <a:r>
              <a:rPr lang="en-US" altLang="zh-CN" b="1" dirty="0"/>
              <a:t>k </a:t>
            </a:r>
            <a:r>
              <a:rPr lang="en-US" altLang="zh-CN" dirty="0"/>
              <a:t>via one step ALM</a:t>
            </a:r>
            <a:endParaRPr lang="zh-CN" altLang="en-US" dirty="0"/>
          </a:p>
        </p:txBody>
      </p:sp>
      <p:pic>
        <p:nvPicPr>
          <p:cNvPr id="7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49202" y="2266417"/>
            <a:ext cx="5812780" cy="856851"/>
          </a:xfrm>
          <a:prstGeom prst="rect">
            <a:avLst/>
          </a:prstGeom>
        </p:spPr>
      </p:pic>
      <p:pic>
        <p:nvPicPr>
          <p:cNvPr id="8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33999" y="4594205"/>
            <a:ext cx="4109503" cy="1524540"/>
          </a:xfrm>
          <a:prstGeom prst="rect">
            <a:avLst/>
          </a:prstGeom>
        </p:spPr>
      </p:pic>
      <p:sp>
        <p:nvSpPr>
          <p:cNvPr id="9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altLang="zh-CN" dirty="0"/>
              <a:t>Iterative optimization 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74390721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Training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/>
              <a:t>Loss function </a:t>
            </a:r>
          </a:p>
          <a:p>
            <a:endParaRPr lang="en-US" altLang="zh-CN" dirty="0"/>
          </a:p>
          <a:p>
            <a:endParaRPr lang="en-US" altLang="zh-CN" dirty="0"/>
          </a:p>
          <a:p>
            <a:endParaRPr lang="en-US" altLang="zh-CN" dirty="0"/>
          </a:p>
          <a:p>
            <a:endParaRPr lang="en-US" altLang="zh-CN" dirty="0"/>
          </a:p>
          <a:p>
            <a:r>
              <a:rPr lang="en-US" altLang="zh-CN" dirty="0"/>
              <a:t>Optimization</a:t>
            </a:r>
            <a:r>
              <a:rPr lang="zh-CN" altLang="en-US" dirty="0"/>
              <a:t>：</a:t>
            </a:r>
            <a:r>
              <a:rPr lang="en-US" altLang="zh-CN" dirty="0"/>
              <a:t>gradient descent </a:t>
            </a:r>
            <a:endParaRPr lang="zh-CN" altLang="en-US" dirty="0"/>
          </a:p>
        </p:txBody>
      </p:sp>
      <p:pic>
        <p:nvPicPr>
          <p:cNvPr id="5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44179" y="2454437"/>
            <a:ext cx="1257559" cy="582733"/>
          </a:xfrm>
          <a:prstGeom prst="rect">
            <a:avLst/>
          </a:prstGeom>
        </p:spPr>
      </p:pic>
      <p:pic>
        <p:nvPicPr>
          <p:cNvPr id="6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08144" y="2244828"/>
            <a:ext cx="4807516" cy="1864083"/>
          </a:xfrm>
          <a:prstGeom prst="rect">
            <a:avLst/>
          </a:prstGeom>
        </p:spPr>
      </p:pic>
      <p:pic>
        <p:nvPicPr>
          <p:cNvPr id="7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75844" y="4863576"/>
            <a:ext cx="4740828" cy="10888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483186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Training 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9300" y="1404714"/>
            <a:ext cx="7848600" cy="453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429293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2"/>
          <a:srcRect t="49334"/>
          <a:stretch/>
        </p:blipFill>
        <p:spPr>
          <a:xfrm>
            <a:off x="1756410" y="3171317"/>
            <a:ext cx="7796042" cy="3110334"/>
          </a:xfrm>
          <a:prstGeom prst="rect">
            <a:avLst/>
          </a:prstGeom>
        </p:spPr>
      </p:pic>
      <p:pic>
        <p:nvPicPr>
          <p:cNvPr id="4096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4410" y="3686683"/>
            <a:ext cx="7425392" cy="28076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C:\360云盘\Work\Blind Deconvolution\gradient\journal\writting\final\Iteration-wise_BD_TIP_final_latex\figs\fig_GSF_mapping.tiff">
            <a:extLst>
              <a:ext uri="{FF2B5EF4-FFF2-40B4-BE49-F238E27FC236}">
                <a16:creationId xmlns:a16="http://schemas.microsoft.com/office/drawing/2014/main" id="{DA54886E-7BE8-455E-B921-96A7DA6010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267" y="462754"/>
            <a:ext cx="11997678" cy="2391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78826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Results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4117" y="2077402"/>
            <a:ext cx="7019925" cy="3343275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8709" y="2602458"/>
            <a:ext cx="6508795" cy="3231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702871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Results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2187" y="2115344"/>
            <a:ext cx="7667625" cy="377190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7498" y="2625345"/>
            <a:ext cx="7037002" cy="3101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873504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9252" y="119062"/>
            <a:ext cx="8529629" cy="6738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174532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>
          <a:xfrm>
            <a:off x="2109986" y="520700"/>
            <a:ext cx="7768828" cy="1178719"/>
          </a:xfrm>
        </p:spPr>
        <p:txBody>
          <a:bodyPr/>
          <a:lstStyle/>
          <a:p>
            <a:r>
              <a:rPr lang="en-US" altLang="zh-CN" dirty="0"/>
              <a:t>Outline </a:t>
            </a:r>
          </a:p>
        </p:txBody>
      </p:sp>
      <p:sp>
        <p:nvSpPr>
          <p:cNvPr id="7171" name="Content Placeholder 2"/>
          <p:cNvSpPr>
            <a:spLocks noGrp="1"/>
          </p:cNvSpPr>
          <p:nvPr>
            <p:ph idx="1"/>
          </p:nvPr>
        </p:nvSpPr>
        <p:spPr>
          <a:xfrm>
            <a:off x="2077641" y="1875235"/>
            <a:ext cx="7768828" cy="4446984"/>
          </a:xfrm>
        </p:spPr>
        <p:txBody>
          <a:bodyPr/>
          <a:lstStyle/>
          <a:p>
            <a:pPr algn="l"/>
            <a:r>
              <a:rPr lang="en-US" altLang="zh-CN" b="1" dirty="0"/>
              <a:t>Background</a:t>
            </a:r>
            <a:endParaRPr lang="en-US" altLang="zh-CN" dirty="0"/>
          </a:p>
          <a:p>
            <a:pPr algn="l"/>
            <a:r>
              <a:rPr lang="en-US" altLang="zh-CN" b="1" dirty="0">
                <a:solidFill>
                  <a:schemeClr val="tx1"/>
                </a:solidFill>
              </a:rPr>
              <a:t>Discriminative Learning of Iteration-wise Priors for </a:t>
            </a:r>
            <a:r>
              <a:rPr lang="en-US" altLang="zh-CN" b="1" dirty="0"/>
              <a:t>Blur Kernel Estimation</a:t>
            </a:r>
            <a:endParaRPr lang="en-US" altLang="zh-CN" b="1" dirty="0">
              <a:solidFill>
                <a:schemeClr val="tx1"/>
              </a:solidFill>
            </a:endParaRPr>
          </a:p>
          <a:p>
            <a:pPr algn="l"/>
            <a:r>
              <a:rPr lang="en-US" altLang="zh-CN" b="1" dirty="0">
                <a:solidFill>
                  <a:srgbClr val="FF0000"/>
                </a:solidFill>
              </a:rPr>
              <a:t>Learning Robust Non-Blind Deconvolution Models</a:t>
            </a:r>
          </a:p>
          <a:p>
            <a:pPr algn="l"/>
            <a:r>
              <a:rPr lang="en-US" altLang="zh-CN" b="1" dirty="0">
                <a:solidFill>
                  <a:schemeClr val="bg1">
                    <a:lumMod val="65000"/>
                  </a:schemeClr>
                </a:solidFill>
              </a:rPr>
              <a:t>Self-Learning for Blind Deconvolution</a:t>
            </a:r>
          </a:p>
          <a:p>
            <a:endParaRPr lang="en-US" altLang="zh-CN" b="1" dirty="0"/>
          </a:p>
          <a:p>
            <a:pPr algn="l"/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4077530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Non-blind Deconvolution</a:t>
            </a:r>
            <a:endParaRPr 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下箭头 9"/>
          <p:cNvSpPr/>
          <p:nvPr/>
        </p:nvSpPr>
        <p:spPr>
          <a:xfrm>
            <a:off x="4976368" y="2760162"/>
            <a:ext cx="484632" cy="75347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1" name="对象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50701320"/>
              </p:ext>
            </p:extLst>
          </p:nvPr>
        </p:nvGraphicFramePr>
        <p:xfrm>
          <a:off x="5527675" y="2817813"/>
          <a:ext cx="1819275" cy="441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7192" name="Equation" r:id="rId3" imgW="799920" imgH="190440" progId="Equation.DSMT4">
                  <p:embed/>
                </p:oleObj>
              </mc:Choice>
              <mc:Fallback>
                <p:oleObj name="Equation" r:id="rId3" imgW="799920" imgH="1904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27675" y="2817813"/>
                        <a:ext cx="1819275" cy="4413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对象 12">
            <a:extLst>
              <a:ext uri="{FF2B5EF4-FFF2-40B4-BE49-F238E27FC236}">
                <a16:creationId xmlns:a16="http://schemas.microsoft.com/office/drawing/2014/main" id="{41F6B566-DE5B-4DF3-9A67-907383F8504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31666775"/>
              </p:ext>
            </p:extLst>
          </p:nvPr>
        </p:nvGraphicFramePr>
        <p:xfrm>
          <a:off x="3044825" y="1793875"/>
          <a:ext cx="4833938" cy="898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7193" name="Equation" r:id="rId5" imgW="2323800" imgH="431640" progId="Equation.DSMT4">
                  <p:embed/>
                </p:oleObj>
              </mc:Choice>
              <mc:Fallback>
                <p:oleObj name="Equation" r:id="rId5" imgW="2323800" imgH="431640" progId="Equation.DSMT4">
                  <p:embed/>
                  <p:pic>
                    <p:nvPicPr>
                      <p:cNvPr id="4" name="对象 3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044825" y="1793875"/>
                        <a:ext cx="4833938" cy="8985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对象 13">
            <a:extLst>
              <a:ext uri="{FF2B5EF4-FFF2-40B4-BE49-F238E27FC236}">
                <a16:creationId xmlns:a16="http://schemas.microsoft.com/office/drawing/2014/main" id="{7ABC7D6E-9918-473F-966F-D26862F76D3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20581136"/>
              </p:ext>
            </p:extLst>
          </p:nvPr>
        </p:nvGraphicFramePr>
        <p:xfrm>
          <a:off x="2159794" y="3496980"/>
          <a:ext cx="6735762" cy="898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7194" name="Equation" r:id="rId7" imgW="3238200" imgH="431640" progId="Equation.DSMT4">
                  <p:embed/>
                </p:oleObj>
              </mc:Choice>
              <mc:Fallback>
                <p:oleObj name="Equation" r:id="rId7" imgW="3238200" imgH="431640" progId="Equation.DSMT4">
                  <p:embed/>
                  <p:pic>
                    <p:nvPicPr>
                      <p:cNvPr id="13" name="对象 12">
                        <a:extLst>
                          <a:ext uri="{FF2B5EF4-FFF2-40B4-BE49-F238E27FC236}">
                            <a16:creationId xmlns:a16="http://schemas.microsoft.com/office/drawing/2014/main" id="{41F6B566-DE5B-4DF3-9A67-907383F85044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159794" y="3496980"/>
                        <a:ext cx="6735762" cy="8985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文本框 3">
            <a:extLst>
              <a:ext uri="{FF2B5EF4-FFF2-40B4-BE49-F238E27FC236}">
                <a16:creationId xmlns:a16="http://schemas.microsoft.com/office/drawing/2014/main" id="{68E1AC80-9425-42A2-9191-FF29B85B32D5}"/>
              </a:ext>
            </a:extLst>
          </p:cNvPr>
          <p:cNvSpPr txBox="1"/>
          <p:nvPr/>
        </p:nvSpPr>
        <p:spPr>
          <a:xfrm>
            <a:off x="942032" y="4878150"/>
            <a:ext cx="85533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/>
              <a:t>Blur kernel estimation error        is hard to model directly. </a:t>
            </a:r>
            <a:endParaRPr lang="zh-CN" altLang="en-US" sz="2800" dirty="0"/>
          </a:p>
        </p:txBody>
      </p:sp>
      <p:graphicFrame>
        <p:nvGraphicFramePr>
          <p:cNvPr id="15" name="对象 14">
            <a:extLst>
              <a:ext uri="{FF2B5EF4-FFF2-40B4-BE49-F238E27FC236}">
                <a16:creationId xmlns:a16="http://schemas.microsoft.com/office/drawing/2014/main" id="{17507883-AD34-4BD7-81FA-7B379C7C623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79774631"/>
              </p:ext>
            </p:extLst>
          </p:nvPr>
        </p:nvGraphicFramePr>
        <p:xfrm>
          <a:off x="5092677" y="4960389"/>
          <a:ext cx="503238" cy="344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7195" name="Equation" r:id="rId9" imgW="241200" imgH="164880" progId="Equation.DSMT4">
                  <p:embed/>
                </p:oleObj>
              </mc:Choice>
              <mc:Fallback>
                <p:oleObj name="Equation" r:id="rId9" imgW="241200" imgH="164880" progId="Equation.DSMT4">
                  <p:embed/>
                  <p:pic>
                    <p:nvPicPr>
                      <p:cNvPr id="14" name="对象 13">
                        <a:extLst>
                          <a:ext uri="{FF2B5EF4-FFF2-40B4-BE49-F238E27FC236}">
                            <a16:creationId xmlns:a16="http://schemas.microsoft.com/office/drawing/2014/main" id="{7ABC7D6E-9918-473F-966F-D26862F76D3E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5092677" y="4960389"/>
                        <a:ext cx="503238" cy="3444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254437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Motivation</a:t>
            </a: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2616200" y="44069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5" name="对象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02023071"/>
              </p:ext>
            </p:extLst>
          </p:nvPr>
        </p:nvGraphicFramePr>
        <p:xfrm>
          <a:off x="2358230" y="3956844"/>
          <a:ext cx="2992437" cy="900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8919" name="Equation" r:id="rId3" imgW="1790640" imgH="533160" progId="Equation.DSMT4">
                  <p:embed/>
                </p:oleObj>
              </mc:Choice>
              <mc:Fallback>
                <p:oleObj name="Equation" r:id="rId3" imgW="1790640" imgH="533160" progId="Equation.DSMT4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58230" y="3956844"/>
                        <a:ext cx="2992437" cy="9001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对象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01258081"/>
              </p:ext>
            </p:extLst>
          </p:nvPr>
        </p:nvGraphicFramePr>
        <p:xfrm>
          <a:off x="2200275" y="1825625"/>
          <a:ext cx="3308350" cy="896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8920" name="Equation" r:id="rId5" imgW="1473120" imgH="393480" progId="Equation.DSMT4">
                  <p:embed/>
                </p:oleObj>
              </mc:Choice>
              <mc:Fallback>
                <p:oleObj name="Equation" r:id="rId5" imgW="1473120" imgH="39348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00275" y="1825625"/>
                        <a:ext cx="3308350" cy="8969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下箭头 6"/>
          <p:cNvSpPr/>
          <p:nvPr/>
        </p:nvSpPr>
        <p:spPr>
          <a:xfrm>
            <a:off x="3612133" y="2857500"/>
            <a:ext cx="484632" cy="82376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8" name="对象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35729457"/>
              </p:ext>
            </p:extLst>
          </p:nvPr>
        </p:nvGraphicFramePr>
        <p:xfrm>
          <a:off x="4134865" y="3076575"/>
          <a:ext cx="976312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8921" name="Equation" r:id="rId7" imgW="583920" imgH="203040" progId="Equation.DSMT4">
                  <p:embed/>
                </p:oleObj>
              </mc:Choice>
              <mc:Fallback>
                <p:oleObj name="Equation" r:id="rId7" imgW="583920" imgH="2030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34865" y="3076575"/>
                        <a:ext cx="976312" cy="3429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文本框 8"/>
          <p:cNvSpPr txBox="1"/>
          <p:nvPr/>
        </p:nvSpPr>
        <p:spPr>
          <a:xfrm>
            <a:off x="1041400" y="4150667"/>
            <a:ext cx="12589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/>
              <a:t>Key step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6096000" y="1287840"/>
            <a:ext cx="5887959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/>
              <a:t>Existing methods focus on </a:t>
            </a:r>
            <a:r>
              <a:rPr lang="en-US" sz="2400" b="1" dirty="0"/>
              <a:t>C</a:t>
            </a:r>
            <a:r>
              <a:rPr lang="en-US" sz="2400" dirty="0"/>
              <a:t>, i.e., image priors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Gradient: l</a:t>
            </a:r>
            <a:r>
              <a:rPr lang="en-US" sz="2400" baseline="-25000" dirty="0"/>
              <a:t>1</a:t>
            </a:r>
            <a:r>
              <a:rPr lang="en-US" sz="2400" dirty="0"/>
              <a:t>-norm, </a:t>
            </a:r>
            <a:r>
              <a:rPr lang="en-US" sz="2400" dirty="0" err="1"/>
              <a:t>l</a:t>
            </a:r>
            <a:r>
              <a:rPr lang="en-US" sz="2400" baseline="-25000" dirty="0" err="1"/>
              <a:t>p</a:t>
            </a:r>
            <a:r>
              <a:rPr lang="en-US" sz="2400" dirty="0"/>
              <a:t>-norm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Large filter: FOE, CSF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Patch: EPLL, NCSR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CNN: IRCNN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6079371" y="3871119"/>
            <a:ext cx="59553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When k is not accurate, </a:t>
            </a:r>
            <a:r>
              <a:rPr lang="en-US" altLang="zh-CN" sz="2400" dirty="0"/>
              <a:t>λ should be large, yielding </a:t>
            </a:r>
            <a:r>
              <a:rPr lang="en-US" altLang="zh-CN" sz="2400" i="1" dirty="0">
                <a:solidFill>
                  <a:srgbClr val="FF0000"/>
                </a:solidFill>
              </a:rPr>
              <a:t>over-smooth</a:t>
            </a:r>
            <a:r>
              <a:rPr lang="en-US" altLang="zh-CN" sz="2400" dirty="0"/>
              <a:t> results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4113639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Partial Deconvolution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文本框 5"/>
          <p:cNvSpPr txBox="1"/>
          <p:nvPr/>
        </p:nvSpPr>
        <p:spPr>
          <a:xfrm>
            <a:off x="1222280" y="5688622"/>
            <a:ext cx="828906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/>
              <a:t>Only reliable Fourier coefficients are used during deconvolution</a:t>
            </a:r>
          </a:p>
        </p:txBody>
      </p:sp>
      <p:pic>
        <p:nvPicPr>
          <p:cNvPr id="542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7575" y="1356057"/>
            <a:ext cx="5458474" cy="21462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2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7576" y="3429000"/>
            <a:ext cx="5458473" cy="2145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文本框 6">
            <a:extLst>
              <a:ext uri="{FF2B5EF4-FFF2-40B4-BE49-F238E27FC236}">
                <a16:creationId xmlns:a16="http://schemas.microsoft.com/office/drawing/2014/main" id="{71286A5F-524F-46D3-A7C3-B979E984732D}"/>
              </a:ext>
            </a:extLst>
          </p:cNvPr>
          <p:cNvSpPr txBox="1"/>
          <p:nvPr/>
        </p:nvSpPr>
        <p:spPr>
          <a:xfrm>
            <a:off x="203200" y="6361636"/>
            <a:ext cx="61599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/>
              <a:t>Partial Deconvolution with Inaccurate Blur Kernel, IEEE TIP 2018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87226737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Partial Deconvolution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Partial convolution: partial map </a:t>
            </a:r>
            <a:r>
              <a:rPr lang="en-US" altLang="zh-CN" dirty="0"/>
              <a:t>Ω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By MAP estimation</a:t>
            </a: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2425700" y="27940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5" name="对象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47294827"/>
              </p:ext>
            </p:extLst>
          </p:nvPr>
        </p:nvGraphicFramePr>
        <p:xfrm>
          <a:off x="3130550" y="2463250"/>
          <a:ext cx="4667250" cy="661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7967" name="Equation" r:id="rId3" imgW="1549080" imgH="215640" progId="Equation.DSMT4">
                  <p:embed/>
                </p:oleObj>
              </mc:Choice>
              <mc:Fallback>
                <p:oleObj name="Equation" r:id="rId3" imgW="1549080" imgH="215640" progId="Equation.DSMT4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30550" y="2463250"/>
                        <a:ext cx="4667250" cy="6615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7" name="对象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3438185"/>
              </p:ext>
            </p:extLst>
          </p:nvPr>
        </p:nvGraphicFramePr>
        <p:xfrm>
          <a:off x="1896423" y="4539732"/>
          <a:ext cx="7720013" cy="1201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7968" name="Equation" r:id="rId5" imgW="2450880" imgH="380880" progId="Equation.DSMT4">
                  <p:embed/>
                </p:oleObj>
              </mc:Choice>
              <mc:Fallback>
                <p:oleObj name="Equation" r:id="rId5" imgW="2450880" imgH="380880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96423" y="4539732"/>
                        <a:ext cx="7720013" cy="12017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5695936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E-M framework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5" name="对象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88165750"/>
              </p:ext>
            </p:extLst>
          </p:nvPr>
        </p:nvGraphicFramePr>
        <p:xfrm>
          <a:off x="2933700" y="1825625"/>
          <a:ext cx="6324600" cy="2070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087" name="Equation" r:id="rId3" imgW="2590560" imgH="850680" progId="Equation.DSMT4">
                  <p:embed/>
                </p:oleObj>
              </mc:Choice>
              <mc:Fallback>
                <p:oleObj name="Equation" r:id="rId3" imgW="2590560" imgH="850680" progId="Equation.DSMT4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33700" y="1825625"/>
                        <a:ext cx="6324600" cy="20701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内容占位符 2"/>
          <p:cNvSpPr txBox="1">
            <a:spLocks/>
          </p:cNvSpPr>
          <p:nvPr/>
        </p:nvSpPr>
        <p:spPr>
          <a:xfrm>
            <a:off x="1193800" y="43910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E step: estimate the expectation of partial map</a:t>
            </a:r>
          </a:p>
          <a:p>
            <a:r>
              <a:rPr lang="en-US"/>
              <a:t>M step: given current partial map, updating clear image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14339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Partial Deconvolution</a:t>
            </a:r>
            <a:endParaRPr 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278" y="1488667"/>
            <a:ext cx="12045444" cy="5004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288856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Partial Deconvolution</a:t>
            </a:r>
            <a:endParaRPr 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own Arrow 3"/>
          <p:cNvSpPr/>
          <p:nvPr/>
        </p:nvSpPr>
        <p:spPr>
          <a:xfrm>
            <a:off x="5326188" y="2939796"/>
            <a:ext cx="484632" cy="48920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37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4380" y="1882089"/>
            <a:ext cx="5962650" cy="90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480" name="Picture 37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0605" y="3500888"/>
            <a:ext cx="5410200" cy="196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21810" y="2583917"/>
            <a:ext cx="7405810" cy="3335620"/>
          </a:xfrm>
          <a:prstGeom prst="rect">
            <a:avLst/>
          </a:prstGeom>
          <a:effectLst>
            <a:outerShdw blurRad="50800" dist="50800" dir="5400000" algn="ctr" rotWithShape="0">
              <a:schemeClr val="bg1"/>
            </a:outerShdw>
          </a:effectLst>
        </p:spPr>
      </p:pic>
    </p:spTree>
    <p:extLst>
      <p:ext uri="{BB962C8B-B14F-4D97-AF65-F5344CB8AC3E}">
        <p14:creationId xmlns:p14="http://schemas.microsoft.com/office/powerpoint/2010/main" val="2543444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Results</a:t>
            </a:r>
            <a:endParaRPr 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2"/>
          <a:srcRect b="3459"/>
          <a:stretch/>
        </p:blipFill>
        <p:spPr>
          <a:xfrm>
            <a:off x="1247775" y="1708150"/>
            <a:ext cx="9696450" cy="4873625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:a16="http://schemas.microsoft.com/office/drawing/2014/main" id="{FF62C298-F185-4C39-ABDA-788EA3859BEE}"/>
              </a:ext>
            </a:extLst>
          </p:cNvPr>
          <p:cNvSpPr txBox="1"/>
          <p:nvPr/>
        </p:nvSpPr>
        <p:spPr>
          <a:xfrm>
            <a:off x="2133600" y="6488668"/>
            <a:ext cx="88766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/>
              <a:t>Blurry                                     EPLL                                   ROBUST                     Partial Deconvolution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84266679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CN" sz="3600" dirty="0"/>
              <a:t>Simultaneous Fidelity and Regularization Learning</a:t>
            </a:r>
            <a:endParaRPr lang="zh-CN" altLang="en-US" sz="3600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987566" y="1951638"/>
            <a:ext cx="2600863" cy="438443"/>
          </a:xfrm>
        </p:spPr>
        <p:txBody>
          <a:bodyPr>
            <a:normAutofit fontScale="92500" lnSpcReduction="10000"/>
          </a:bodyPr>
          <a:lstStyle/>
          <a:p>
            <a:r>
              <a:rPr lang="en-US" altLang="zh-CN" dirty="0"/>
              <a:t>Fidelity </a:t>
            </a:r>
            <a:endParaRPr lang="zh-CN" altLang="en-US" dirty="0"/>
          </a:p>
        </p:txBody>
      </p:sp>
      <p:pic>
        <p:nvPicPr>
          <p:cNvPr id="35666" name="Picture 85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7814" y="1623037"/>
            <a:ext cx="6432649" cy="9647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667" name="Picture 85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3018" y="2726016"/>
            <a:ext cx="3117171" cy="8599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670" name="Picture 85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6136" y="4190903"/>
            <a:ext cx="4794495" cy="2067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Down Arrow 4"/>
          <p:cNvSpPr/>
          <p:nvPr/>
        </p:nvSpPr>
        <p:spPr>
          <a:xfrm>
            <a:off x="5098031" y="3652272"/>
            <a:ext cx="484632" cy="56086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内容占位符 2"/>
          <p:cNvSpPr txBox="1">
            <a:spLocks/>
          </p:cNvSpPr>
          <p:nvPr/>
        </p:nvSpPr>
        <p:spPr>
          <a:xfrm>
            <a:off x="987566" y="2885157"/>
            <a:ext cx="2600863" cy="43844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/>
              <a:t>Regularization  </a:t>
            </a:r>
            <a:endParaRPr lang="zh-CN" altLang="en-US" dirty="0"/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917DF51F-87E7-45FF-A435-C62E2F928856}"/>
              </a:ext>
            </a:extLst>
          </p:cNvPr>
          <p:cNvSpPr txBox="1"/>
          <p:nvPr/>
        </p:nvSpPr>
        <p:spPr>
          <a:xfrm>
            <a:off x="203200" y="6361636"/>
            <a:ext cx="85513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/>
              <a:t>Simultaneous Fidelity and Regularization Learning for Image Restoration, IEEE TPAMI 2019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664289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6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56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56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638" name="Picture 127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6752" y="3502967"/>
            <a:ext cx="5343525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85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6424" y="854074"/>
            <a:ext cx="5268206" cy="22717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639" name="Picture 1271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731083" y="5244567"/>
            <a:ext cx="3086100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640" name="Picture 127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3910" y="5902286"/>
            <a:ext cx="2295525" cy="39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047494" y="3144486"/>
            <a:ext cx="46753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/>
              <a:t>Gradient descent optimization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047494" y="4835146"/>
            <a:ext cx="287925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/>
              <a:t>Model parameters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211276" y="5339307"/>
            <a:ext cx="9204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Fidelity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225597" y="5883823"/>
            <a:ext cx="15708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Regularization </a:t>
            </a: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SFARL</a:t>
            </a:r>
            <a:endParaRPr lang="zh-CN" altLang="en-US" dirty="0"/>
          </a:p>
        </p:txBody>
      </p:sp>
      <p:pic>
        <p:nvPicPr>
          <p:cNvPr id="778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140" y="854074"/>
            <a:ext cx="9771063" cy="551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251436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96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596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778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Results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583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8598" y="1722020"/>
            <a:ext cx="7513637" cy="1895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3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5049" y="4365458"/>
            <a:ext cx="7580313" cy="186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70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472" y="1947468"/>
            <a:ext cx="11037887" cy="3743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972947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27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27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27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>
          <a:xfrm>
            <a:off x="2109986" y="520700"/>
            <a:ext cx="7768828" cy="1178719"/>
          </a:xfrm>
        </p:spPr>
        <p:txBody>
          <a:bodyPr/>
          <a:lstStyle/>
          <a:p>
            <a:r>
              <a:rPr lang="en-US" altLang="zh-CN" dirty="0"/>
              <a:t>Outline </a:t>
            </a:r>
          </a:p>
        </p:txBody>
      </p:sp>
      <p:sp>
        <p:nvSpPr>
          <p:cNvPr id="7171" name="Content Placeholder 2"/>
          <p:cNvSpPr>
            <a:spLocks noGrp="1"/>
          </p:cNvSpPr>
          <p:nvPr>
            <p:ph idx="1"/>
          </p:nvPr>
        </p:nvSpPr>
        <p:spPr>
          <a:xfrm>
            <a:off x="2077641" y="1875235"/>
            <a:ext cx="7768828" cy="4446984"/>
          </a:xfrm>
        </p:spPr>
        <p:txBody>
          <a:bodyPr/>
          <a:lstStyle/>
          <a:p>
            <a:pPr algn="l"/>
            <a:r>
              <a:rPr lang="en-US" altLang="zh-CN" b="1" dirty="0"/>
              <a:t>Background</a:t>
            </a:r>
            <a:endParaRPr lang="en-US" altLang="zh-CN" dirty="0"/>
          </a:p>
          <a:p>
            <a:pPr algn="l"/>
            <a:r>
              <a:rPr lang="en-US" altLang="zh-CN" b="1" dirty="0">
                <a:solidFill>
                  <a:schemeClr val="tx1"/>
                </a:solidFill>
              </a:rPr>
              <a:t>Discriminative Learning of Iteration-wise Priors for </a:t>
            </a:r>
            <a:r>
              <a:rPr lang="en-US" altLang="zh-CN" b="1" dirty="0"/>
              <a:t>Blur Kernel Estimation</a:t>
            </a:r>
            <a:endParaRPr lang="en-US" altLang="zh-CN" b="1" dirty="0">
              <a:solidFill>
                <a:schemeClr val="tx1"/>
              </a:solidFill>
            </a:endParaRPr>
          </a:p>
          <a:p>
            <a:pPr algn="l"/>
            <a:r>
              <a:rPr lang="en-US" altLang="zh-CN" b="1" dirty="0"/>
              <a:t>Learning Robust Non-Blind Deconvolution Models</a:t>
            </a:r>
          </a:p>
          <a:p>
            <a:pPr algn="l"/>
            <a:r>
              <a:rPr lang="en-US" altLang="zh-CN" b="1" dirty="0">
                <a:solidFill>
                  <a:srgbClr val="FF0000"/>
                </a:solidFill>
              </a:rPr>
              <a:t>Self-Learning for Blind Deconvolution</a:t>
            </a:r>
          </a:p>
          <a:p>
            <a:endParaRPr lang="en-US" altLang="zh-CN" b="1" dirty="0"/>
          </a:p>
          <a:p>
            <a:pPr algn="l"/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38200164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4EFD317-A80A-4813-B8EF-907037B8A1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err="1"/>
              <a:t>SelfDeblur</a:t>
            </a:r>
            <a:endParaRPr lang="zh-CN" altLang="en-US" dirty="0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C3D6611D-DA1D-4AED-812D-90779760DD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18F6D5E0-5A95-4713-8588-1BF86DC1F311}"/>
              </a:ext>
            </a:extLst>
          </p:cNvPr>
          <p:cNvSpPr txBox="1"/>
          <p:nvPr/>
        </p:nvSpPr>
        <p:spPr>
          <a:xfrm>
            <a:off x="203200" y="6361636"/>
            <a:ext cx="56768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/>
              <a:t>Self-Learning to Optimize Blind Deconvolution, Submitted. </a:t>
            </a:r>
            <a:endParaRPr lang="zh-CN" altLang="en-US" dirty="0"/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BCC2F2CB-86BB-41F3-9325-C7AA4B28E5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7005" y="1510015"/>
            <a:ext cx="6225193" cy="1430271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B2DFF3C4-5AB1-4E97-BA8C-9A49FD48DF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61566" y="3912261"/>
            <a:ext cx="4308977" cy="1983109"/>
          </a:xfrm>
          <a:prstGeom prst="rect">
            <a:avLst/>
          </a:prstGeom>
        </p:spPr>
      </p:pic>
      <p:sp>
        <p:nvSpPr>
          <p:cNvPr id="8" name="箭头: 下 7">
            <a:extLst>
              <a:ext uri="{FF2B5EF4-FFF2-40B4-BE49-F238E27FC236}">
                <a16:creationId xmlns:a16="http://schemas.microsoft.com/office/drawing/2014/main" id="{7C516932-03B5-4408-A462-B80FBBDCF89E}"/>
              </a:ext>
            </a:extLst>
          </p:cNvPr>
          <p:cNvSpPr/>
          <p:nvPr/>
        </p:nvSpPr>
        <p:spPr>
          <a:xfrm>
            <a:off x="5395441" y="3043653"/>
            <a:ext cx="484632" cy="69563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F20AB5C1-8A2D-4BD7-9EEB-7B811935AE3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6120" y="2949788"/>
            <a:ext cx="10879760" cy="3388400"/>
          </a:xfrm>
          <a:prstGeom prst="rect">
            <a:avLst/>
          </a:prstGeom>
        </p:spPr>
      </p:pic>
      <p:sp>
        <p:nvSpPr>
          <p:cNvPr id="11" name="箭头: 右弧形 10">
            <a:extLst>
              <a:ext uri="{FF2B5EF4-FFF2-40B4-BE49-F238E27FC236}">
                <a16:creationId xmlns:a16="http://schemas.microsoft.com/office/drawing/2014/main" id="{E29429EE-F2C2-4579-9B53-4E7487D9F887}"/>
              </a:ext>
            </a:extLst>
          </p:cNvPr>
          <p:cNvSpPr/>
          <p:nvPr/>
        </p:nvSpPr>
        <p:spPr>
          <a:xfrm rot="18623997">
            <a:off x="8530573" y="1899219"/>
            <a:ext cx="637543" cy="3036202"/>
          </a:xfrm>
          <a:prstGeom prst="curved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83CF2058-C013-451B-B856-90E9F6B38C1E}"/>
              </a:ext>
            </a:extLst>
          </p:cNvPr>
          <p:cNvSpPr/>
          <p:nvPr/>
        </p:nvSpPr>
        <p:spPr>
          <a:xfrm>
            <a:off x="3686629" y="2371183"/>
            <a:ext cx="3800021" cy="56910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6D76B2A2-5ACB-4C1E-8FBE-B1B0ED37CB16}"/>
              </a:ext>
            </a:extLst>
          </p:cNvPr>
          <p:cNvSpPr txBox="1"/>
          <p:nvPr/>
        </p:nvSpPr>
        <p:spPr>
          <a:xfrm>
            <a:off x="8820047" y="2814851"/>
            <a:ext cx="15187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i="1" dirty="0">
                <a:solidFill>
                  <a:srgbClr val="FF0000"/>
                </a:solidFill>
              </a:rPr>
              <a:t>SoftMax Layer</a:t>
            </a:r>
            <a:endParaRPr lang="zh-CN" altLang="en-US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06425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 animBg="1"/>
      <p:bldP spid="12" grpId="0" animBg="1"/>
      <p:bldP spid="13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30C9423-A69F-48A8-A720-832C301FEA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CEDC55D3-18A1-412E-A2F0-C3B8CC33552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490C9B1A-CD95-43B9-BCF2-E8D37AE9BA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3439" y="660736"/>
            <a:ext cx="8739462" cy="796995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EE379192-31F6-4F90-99F8-615EB39466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526929"/>
            <a:ext cx="6285714" cy="3980952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A5F3AAAE-02F2-4E59-A71C-30DF1A1DD9F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43567" y="3517405"/>
            <a:ext cx="6152381" cy="3180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68088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C5ED30A-21AE-4E74-A0B9-62B1CD0268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Alternating vs. Joint Optimization</a:t>
            </a:r>
            <a:endParaRPr lang="zh-CN" altLang="en-US" dirty="0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3516B004-27FD-4C6D-9C72-CD44A8ADB8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027058EE-2C10-4D58-BE47-07E784A216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00742" y="2171857"/>
            <a:ext cx="6295238" cy="1257143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414FB78E-2DB9-4C7A-AC63-F0150E70149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2171" y="2007161"/>
            <a:ext cx="6323809" cy="4485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5495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DB85886-3535-4829-ADA1-B7DDE12BD1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Results</a:t>
            </a:r>
            <a:endParaRPr lang="zh-CN" altLang="en-US" dirty="0"/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A1610A30-8769-41B4-9DAF-1ADB42A46C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417974"/>
            <a:ext cx="6209524" cy="4285714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7A61A2AA-3FE5-4F9B-98C6-0AC2DDE785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7934" y="3370944"/>
            <a:ext cx="4886507" cy="3505875"/>
          </a:xfrm>
          <a:prstGeom prst="rect">
            <a:avLst/>
          </a:prstGeom>
        </p:spPr>
      </p:pic>
      <p:pic>
        <p:nvPicPr>
          <p:cNvPr id="6" name="内容占位符 5">
            <a:extLst>
              <a:ext uri="{FF2B5EF4-FFF2-40B4-BE49-F238E27FC236}">
                <a16:creationId xmlns:a16="http://schemas.microsoft.com/office/drawing/2014/main" id="{171D87A8-C223-4381-B12E-B560B30A1B8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8778" y="62584"/>
            <a:ext cx="4886507" cy="3490362"/>
          </a:xfr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1D4D6A74-ECB7-4F6B-A3B5-2CD07106FF2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70950" y="5870823"/>
            <a:ext cx="4619048" cy="885714"/>
          </a:xfrm>
          <a:prstGeom prst="rect">
            <a:avLst/>
          </a:prstGeom>
          <a:ln w="38100"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35443119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4F3A2DF-3644-4C61-A24B-33D69F217B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A3A256F7-6CBB-41EC-AFF0-9E05080FD5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705E4D34-241B-43FE-8364-27FC1E41D3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9695" y="15058"/>
            <a:ext cx="9772609" cy="6842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211619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1760355-4F62-4800-ADE5-C7DFCACE6A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Results</a:t>
            </a:r>
            <a:endParaRPr lang="zh-CN" altLang="en-US" dirty="0"/>
          </a:p>
        </p:txBody>
      </p:sp>
      <p:pic>
        <p:nvPicPr>
          <p:cNvPr id="7" name="内容占位符 6">
            <a:extLst>
              <a:ext uri="{FF2B5EF4-FFF2-40B4-BE49-F238E27FC236}">
                <a16:creationId xmlns:a16="http://schemas.microsoft.com/office/drawing/2014/main" id="{0004CD73-E610-43B4-A6A8-7E728FC36E2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9168" y="3687820"/>
            <a:ext cx="4357251" cy="3170180"/>
          </a:xfr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D7EB847B-78A7-4FD3-856D-28388A16B3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249431"/>
            <a:ext cx="12192000" cy="2496000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6A736EBB-BD65-447F-9F87-F37ED8436B8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8924" y="3687820"/>
            <a:ext cx="4357251" cy="3166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1468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B5E8864-BD20-495E-988C-45A67918A3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F2996A74-962E-43DB-B7E3-E7D45748474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 dirty="0"/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6FE853A1-646D-4FEC-850E-58A5FF1251E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099"/>
          <a:stretch/>
        </p:blipFill>
        <p:spPr>
          <a:xfrm>
            <a:off x="1527011" y="98791"/>
            <a:ext cx="9137977" cy="6660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145792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282710" y="619125"/>
            <a:ext cx="10515600" cy="1325563"/>
          </a:xfrm>
        </p:spPr>
        <p:txBody>
          <a:bodyPr/>
          <a:lstStyle/>
          <a:p>
            <a:r>
              <a:rPr lang="en-US" dirty="0"/>
              <a:t>Summary</a:t>
            </a:r>
          </a:p>
        </p:txBody>
      </p:sp>
      <p:sp>
        <p:nvSpPr>
          <p:cNvPr id="4" name="Rectangle 3"/>
          <p:cNvSpPr/>
          <p:nvPr/>
        </p:nvSpPr>
        <p:spPr>
          <a:xfrm>
            <a:off x="1117606" y="2023679"/>
            <a:ext cx="1031965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altLang="zh-CN" sz="2800" dirty="0"/>
              <a:t>Learning iteration-wise image priors lead to efficient and robust blur kernel estimation.  </a:t>
            </a:r>
          </a:p>
        </p:txBody>
      </p:sp>
      <p:sp>
        <p:nvSpPr>
          <p:cNvPr id="5" name="Rectangle 4"/>
          <p:cNvSpPr/>
          <p:nvPr/>
        </p:nvSpPr>
        <p:spPr>
          <a:xfrm>
            <a:off x="1117606" y="3056777"/>
            <a:ext cx="1031965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altLang="zh-CN" sz="2800" dirty="0"/>
              <a:t>Learning non-blind deconvolution models contribute to relieve blur kernel estimation error and restore visually favorable results. </a:t>
            </a:r>
          </a:p>
        </p:txBody>
      </p:sp>
      <p:sp>
        <p:nvSpPr>
          <p:cNvPr id="6" name="Rectangle 5"/>
          <p:cNvSpPr/>
          <p:nvPr/>
        </p:nvSpPr>
        <p:spPr>
          <a:xfrm>
            <a:off x="1124862" y="4089875"/>
            <a:ext cx="103124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altLang="zh-CN" sz="2800"/>
              <a:t>Self-learning </a:t>
            </a:r>
            <a:r>
              <a:rPr lang="en-US" altLang="zh-CN" sz="2800" dirty="0"/>
              <a:t>generative priors succeed in both estimating </a:t>
            </a:r>
            <a:r>
              <a:rPr lang="en-US" altLang="zh-CN" sz="2800"/>
              <a:t>blur kernels </a:t>
            </a:r>
            <a:r>
              <a:rPr lang="en-US" altLang="zh-CN" sz="2800" dirty="0"/>
              <a:t>and restoring clean images.  </a:t>
            </a:r>
          </a:p>
        </p:txBody>
      </p:sp>
    </p:spTree>
    <p:extLst>
      <p:ext uri="{BB962C8B-B14F-4D97-AF65-F5344CB8AC3E}">
        <p14:creationId xmlns:p14="http://schemas.microsoft.com/office/powerpoint/2010/main" val="290340377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E0613DE-6F98-4637-8FC6-F5D325DC54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C0573FBC-4F39-4A4A-922D-78EF5AAFA8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5527555D-675C-4C13-9E7C-6DC53F251DCA}"/>
              </a:ext>
            </a:extLst>
          </p:cNvPr>
          <p:cNvSpPr/>
          <p:nvPr/>
        </p:nvSpPr>
        <p:spPr>
          <a:xfrm>
            <a:off x="1679983" y="4240132"/>
            <a:ext cx="1030430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dirty="0"/>
              <a:t>Homepage of Dongwei Ren </a:t>
            </a:r>
            <a:r>
              <a:rPr lang="en-US" altLang="zh-CN" sz="2400" dirty="0">
                <a:hlinkClick r:id="rId2"/>
              </a:rPr>
              <a:t>https://csdwren.github.io</a:t>
            </a:r>
            <a:r>
              <a:rPr lang="en-US" altLang="zh-CN" sz="2400" dirty="0"/>
              <a:t> </a:t>
            </a: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09FF00EE-4327-409B-9F24-436CD971BDB3}"/>
              </a:ext>
            </a:extLst>
          </p:cNvPr>
          <p:cNvSpPr/>
          <p:nvPr/>
        </p:nvSpPr>
        <p:spPr>
          <a:xfrm>
            <a:off x="4559559" y="2505670"/>
            <a:ext cx="250581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Thanks~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464CDD88-F031-43B8-A9F7-A68F93839B78}"/>
              </a:ext>
            </a:extLst>
          </p:cNvPr>
          <p:cNvSpPr/>
          <p:nvPr/>
        </p:nvSpPr>
        <p:spPr>
          <a:xfrm>
            <a:off x="1679983" y="3643530"/>
            <a:ext cx="1077078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dirty="0"/>
              <a:t>Homepage of Prof. </a:t>
            </a:r>
            <a:r>
              <a:rPr lang="en-US" altLang="zh-CN" sz="2400" dirty="0" err="1"/>
              <a:t>Zuo</a:t>
            </a:r>
            <a:r>
              <a:rPr lang="en-US" altLang="zh-CN" sz="2400" dirty="0"/>
              <a:t> </a:t>
            </a:r>
            <a:r>
              <a:rPr lang="en-US" altLang="zh-CN" sz="2400" dirty="0">
                <a:hlinkClick r:id="rId3"/>
              </a:rPr>
              <a:t>http://homepage.hit.edu.cn/wangmengzuo</a:t>
            </a:r>
            <a:r>
              <a:rPr lang="en-US" altLang="zh-CN" sz="24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2941480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2531</TotalTime>
  <Words>534</Words>
  <Application>Microsoft Office PowerPoint</Application>
  <PresentationFormat>宽屏</PresentationFormat>
  <Paragraphs>129</Paragraphs>
  <Slides>41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41</vt:i4>
      </vt:variant>
    </vt:vector>
  </HeadingPairs>
  <TitlesOfParts>
    <vt:vector size="51" baseType="lpstr">
      <vt:lpstr>CMR12</vt:lpstr>
      <vt:lpstr>Gill Sans</vt:lpstr>
      <vt:lpstr>Arial</vt:lpstr>
      <vt:lpstr>Arial Bold</vt:lpstr>
      <vt:lpstr>Calibri</vt:lpstr>
      <vt:lpstr>Calibri Light</vt:lpstr>
      <vt:lpstr>Times New Roman</vt:lpstr>
      <vt:lpstr>Wingdings</vt:lpstr>
      <vt:lpstr>Office 主题</vt:lpstr>
      <vt:lpstr>Equation</vt:lpstr>
      <vt:lpstr>图像盲复原：从模型学习到深度网络 </vt:lpstr>
      <vt:lpstr>Outline </vt:lpstr>
      <vt:lpstr>Image Restoration</vt:lpstr>
      <vt:lpstr>Modeling Image Degradation</vt:lpstr>
      <vt:lpstr>MAP-based Deblur</vt:lpstr>
      <vt:lpstr>Related Works </vt:lpstr>
      <vt:lpstr> Related Works</vt:lpstr>
      <vt:lpstr>Related  Works</vt:lpstr>
      <vt:lpstr>Related Works</vt:lpstr>
      <vt:lpstr>Outline </vt:lpstr>
      <vt:lpstr>Iteration-wise priors</vt:lpstr>
      <vt:lpstr>PowerPoint 演示文稿</vt:lpstr>
      <vt:lpstr>Iterative optimization </vt:lpstr>
      <vt:lpstr>Training</vt:lpstr>
      <vt:lpstr>Training </vt:lpstr>
      <vt:lpstr>PowerPoint 演示文稿</vt:lpstr>
      <vt:lpstr>Results</vt:lpstr>
      <vt:lpstr>Results</vt:lpstr>
      <vt:lpstr>PowerPoint 演示文稿</vt:lpstr>
      <vt:lpstr>Outline </vt:lpstr>
      <vt:lpstr>Non-blind Deconvolution</vt:lpstr>
      <vt:lpstr>Motivation</vt:lpstr>
      <vt:lpstr>Partial Deconvolution</vt:lpstr>
      <vt:lpstr>Partial Deconvolution</vt:lpstr>
      <vt:lpstr>E-M framework</vt:lpstr>
      <vt:lpstr>Partial Deconvolution</vt:lpstr>
      <vt:lpstr>Partial Deconvolution</vt:lpstr>
      <vt:lpstr>Results</vt:lpstr>
      <vt:lpstr>Simultaneous Fidelity and Regularization Learning</vt:lpstr>
      <vt:lpstr>SFARL</vt:lpstr>
      <vt:lpstr>Results </vt:lpstr>
      <vt:lpstr>Outline </vt:lpstr>
      <vt:lpstr>SelfDeblur</vt:lpstr>
      <vt:lpstr>PowerPoint 演示文稿</vt:lpstr>
      <vt:lpstr>Alternating vs. Joint Optimization</vt:lpstr>
      <vt:lpstr>Results</vt:lpstr>
      <vt:lpstr>PowerPoint 演示文稿</vt:lpstr>
      <vt:lpstr>Results</vt:lpstr>
      <vt:lpstr>PowerPoint 演示文稿</vt:lpstr>
      <vt:lpstr>Summary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Partial Deconvolution for Inaccurate Blur Kernel</dc:title>
  <dc:creator>Dongwei Ren</dc:creator>
  <cp:lastModifiedBy>Ren Dongwei</cp:lastModifiedBy>
  <cp:revision>699</cp:revision>
  <dcterms:created xsi:type="dcterms:W3CDTF">2015-10-06T05:41:01Z</dcterms:created>
  <dcterms:modified xsi:type="dcterms:W3CDTF">2019-06-09T09:39:33Z</dcterms:modified>
</cp:coreProperties>
</file>