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951" r:id="rId1"/>
    <p:sldMasterId id="2147494120" r:id="rId2"/>
    <p:sldMasterId id="2147501070" r:id="rId3"/>
  </p:sldMasterIdLst>
  <p:notesMasterIdLst>
    <p:notesMasterId r:id="rId56"/>
  </p:notesMasterIdLst>
  <p:sldIdLst>
    <p:sldId id="534" r:id="rId4"/>
    <p:sldId id="1779" r:id="rId5"/>
    <p:sldId id="1730" r:id="rId6"/>
    <p:sldId id="1731" r:id="rId7"/>
    <p:sldId id="1732" r:id="rId8"/>
    <p:sldId id="1733" r:id="rId9"/>
    <p:sldId id="1734" r:id="rId10"/>
    <p:sldId id="1735" r:id="rId11"/>
    <p:sldId id="1736" r:id="rId12"/>
    <p:sldId id="1737" r:id="rId13"/>
    <p:sldId id="1780" r:id="rId14"/>
    <p:sldId id="1756" r:id="rId15"/>
    <p:sldId id="1757" r:id="rId16"/>
    <p:sldId id="1758" r:id="rId17"/>
    <p:sldId id="1759" r:id="rId18"/>
    <p:sldId id="1760" r:id="rId19"/>
    <p:sldId id="1761" r:id="rId20"/>
    <p:sldId id="1762" r:id="rId21"/>
    <p:sldId id="1763" r:id="rId22"/>
    <p:sldId id="1764" r:id="rId23"/>
    <p:sldId id="1765" r:id="rId24"/>
    <p:sldId id="1766" r:id="rId25"/>
    <p:sldId id="1767" r:id="rId26"/>
    <p:sldId id="1768" r:id="rId27"/>
    <p:sldId id="1769" r:id="rId28"/>
    <p:sldId id="1770" r:id="rId29"/>
    <p:sldId id="1771" r:id="rId30"/>
    <p:sldId id="1772" r:id="rId31"/>
    <p:sldId id="1773" r:id="rId32"/>
    <p:sldId id="1781" r:id="rId33"/>
    <p:sldId id="1782" r:id="rId34"/>
    <p:sldId id="1783" r:id="rId35"/>
    <p:sldId id="1784" r:id="rId36"/>
    <p:sldId id="1786" r:id="rId37"/>
    <p:sldId id="1787" r:id="rId38"/>
    <p:sldId id="1788" r:id="rId39"/>
    <p:sldId id="1789" r:id="rId40"/>
    <p:sldId id="1790" r:id="rId41"/>
    <p:sldId id="1794" r:id="rId42"/>
    <p:sldId id="1795" r:id="rId43"/>
    <p:sldId id="1796" r:id="rId44"/>
    <p:sldId id="1798" r:id="rId45"/>
    <p:sldId id="1799" r:id="rId46"/>
    <p:sldId id="1800" r:id="rId47"/>
    <p:sldId id="1806" r:id="rId48"/>
    <p:sldId id="1807" r:id="rId49"/>
    <p:sldId id="1801" r:id="rId50"/>
    <p:sldId id="1804" r:id="rId51"/>
    <p:sldId id="1808" r:id="rId52"/>
    <p:sldId id="1777" r:id="rId53"/>
    <p:sldId id="1683" r:id="rId54"/>
    <p:sldId id="1567" r:id="rId55"/>
  </p:sldIdLst>
  <p:sldSz cx="9144000" cy="6858000" type="screen4x3"/>
  <p:notesSz cx="6797675" cy="9928225"/>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521415D9-36F7-43E2-AB2F-B90AF26B5E84}">
      <p14:sectionLst xmlns:p14="http://schemas.microsoft.com/office/powerpoint/2010/main">
        <p14:section name="默认节" id="{4B3813C6-206C-4515-8DBA-FB25C63B953F}">
          <p14:sldIdLst>
            <p14:sldId id="534"/>
            <p14:sldId id="1779"/>
            <p14:sldId id="1730"/>
            <p14:sldId id="1731"/>
            <p14:sldId id="1732"/>
            <p14:sldId id="1733"/>
            <p14:sldId id="1734"/>
            <p14:sldId id="1735"/>
            <p14:sldId id="1736"/>
            <p14:sldId id="1737"/>
            <p14:sldId id="1780"/>
            <p14:sldId id="1756"/>
            <p14:sldId id="1757"/>
            <p14:sldId id="1758"/>
            <p14:sldId id="1759"/>
            <p14:sldId id="1760"/>
            <p14:sldId id="1761"/>
            <p14:sldId id="1762"/>
            <p14:sldId id="1763"/>
            <p14:sldId id="1764"/>
            <p14:sldId id="1765"/>
            <p14:sldId id="1766"/>
            <p14:sldId id="1767"/>
            <p14:sldId id="1768"/>
            <p14:sldId id="1769"/>
            <p14:sldId id="1770"/>
            <p14:sldId id="1771"/>
            <p14:sldId id="1772"/>
            <p14:sldId id="1773"/>
            <p14:sldId id="1781"/>
            <p14:sldId id="1782"/>
            <p14:sldId id="1783"/>
            <p14:sldId id="1784"/>
            <p14:sldId id="1786"/>
            <p14:sldId id="1787"/>
            <p14:sldId id="1788"/>
            <p14:sldId id="1789"/>
            <p14:sldId id="1790"/>
            <p14:sldId id="1794"/>
            <p14:sldId id="1795"/>
            <p14:sldId id="1796"/>
            <p14:sldId id="1798"/>
          </p14:sldIdLst>
        </p14:section>
        <p14:section name="无标题节" id="{42CB01C7-FA6D-48BD-B171-FF10FB119170}">
          <p14:sldIdLst>
            <p14:sldId id="1799"/>
            <p14:sldId id="1800"/>
            <p14:sldId id="1806"/>
            <p14:sldId id="1807"/>
            <p14:sldId id="1801"/>
            <p14:sldId id="1804"/>
            <p14:sldId id="1808"/>
            <p14:sldId id="1777"/>
            <p14:sldId id="1683"/>
            <p14:sldId id="1567"/>
          </p14:sldIdLst>
        </p14:section>
      </p14:sectionLst>
    </p:ext>
    <p:ext uri="{EFAFB233-063F-42B5-8137-9DF3F51BA10A}">
      <p15:sldGuideLst xmlns="" xmlns:p15="http://schemas.microsoft.com/office/powerpoint/2012/main">
        <p15:guide id="1" orient="horz" pos="2153">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FFFF"/>
    <a:srgbClr val="FEDF59"/>
    <a:srgbClr val="A3FFCD"/>
    <a:srgbClr val="53FFA1"/>
    <a:srgbClr val="000066"/>
    <a:srgbClr val="9A0000"/>
    <a:srgbClr val="51A5F1"/>
    <a:srgbClr val="647D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1937" autoAdjust="0"/>
    <p:restoredTop sz="97037" autoAdjust="0"/>
  </p:normalViewPr>
  <p:slideViewPr>
    <p:cSldViewPr snapToGrid="0">
      <p:cViewPr>
        <p:scale>
          <a:sx n="75" d="100"/>
          <a:sy n="75" d="100"/>
        </p:scale>
        <p:origin x="-1422" y="-402"/>
      </p:cViewPr>
      <p:guideLst>
        <p:guide orient="horz" pos="2153"/>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45659" cy="496411"/>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50443" y="0"/>
            <a:ext cx="2945659" cy="496411"/>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2DE241FD-7F17-4F46-B5AD-FE876E046F45}" type="datetimeFigureOut">
              <a:rPr lang="zh-CN" altLang="en-US"/>
              <a:pPr>
                <a:defRPr/>
              </a:pPr>
              <a:t>2017/3/20</a:t>
            </a:fld>
            <a:endParaRPr lang="zh-CN" altLang="en-US"/>
          </a:p>
        </p:txBody>
      </p:sp>
      <p:sp>
        <p:nvSpPr>
          <p:cNvPr id="4" name="幻灯片图像占位符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65EBB0E7-749A-4419-895B-AB44646F602C}" type="slidenum">
              <a:rPr lang="zh-CN" altLang="en-US"/>
              <a:pPr>
                <a:defRPr/>
              </a:pPr>
              <a:t>‹#›</a:t>
            </a:fld>
            <a:endParaRPr lang="zh-CN" altLang="en-US"/>
          </a:p>
        </p:txBody>
      </p:sp>
    </p:spTree>
    <p:extLst>
      <p:ext uri="{BB962C8B-B14F-4D97-AF65-F5344CB8AC3E}">
        <p14:creationId xmlns:p14="http://schemas.microsoft.com/office/powerpoint/2010/main" val="32472928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a:xfrm>
            <a:off x="3850443" y="9430091"/>
            <a:ext cx="2945659" cy="496411"/>
          </a:xfrm>
          <a:prstGeom prst="rect">
            <a:avLst/>
          </a:prstGeom>
          <a:noFill/>
        </p:spPr>
        <p:txBody>
          <a:bodyPr anchor="b"/>
          <a:lstStyle/>
          <a:p>
            <a:pPr algn="r" fontAlgn="auto">
              <a:spcBef>
                <a:spcPts val="0"/>
              </a:spcBef>
              <a:spcAft>
                <a:spcPts val="0"/>
              </a:spcAft>
              <a:defRPr/>
            </a:pPr>
            <a:fld id="{339D44B7-DCBE-4CEE-AAA2-1B772D9177E3}" type="slidenum">
              <a:rPr lang="zh-CN" altLang="en-GB" sz="1200">
                <a:latin typeface="+mn-lt"/>
                <a:ea typeface="+mn-ea"/>
              </a:rPr>
              <a:pPr algn="r" fontAlgn="auto">
                <a:spcBef>
                  <a:spcPts val="0"/>
                </a:spcBef>
                <a:spcAft>
                  <a:spcPts val="0"/>
                </a:spcAft>
                <a:defRPr/>
              </a:pPr>
              <a:t>1</a:t>
            </a:fld>
            <a:endParaRPr lang="en-GB" altLang="zh-CN" sz="1200">
              <a:latin typeface="+mn-lt"/>
              <a:ea typeface="+mn-ea"/>
            </a:endParaRPr>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CN" altLang="en-US" dirty="0">
              <a:latin typeface="宋体" pitchFamily="2" charset="-122"/>
            </a:endParaRPr>
          </a:p>
        </p:txBody>
      </p:sp>
      <p:sp>
        <p:nvSpPr>
          <p:cNvPr id="5" name="灯片编号占位符 4"/>
          <p:cNvSpPr>
            <a:spLocks noGrp="1"/>
          </p:cNvSpPr>
          <p:nvPr>
            <p:ph type="sldNum" sz="quarter" idx="5"/>
          </p:nvPr>
        </p:nvSpPr>
        <p:spPr/>
        <p:txBody>
          <a:bodyPr/>
          <a:lstStyle/>
          <a:p>
            <a:pPr>
              <a:defRPr/>
            </a:pPr>
            <a:fld id="{AB1EC7D2-F24B-442F-AA44-A4659B62B383}" type="slidenum">
              <a:rPr lang="zh-CN" altLang="en-US" smtClean="0"/>
              <a:pPr>
                <a:defRPr/>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3</a:t>
            </a:fld>
            <a:endParaRPr lang="en-US" altLang="zh-CN"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7895">
              <a:defRPr sz="2800">
                <a:solidFill>
                  <a:schemeClr val="tx1"/>
                </a:solidFill>
                <a:latin typeface="Verdana" panose="020B0604030504040204" pitchFamily="34" charset="0"/>
                <a:ea typeface="宋体" panose="02010600030101010101" pitchFamily="2" charset="-122"/>
              </a:defRPr>
            </a:lvl1pPr>
            <a:lvl2pPr marL="742950" indent="-285750" defTabSz="937895">
              <a:defRPr sz="2800">
                <a:solidFill>
                  <a:schemeClr val="tx1"/>
                </a:solidFill>
                <a:latin typeface="Verdana" panose="020B0604030504040204" pitchFamily="34" charset="0"/>
                <a:ea typeface="宋体" panose="02010600030101010101" pitchFamily="2" charset="-122"/>
              </a:defRPr>
            </a:lvl2pPr>
            <a:lvl3pPr marL="1143000" indent="-228600" defTabSz="937895">
              <a:defRPr sz="2800">
                <a:solidFill>
                  <a:schemeClr val="tx1"/>
                </a:solidFill>
                <a:latin typeface="Verdana" panose="020B0604030504040204" pitchFamily="34" charset="0"/>
                <a:ea typeface="宋体" panose="02010600030101010101" pitchFamily="2" charset="-122"/>
              </a:defRPr>
            </a:lvl3pPr>
            <a:lvl4pPr marL="1600200" indent="-228600" defTabSz="937895">
              <a:defRPr sz="2800">
                <a:solidFill>
                  <a:schemeClr val="tx1"/>
                </a:solidFill>
                <a:latin typeface="Verdana" panose="020B0604030504040204" pitchFamily="34" charset="0"/>
                <a:ea typeface="宋体" panose="02010600030101010101" pitchFamily="2" charset="-122"/>
              </a:defRPr>
            </a:lvl4pPr>
            <a:lvl5pPr marL="2057400" indent="-228600" defTabSz="937895">
              <a:defRPr sz="2800">
                <a:solidFill>
                  <a:schemeClr val="tx1"/>
                </a:solidFill>
                <a:latin typeface="Verdana" panose="020B0604030504040204" pitchFamily="34" charset="0"/>
                <a:ea typeface="宋体" panose="02010600030101010101" pitchFamily="2" charset="-122"/>
              </a:defRPr>
            </a:lvl5pPr>
            <a:lvl6pPr marL="25146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pPr eaLnBrk="1" hangingPunct="1"/>
            <a:fld id="{6DAE45BB-E985-47B2-8247-1DF675F064BD}" type="slidenum">
              <a:rPr lang="en-US" altLang="zh-CN" sz="1200" smtClean="0">
                <a:latin typeface="Times New Roman" panose="02020603050405020304" pitchFamily="18" charset="0"/>
              </a:rPr>
              <a:t>4</a:t>
            </a:fld>
            <a:endParaRPr lang="en-US" altLang="zh-CN" sz="1200" smtClean="0">
              <a:latin typeface="Times New Roman" panose="02020603050405020304"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7895">
              <a:defRPr sz="2800">
                <a:solidFill>
                  <a:schemeClr val="tx1"/>
                </a:solidFill>
                <a:latin typeface="Verdana" panose="020B0604030504040204" pitchFamily="34" charset="0"/>
                <a:ea typeface="宋体" panose="02010600030101010101" pitchFamily="2" charset="-122"/>
              </a:defRPr>
            </a:lvl1pPr>
            <a:lvl2pPr marL="742950" indent="-285750" defTabSz="937895">
              <a:defRPr sz="2800">
                <a:solidFill>
                  <a:schemeClr val="tx1"/>
                </a:solidFill>
                <a:latin typeface="Verdana" panose="020B0604030504040204" pitchFamily="34" charset="0"/>
                <a:ea typeface="宋体" panose="02010600030101010101" pitchFamily="2" charset="-122"/>
              </a:defRPr>
            </a:lvl2pPr>
            <a:lvl3pPr marL="1143000" indent="-228600" defTabSz="937895">
              <a:defRPr sz="2800">
                <a:solidFill>
                  <a:schemeClr val="tx1"/>
                </a:solidFill>
                <a:latin typeface="Verdana" panose="020B0604030504040204" pitchFamily="34" charset="0"/>
                <a:ea typeface="宋体" panose="02010600030101010101" pitchFamily="2" charset="-122"/>
              </a:defRPr>
            </a:lvl3pPr>
            <a:lvl4pPr marL="1600200" indent="-228600" defTabSz="937895">
              <a:defRPr sz="2800">
                <a:solidFill>
                  <a:schemeClr val="tx1"/>
                </a:solidFill>
                <a:latin typeface="Verdana" panose="020B0604030504040204" pitchFamily="34" charset="0"/>
                <a:ea typeface="宋体" panose="02010600030101010101" pitchFamily="2" charset="-122"/>
              </a:defRPr>
            </a:lvl4pPr>
            <a:lvl5pPr marL="2057400" indent="-228600" defTabSz="937895">
              <a:defRPr sz="2800">
                <a:solidFill>
                  <a:schemeClr val="tx1"/>
                </a:solidFill>
                <a:latin typeface="Verdana" panose="020B0604030504040204" pitchFamily="34" charset="0"/>
                <a:ea typeface="宋体" panose="02010600030101010101" pitchFamily="2" charset="-122"/>
              </a:defRPr>
            </a:lvl5pPr>
            <a:lvl6pPr marL="25146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pPr eaLnBrk="1" hangingPunct="1"/>
            <a:fld id="{6DAE45BB-E985-47B2-8247-1DF675F064BD}" type="slidenum">
              <a:rPr lang="en-US" altLang="zh-CN" sz="1200" smtClean="0">
                <a:latin typeface="Times New Roman" panose="02020603050405020304" pitchFamily="18" charset="0"/>
              </a:rPr>
              <a:t>5</a:t>
            </a:fld>
            <a:endParaRPr lang="en-US" altLang="zh-CN" sz="1200" smtClean="0">
              <a:latin typeface="Times New Roman" panose="02020603050405020304"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7895">
              <a:defRPr sz="2800">
                <a:solidFill>
                  <a:schemeClr val="tx1"/>
                </a:solidFill>
                <a:latin typeface="Verdana" panose="020B0604030504040204" pitchFamily="34" charset="0"/>
                <a:ea typeface="宋体" panose="02010600030101010101" pitchFamily="2" charset="-122"/>
              </a:defRPr>
            </a:lvl1pPr>
            <a:lvl2pPr marL="742950" indent="-285750" defTabSz="937895">
              <a:defRPr sz="2800">
                <a:solidFill>
                  <a:schemeClr val="tx1"/>
                </a:solidFill>
                <a:latin typeface="Verdana" panose="020B0604030504040204" pitchFamily="34" charset="0"/>
                <a:ea typeface="宋体" panose="02010600030101010101" pitchFamily="2" charset="-122"/>
              </a:defRPr>
            </a:lvl2pPr>
            <a:lvl3pPr marL="1143000" indent="-228600" defTabSz="937895">
              <a:defRPr sz="2800">
                <a:solidFill>
                  <a:schemeClr val="tx1"/>
                </a:solidFill>
                <a:latin typeface="Verdana" panose="020B0604030504040204" pitchFamily="34" charset="0"/>
                <a:ea typeface="宋体" panose="02010600030101010101" pitchFamily="2" charset="-122"/>
              </a:defRPr>
            </a:lvl3pPr>
            <a:lvl4pPr marL="1600200" indent="-228600" defTabSz="937895">
              <a:defRPr sz="2800">
                <a:solidFill>
                  <a:schemeClr val="tx1"/>
                </a:solidFill>
                <a:latin typeface="Verdana" panose="020B0604030504040204" pitchFamily="34" charset="0"/>
                <a:ea typeface="宋体" panose="02010600030101010101" pitchFamily="2" charset="-122"/>
              </a:defRPr>
            </a:lvl4pPr>
            <a:lvl5pPr marL="2057400" indent="-228600" defTabSz="937895">
              <a:defRPr sz="2800">
                <a:solidFill>
                  <a:schemeClr val="tx1"/>
                </a:solidFill>
                <a:latin typeface="Verdana" panose="020B0604030504040204" pitchFamily="34" charset="0"/>
                <a:ea typeface="宋体" panose="02010600030101010101" pitchFamily="2" charset="-122"/>
              </a:defRPr>
            </a:lvl5pPr>
            <a:lvl6pPr marL="25146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pPr eaLnBrk="1" hangingPunct="1"/>
            <a:fld id="{6DAE45BB-E985-47B2-8247-1DF675F064BD}" type="slidenum">
              <a:rPr lang="en-US" altLang="zh-CN" sz="1200" smtClean="0">
                <a:latin typeface="Times New Roman" panose="02020603050405020304" pitchFamily="18" charset="0"/>
              </a:rPr>
              <a:t>6</a:t>
            </a:fld>
            <a:endParaRPr lang="en-US" altLang="zh-CN" sz="1200" smtClean="0">
              <a:latin typeface="Times New Roman" panose="02020603050405020304"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7895">
              <a:defRPr sz="2800">
                <a:solidFill>
                  <a:schemeClr val="tx1"/>
                </a:solidFill>
                <a:latin typeface="Verdana" panose="020B0604030504040204" pitchFamily="34" charset="0"/>
                <a:ea typeface="宋体" panose="02010600030101010101" pitchFamily="2" charset="-122"/>
              </a:defRPr>
            </a:lvl1pPr>
            <a:lvl2pPr marL="742950" indent="-285750" defTabSz="937895">
              <a:defRPr sz="2800">
                <a:solidFill>
                  <a:schemeClr val="tx1"/>
                </a:solidFill>
                <a:latin typeface="Verdana" panose="020B0604030504040204" pitchFamily="34" charset="0"/>
                <a:ea typeface="宋体" panose="02010600030101010101" pitchFamily="2" charset="-122"/>
              </a:defRPr>
            </a:lvl2pPr>
            <a:lvl3pPr marL="1143000" indent="-228600" defTabSz="937895">
              <a:defRPr sz="2800">
                <a:solidFill>
                  <a:schemeClr val="tx1"/>
                </a:solidFill>
                <a:latin typeface="Verdana" panose="020B0604030504040204" pitchFamily="34" charset="0"/>
                <a:ea typeface="宋体" panose="02010600030101010101" pitchFamily="2" charset="-122"/>
              </a:defRPr>
            </a:lvl3pPr>
            <a:lvl4pPr marL="1600200" indent="-228600" defTabSz="937895">
              <a:defRPr sz="2800">
                <a:solidFill>
                  <a:schemeClr val="tx1"/>
                </a:solidFill>
                <a:latin typeface="Verdana" panose="020B0604030504040204" pitchFamily="34" charset="0"/>
                <a:ea typeface="宋体" panose="02010600030101010101" pitchFamily="2" charset="-122"/>
              </a:defRPr>
            </a:lvl4pPr>
            <a:lvl5pPr marL="2057400" indent="-228600" defTabSz="937895">
              <a:defRPr sz="2800">
                <a:solidFill>
                  <a:schemeClr val="tx1"/>
                </a:solidFill>
                <a:latin typeface="Verdana" panose="020B0604030504040204" pitchFamily="34" charset="0"/>
                <a:ea typeface="宋体" panose="02010600030101010101" pitchFamily="2" charset="-122"/>
              </a:defRPr>
            </a:lvl5pPr>
            <a:lvl6pPr marL="25146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pPr eaLnBrk="1" hangingPunct="1"/>
            <a:fld id="{6DAE45BB-E985-47B2-8247-1DF675F064BD}" type="slidenum">
              <a:rPr lang="en-US" altLang="zh-CN" sz="1200" smtClean="0">
                <a:latin typeface="Times New Roman" panose="02020603050405020304" pitchFamily="18" charset="0"/>
              </a:rPr>
              <a:t>7</a:t>
            </a:fld>
            <a:endParaRPr lang="en-US" altLang="zh-CN" sz="1200" smtClean="0">
              <a:latin typeface="Times New Roman" panose="02020603050405020304"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7895">
              <a:defRPr sz="2800">
                <a:solidFill>
                  <a:schemeClr val="tx1"/>
                </a:solidFill>
                <a:latin typeface="Verdana" panose="020B0604030504040204" pitchFamily="34" charset="0"/>
                <a:ea typeface="宋体" panose="02010600030101010101" pitchFamily="2" charset="-122"/>
              </a:defRPr>
            </a:lvl1pPr>
            <a:lvl2pPr marL="742950" indent="-285750" defTabSz="937895">
              <a:defRPr sz="2800">
                <a:solidFill>
                  <a:schemeClr val="tx1"/>
                </a:solidFill>
                <a:latin typeface="Verdana" panose="020B0604030504040204" pitchFamily="34" charset="0"/>
                <a:ea typeface="宋体" panose="02010600030101010101" pitchFamily="2" charset="-122"/>
              </a:defRPr>
            </a:lvl2pPr>
            <a:lvl3pPr marL="1143000" indent="-228600" defTabSz="937895">
              <a:defRPr sz="2800">
                <a:solidFill>
                  <a:schemeClr val="tx1"/>
                </a:solidFill>
                <a:latin typeface="Verdana" panose="020B0604030504040204" pitchFamily="34" charset="0"/>
                <a:ea typeface="宋体" panose="02010600030101010101" pitchFamily="2" charset="-122"/>
              </a:defRPr>
            </a:lvl3pPr>
            <a:lvl4pPr marL="1600200" indent="-228600" defTabSz="937895">
              <a:defRPr sz="2800">
                <a:solidFill>
                  <a:schemeClr val="tx1"/>
                </a:solidFill>
                <a:latin typeface="Verdana" panose="020B0604030504040204" pitchFamily="34" charset="0"/>
                <a:ea typeface="宋体" panose="02010600030101010101" pitchFamily="2" charset="-122"/>
              </a:defRPr>
            </a:lvl4pPr>
            <a:lvl5pPr marL="2057400" indent="-228600" defTabSz="937895">
              <a:defRPr sz="2800">
                <a:solidFill>
                  <a:schemeClr val="tx1"/>
                </a:solidFill>
                <a:latin typeface="Verdana" panose="020B0604030504040204" pitchFamily="34" charset="0"/>
                <a:ea typeface="宋体" panose="02010600030101010101" pitchFamily="2" charset="-122"/>
              </a:defRPr>
            </a:lvl5pPr>
            <a:lvl6pPr marL="25146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defTabSz="937895"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pPr eaLnBrk="1" hangingPunct="1"/>
            <a:fld id="{6DAE45BB-E985-47B2-8247-1DF675F064BD}" type="slidenum">
              <a:rPr lang="en-US" altLang="zh-CN" sz="1200" smtClean="0">
                <a:latin typeface="Times New Roman" panose="02020603050405020304" pitchFamily="18" charset="0"/>
              </a:rPr>
              <a:t>8</a:t>
            </a:fld>
            <a:endParaRPr lang="en-US" altLang="zh-CN" sz="1200" smtClean="0">
              <a:latin typeface="Times New Roman" panose="02020603050405020304"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9</a:t>
            </a:fld>
            <a:endParaRPr lang="en-US" altLang="zh-CN"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10</a:t>
            </a:fld>
            <a:endParaRPr lang="en-US" altLang="zh-CN"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12</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13</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14</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15</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16</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17</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18</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19</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20</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21</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22</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23</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24</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25</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26</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27</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28</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29</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30</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32</a:t>
            </a:fld>
            <a:endParaRPr lang="en-US" altLang="zh-CN"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33</a:t>
            </a:fld>
            <a:endParaRPr lang="en-US" altLang="zh-CN"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34</a:t>
            </a:fld>
            <a:endParaRPr lang="en-US" altLang="zh-CN"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p:sp>
      <p:sp>
        <p:nvSpPr>
          <p:cNvPr id="84995" name="备注占位符 2"/>
          <p:cNvSpPr>
            <a:spLocks noGrp="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4400" eaLnBrk="1" hangingPunct="1">
              <a:spcBef>
                <a:spcPct val="0"/>
              </a:spcBef>
            </a:pPr>
            <a:endParaRPr lang="zh-CN" altLang="en-US" smtClean="0"/>
          </a:p>
        </p:txBody>
      </p:sp>
      <p:sp>
        <p:nvSpPr>
          <p:cNvPr id="84996" name="灯片编号占位符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fld id="{142F97AB-41A9-4845-A97A-B26538D2531E}" type="slidenum">
              <a:rPr lang="zh-CN" altLang="en-US" smtClean="0"/>
              <a:pPr/>
              <a:t>35</a:t>
            </a:fld>
            <a:endParaRPr lang="zh-CN" alt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p:sp>
      <p:sp>
        <p:nvSpPr>
          <p:cNvPr id="84995" name="备注占位符 2"/>
          <p:cNvSpPr>
            <a:spLocks noGrp="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4400" eaLnBrk="1" hangingPunct="1">
              <a:spcBef>
                <a:spcPct val="0"/>
              </a:spcBef>
            </a:pPr>
            <a:endParaRPr lang="zh-CN" altLang="en-US" smtClean="0"/>
          </a:p>
        </p:txBody>
      </p:sp>
      <p:sp>
        <p:nvSpPr>
          <p:cNvPr id="84996" name="灯片编号占位符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fld id="{142F97AB-41A9-4845-A97A-B26538D2531E}" type="slidenum">
              <a:rPr lang="zh-CN" altLang="en-US" smtClean="0"/>
              <a:pPr/>
              <a:t>36</a:t>
            </a:fld>
            <a:endParaRPr lang="zh-CN" alt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p:sp>
      <p:sp>
        <p:nvSpPr>
          <p:cNvPr id="84995" name="备注占位符 2"/>
          <p:cNvSpPr>
            <a:spLocks noGrp="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4400" eaLnBrk="1" hangingPunct="1">
              <a:spcBef>
                <a:spcPct val="0"/>
              </a:spcBef>
            </a:pPr>
            <a:endParaRPr lang="zh-CN" altLang="en-US" smtClean="0"/>
          </a:p>
        </p:txBody>
      </p:sp>
      <p:sp>
        <p:nvSpPr>
          <p:cNvPr id="84996" name="灯片编号占位符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fld id="{142F97AB-41A9-4845-A97A-B26538D2531E}" type="slidenum">
              <a:rPr lang="zh-CN" altLang="en-US" smtClean="0"/>
              <a:pPr/>
              <a:t>37</a:t>
            </a:fld>
            <a:endParaRPr lang="zh-CN" alt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TextEdit="1"/>
          </p:cNvSpPr>
          <p:nvPr>
            <p:ph type="sldImg"/>
          </p:nvPr>
        </p:nvSpPr>
        <p:spPr/>
      </p:sp>
      <p:sp>
        <p:nvSpPr>
          <p:cNvPr id="84995" name="备注占位符 2"/>
          <p:cNvSpPr>
            <a:spLocks noGrp="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4400" eaLnBrk="1" hangingPunct="1">
              <a:spcBef>
                <a:spcPct val="0"/>
              </a:spcBef>
            </a:pPr>
            <a:endParaRPr lang="zh-CN" altLang="en-US" smtClean="0"/>
          </a:p>
        </p:txBody>
      </p:sp>
      <p:sp>
        <p:nvSpPr>
          <p:cNvPr id="84996" name="灯片编号占位符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fld id="{142F97AB-41A9-4845-A97A-B26538D2531E}" type="slidenum">
              <a:rPr lang="zh-CN" altLang="en-US" smtClean="0"/>
              <a:pPr/>
              <a:t>38</a:t>
            </a:fld>
            <a:endParaRPr lang="zh-CN" alt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39</a:t>
            </a:fld>
            <a:endParaRPr lang="en-US" altLang="zh-CN"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40</a:t>
            </a:fld>
            <a:endParaRPr lang="en-US" altLang="zh-CN"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p:sp>
      <p:sp>
        <p:nvSpPr>
          <p:cNvPr id="118787" name="Notes Placeholder 2"/>
          <p:cNvSpPr>
            <a:spLocks noGrp="1"/>
          </p:cNvSpPr>
          <p:nvPr>
            <p:ph type="body" idx="1"/>
          </p:nvPr>
        </p:nvSpPr>
        <p:spPr bwMode="auto">
          <a:xfrm>
            <a:off x="679768" y="4715907"/>
            <a:ext cx="5438140" cy="446770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p>
        </p:txBody>
      </p:sp>
      <p:sp>
        <p:nvSpPr>
          <p:cNvPr id="118788" name="Slide Number Placeholder 3"/>
          <p:cNvSpPr>
            <a:spLocks noGrp="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fld id="{7F41F2F9-585D-48FB-A43B-9B4A6039C5FD}" type="slidenum">
              <a:rPr lang="en-US" altLang="zh-CN" smtClean="0"/>
              <a:t>41</a:t>
            </a:fld>
            <a:endParaRPr lang="en-US" altLang="zh-CN"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42</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43</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44</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45</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46</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47</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48</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extLs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sz="2800">
                <a:solidFill>
                  <a:schemeClr val="tx1"/>
                </a:solidFill>
                <a:latin typeface="Verdana" pitchFamily="34" charset="0"/>
                <a:ea typeface="宋体" pitchFamily="2" charset="-122"/>
              </a:defRPr>
            </a:lvl1pPr>
            <a:lvl2pPr marL="742950" indent="-285750" defTabSz="938213">
              <a:defRPr sz="2800">
                <a:solidFill>
                  <a:schemeClr val="tx1"/>
                </a:solidFill>
                <a:latin typeface="Verdana" pitchFamily="34" charset="0"/>
                <a:ea typeface="宋体" pitchFamily="2" charset="-122"/>
              </a:defRPr>
            </a:lvl2pPr>
            <a:lvl3pPr marL="1143000" indent="-228600" defTabSz="938213">
              <a:defRPr sz="2800">
                <a:solidFill>
                  <a:schemeClr val="tx1"/>
                </a:solidFill>
                <a:latin typeface="Verdana" pitchFamily="34" charset="0"/>
                <a:ea typeface="宋体" pitchFamily="2" charset="-122"/>
              </a:defRPr>
            </a:lvl3pPr>
            <a:lvl4pPr marL="1600200" indent="-228600" defTabSz="938213">
              <a:defRPr sz="2800">
                <a:solidFill>
                  <a:schemeClr val="tx1"/>
                </a:solidFill>
                <a:latin typeface="Verdana" pitchFamily="34" charset="0"/>
                <a:ea typeface="宋体" pitchFamily="2" charset="-122"/>
              </a:defRPr>
            </a:lvl4pPr>
            <a:lvl5pPr marL="2057400" indent="-228600" defTabSz="938213">
              <a:defRPr sz="2800">
                <a:solidFill>
                  <a:schemeClr val="tx1"/>
                </a:solidFill>
                <a:latin typeface="Verdana" pitchFamily="34" charset="0"/>
                <a:ea typeface="宋体" pitchFamily="2" charset="-122"/>
              </a:defRPr>
            </a:lvl5pPr>
            <a:lvl6pPr marL="25146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defTabSz="93821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fld id="{6DAE45BB-E985-47B2-8247-1DF675F064BD}" type="slidenum">
              <a:rPr lang="en-US" altLang="zh-CN" sz="1200" smtClean="0">
                <a:solidFill>
                  <a:prstClr val="black"/>
                </a:solidFill>
                <a:latin typeface="Times New Roman" pitchFamily="18" charset="0"/>
              </a:rPr>
              <a:pPr/>
              <a:t>49</a:t>
            </a:fld>
            <a:endParaRPr lang="en-US" altLang="zh-CN" sz="1200" smtClean="0">
              <a:solidFill>
                <a:prstClr val="black"/>
              </a:solidFill>
              <a:latin typeface="Times New Roman" pitchFamily="18" charset="0"/>
            </a:endParaRPr>
          </a:p>
        </p:txBody>
      </p:sp>
      <p:sp>
        <p:nvSpPr>
          <p:cNvPr id="134147" name="Rectangle 2"/>
          <p:cNvSpPr>
            <a:spLocks noGrp="1" noRot="1" noChangeAspect="1" noChangeArrowheads="1" noTextEdit="1"/>
          </p:cNvSpPr>
          <p:nvPr>
            <p:ph type="sldImg"/>
          </p:nvPr>
        </p:nvSpPr>
        <p:spPr/>
      </p:sp>
      <p:sp>
        <p:nvSpPr>
          <p:cNvPr id="134148" name="Rectangle 3"/>
          <p:cNvSpPr>
            <a:spLocks noGrp="1" noChangeArrowheads="1"/>
          </p:cNvSpPr>
          <p:nvPr>
            <p:ph type="body" idx="1"/>
          </p:nvPr>
        </p:nvSpPr>
        <p:spPr bwMode="auto">
          <a:xfrm>
            <a:off x="679768" y="4715907"/>
            <a:ext cx="5438140" cy="446770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p:txBody>
          <a:bodyPr/>
          <a:lstStyle/>
          <a:p>
            <a:pPr>
              <a:defRPr/>
            </a:pPr>
            <a:fld id="{06B84B70-B244-41BD-A3FF-96714A2112BA}" type="slidenum">
              <a:rPr lang="zh-CN" altLang="en-GB" smtClean="0"/>
              <a:pPr>
                <a:defRPr/>
              </a:pPr>
              <a:t>50</a:t>
            </a:fld>
            <a:endParaRPr lang="en-GB" altLang="zh-CN"/>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CN" alt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p:txBody>
          <a:bodyPr/>
          <a:lstStyle/>
          <a:p>
            <a:pPr>
              <a:defRPr/>
            </a:pPr>
            <a:fld id="{06B84B70-B244-41BD-A3FF-96714A2112BA}" type="slidenum">
              <a:rPr lang="zh-CN" altLang="en-GB" smtClean="0"/>
              <a:pPr>
                <a:defRPr/>
              </a:pPr>
              <a:t>51</a:t>
            </a:fld>
            <a:endParaRPr lang="en-GB" altLang="zh-CN"/>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Rectangle 4"/>
          <p:cNvSpPr>
            <a:spLocks noChangeArrowheads="1"/>
          </p:cNvSpPr>
          <p:nvPr/>
        </p:nvSpPr>
        <p:spPr bwMode="auto">
          <a:xfrm>
            <a:off x="8316913" y="0"/>
            <a:ext cx="468312" cy="333375"/>
          </a:xfrm>
          <a:prstGeom prst="rect">
            <a:avLst/>
          </a:prstGeom>
          <a:solidFill>
            <a:schemeClr val="accent1"/>
          </a:solidFill>
          <a:ln w="9525">
            <a:noFill/>
            <a:miter lim="800000"/>
            <a:headEnd/>
            <a:tailEnd/>
          </a:ln>
        </p:spPr>
        <p:txBody>
          <a:bodyPr anchor="b"/>
          <a:lstStyle/>
          <a:p>
            <a:pPr algn="ctr">
              <a:defRPr/>
            </a:pPr>
            <a:fld id="{4156D96B-94F5-45B4-B07D-E51764A809E2}" type="slidenum">
              <a:rPr lang="en-US" altLang="zh-CN" sz="1600">
                <a:solidFill>
                  <a:schemeClr val="bg2"/>
                </a:solidFill>
              </a:rPr>
              <a:pPr algn="ctr">
                <a:defRPr/>
              </a:pPr>
              <a:t>‹#›</a:t>
            </a:fld>
            <a:endParaRPr lang="en-US" altLang="zh-CN" sz="1600">
              <a:solidFill>
                <a:schemeClr val="bg2"/>
              </a:solidFill>
            </a:endParaRPr>
          </a:p>
        </p:txBody>
      </p:sp>
      <p:sp>
        <p:nvSpPr>
          <p:cNvPr id="3" name="Text Box 5"/>
          <p:cNvSpPr txBox="1">
            <a:spLocks noChangeArrowheads="1"/>
          </p:cNvSpPr>
          <p:nvPr/>
        </p:nvSpPr>
        <p:spPr bwMode="auto">
          <a:xfrm>
            <a:off x="8737600" y="0"/>
            <a:ext cx="409575" cy="336550"/>
          </a:xfrm>
          <a:prstGeom prst="rect">
            <a:avLst/>
          </a:prstGeom>
          <a:solidFill>
            <a:schemeClr val="accent2"/>
          </a:solidFill>
          <a:ln>
            <a:noFill/>
          </a:ln>
          <a:extLst/>
        </p:spPr>
        <p:txBody>
          <a:bodyPr wrap="none">
            <a:spAutoFit/>
          </a:bodyPr>
          <a:lstStyle>
            <a:lvl1pPr eaLnBrk="0" hangingPunct="0">
              <a:defRPr kumimoji="1" sz="2500">
                <a:solidFill>
                  <a:schemeClr val="tx1"/>
                </a:solidFill>
                <a:latin typeface="Tahoma" pitchFamily="34" charset="0"/>
                <a:ea typeface="仿宋_GB2312" pitchFamily="49" charset="-122"/>
              </a:defRPr>
            </a:lvl1pPr>
            <a:lvl2pPr marL="742950" indent="-285750" eaLnBrk="0" hangingPunct="0">
              <a:defRPr kumimoji="1" sz="2500">
                <a:solidFill>
                  <a:schemeClr val="tx1"/>
                </a:solidFill>
                <a:latin typeface="Tahoma" pitchFamily="34" charset="0"/>
                <a:ea typeface="仿宋_GB2312" pitchFamily="49" charset="-122"/>
              </a:defRPr>
            </a:lvl2pPr>
            <a:lvl3pPr marL="1143000" indent="-228600" eaLnBrk="0" hangingPunct="0">
              <a:defRPr kumimoji="1" sz="2500">
                <a:solidFill>
                  <a:schemeClr val="tx1"/>
                </a:solidFill>
                <a:latin typeface="Tahoma" pitchFamily="34" charset="0"/>
                <a:ea typeface="仿宋_GB2312" pitchFamily="49" charset="-122"/>
              </a:defRPr>
            </a:lvl3pPr>
            <a:lvl4pPr marL="1600200" indent="-228600" eaLnBrk="0" hangingPunct="0">
              <a:defRPr kumimoji="1" sz="2500">
                <a:solidFill>
                  <a:schemeClr val="tx1"/>
                </a:solidFill>
                <a:latin typeface="Tahoma" pitchFamily="34" charset="0"/>
                <a:ea typeface="仿宋_GB2312" pitchFamily="49" charset="-122"/>
              </a:defRPr>
            </a:lvl4pPr>
            <a:lvl5pPr marL="2057400" indent="-228600" eaLnBrk="0" hangingPunct="0">
              <a:defRPr kumimoji="1" sz="2500">
                <a:solidFill>
                  <a:schemeClr val="tx1"/>
                </a:solidFill>
                <a:latin typeface="Tahoma" pitchFamily="34" charset="0"/>
                <a:ea typeface="仿宋_GB2312" pitchFamily="49" charset="-122"/>
              </a:defRPr>
            </a:lvl5pPr>
            <a:lvl6pPr marL="25146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6pPr>
            <a:lvl7pPr marL="29718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7pPr>
            <a:lvl8pPr marL="34290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8pPr>
            <a:lvl9pPr marL="38862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9pPr>
          </a:lstStyle>
          <a:p>
            <a:pPr algn="ctr" eaLnBrk="1" hangingPunct="1">
              <a:defRPr/>
            </a:pPr>
            <a:r>
              <a:rPr lang="en-US" altLang="zh-CN" sz="1600">
                <a:latin typeface="Arial" charset="0"/>
                <a:ea typeface="宋体" pitchFamily="2" charset="-122"/>
              </a:rPr>
              <a:t>52</a:t>
            </a:r>
          </a:p>
        </p:txBody>
      </p:sp>
      <p:sp>
        <p:nvSpPr>
          <p:cNvPr id="4" name="Text Box 13"/>
          <p:cNvSpPr txBox="1">
            <a:spLocks noChangeArrowheads="1"/>
          </p:cNvSpPr>
          <p:nvPr/>
        </p:nvSpPr>
        <p:spPr bwMode="auto">
          <a:xfrm>
            <a:off x="0" y="31750"/>
            <a:ext cx="9144000" cy="473075"/>
          </a:xfrm>
          <a:prstGeom prst="rect">
            <a:avLst/>
          </a:prstGeom>
          <a:noFill/>
          <a:ln>
            <a:noFill/>
          </a:ln>
          <a:extLst/>
        </p:spPr>
        <p:txBody>
          <a:bodyPr>
            <a:spAutoFit/>
          </a:bodyPr>
          <a:lstStyle>
            <a:lvl1pPr eaLnBrk="0" hangingPunct="0">
              <a:defRPr kumimoji="1" sz="2500">
                <a:solidFill>
                  <a:schemeClr val="tx1"/>
                </a:solidFill>
                <a:latin typeface="Tahoma" pitchFamily="34" charset="0"/>
                <a:ea typeface="仿宋_GB2312" pitchFamily="49" charset="-122"/>
              </a:defRPr>
            </a:lvl1pPr>
            <a:lvl2pPr marL="742950" indent="-285750" eaLnBrk="0" hangingPunct="0">
              <a:defRPr kumimoji="1" sz="2500">
                <a:solidFill>
                  <a:schemeClr val="tx1"/>
                </a:solidFill>
                <a:latin typeface="Tahoma" pitchFamily="34" charset="0"/>
                <a:ea typeface="仿宋_GB2312" pitchFamily="49" charset="-122"/>
              </a:defRPr>
            </a:lvl2pPr>
            <a:lvl3pPr marL="1143000" indent="-228600" eaLnBrk="0" hangingPunct="0">
              <a:defRPr kumimoji="1" sz="2500">
                <a:solidFill>
                  <a:schemeClr val="tx1"/>
                </a:solidFill>
                <a:latin typeface="Tahoma" pitchFamily="34" charset="0"/>
                <a:ea typeface="仿宋_GB2312" pitchFamily="49" charset="-122"/>
              </a:defRPr>
            </a:lvl3pPr>
            <a:lvl4pPr marL="1600200" indent="-228600" eaLnBrk="0" hangingPunct="0">
              <a:defRPr kumimoji="1" sz="2500">
                <a:solidFill>
                  <a:schemeClr val="tx1"/>
                </a:solidFill>
                <a:latin typeface="Tahoma" pitchFamily="34" charset="0"/>
                <a:ea typeface="仿宋_GB2312" pitchFamily="49" charset="-122"/>
              </a:defRPr>
            </a:lvl4pPr>
            <a:lvl5pPr marL="2057400" indent="-228600" eaLnBrk="0" hangingPunct="0">
              <a:defRPr kumimoji="1" sz="2500">
                <a:solidFill>
                  <a:schemeClr val="tx1"/>
                </a:solidFill>
                <a:latin typeface="Tahoma" pitchFamily="34" charset="0"/>
                <a:ea typeface="仿宋_GB2312" pitchFamily="49" charset="-122"/>
              </a:defRPr>
            </a:lvl5pPr>
            <a:lvl6pPr marL="25146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6pPr>
            <a:lvl7pPr marL="29718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7pPr>
            <a:lvl8pPr marL="34290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8pPr>
            <a:lvl9pPr marL="3886200" indent="-228600" eaLnBrk="0" fontAlgn="base" hangingPunct="0">
              <a:spcBef>
                <a:spcPct val="0"/>
              </a:spcBef>
              <a:spcAft>
                <a:spcPct val="0"/>
              </a:spcAft>
              <a:defRPr kumimoji="1" sz="2500">
                <a:solidFill>
                  <a:schemeClr val="tx1"/>
                </a:solidFill>
                <a:latin typeface="Tahoma" pitchFamily="34" charset="0"/>
                <a:ea typeface="仿宋_GB2312" pitchFamily="49" charset="-122"/>
              </a:defRPr>
            </a:lvl9pPr>
          </a:lstStyle>
          <a:p>
            <a:pPr eaLnBrk="1" hangingPunct="1">
              <a:defRPr/>
            </a:pPr>
            <a:endParaRPr lang="zh-CN" altLang="zh-CN"/>
          </a:p>
        </p:txBody>
      </p:sp>
      <p:sp>
        <p:nvSpPr>
          <p:cNvPr id="5" name="Rectangle 10"/>
          <p:cNvSpPr>
            <a:spLocks noChangeArrowheads="1"/>
          </p:cNvSpPr>
          <p:nvPr userDrawn="1"/>
        </p:nvSpPr>
        <p:spPr bwMode="auto">
          <a:xfrm>
            <a:off x="8101013" y="0"/>
            <a:ext cx="550862" cy="333375"/>
          </a:xfrm>
          <a:prstGeom prst="rect">
            <a:avLst/>
          </a:prstGeom>
          <a:solidFill>
            <a:schemeClr val="accent1"/>
          </a:solidFill>
          <a:ln w="9525">
            <a:noFill/>
            <a:miter lim="800000"/>
            <a:headEnd/>
            <a:tailEnd/>
          </a:ln>
        </p:spPr>
        <p:txBody>
          <a:bodyPr anchor="b"/>
          <a:lstStyle/>
          <a:p>
            <a:pPr>
              <a:defRPr/>
            </a:pPr>
            <a:fld id="{365748E8-E814-4450-A9BE-6EF046E4D8FD}" type="slidenum">
              <a:rPr lang="zh-CN" altLang="en-US" sz="1600">
                <a:solidFill>
                  <a:schemeClr val="bg2"/>
                </a:solidFill>
              </a:rPr>
              <a:pPr>
                <a:defRPr/>
              </a:pPr>
              <a:t>‹#›</a:t>
            </a:fld>
            <a:endParaRPr lang="en-US" altLang="zh-CN" sz="1600">
              <a:solidFill>
                <a:schemeClr val="bg2"/>
              </a:solidFill>
            </a:endParaRPr>
          </a:p>
        </p:txBody>
      </p:sp>
      <p:sp>
        <p:nvSpPr>
          <p:cNvPr id="6" name="Text Box 11"/>
          <p:cNvSpPr txBox="1">
            <a:spLocks noChangeArrowheads="1"/>
          </p:cNvSpPr>
          <p:nvPr userDrawn="1"/>
        </p:nvSpPr>
        <p:spPr bwMode="auto">
          <a:xfrm>
            <a:off x="8604250" y="0"/>
            <a:ext cx="542925" cy="336550"/>
          </a:xfrm>
          <a:prstGeom prst="rect">
            <a:avLst/>
          </a:prstGeom>
          <a:solidFill>
            <a:schemeClr val="accent2"/>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t>77</a:t>
            </a:r>
          </a:p>
        </p:txBody>
      </p:sp>
      <p:pic>
        <p:nvPicPr>
          <p:cNvPr id="7" name="Rectangle 37"/>
          <p:cNvPicPr>
            <a:picLocks noChangeArrowheads="1"/>
          </p:cNvPicPr>
          <p:nvPr userDrawn="1"/>
        </p:nvPicPr>
        <p:blipFill>
          <a:blip r:embed="rId2"/>
          <a:srcRect/>
          <a:stretch>
            <a:fillRect/>
          </a:stretch>
        </p:blipFill>
        <p:spPr bwMode="auto">
          <a:xfrm>
            <a:off x="0" y="908050"/>
            <a:ext cx="9144000" cy="53975"/>
          </a:xfrm>
          <a:prstGeom prst="rect">
            <a:avLst/>
          </a:prstGeom>
          <a:solidFill>
            <a:srgbClr val="003366"/>
          </a:solidFill>
          <a:ln w="9525">
            <a:noFill/>
            <a:miter lim="800000"/>
            <a:headEnd/>
            <a:tailEnd/>
          </a:ln>
        </p:spPr>
      </p:pic>
      <p:sp>
        <p:nvSpPr>
          <p:cNvPr id="8" name="Rectangle 3"/>
          <p:cNvSpPr>
            <a:spLocks noGrp="1" noChangeArrowheads="1"/>
          </p:cNvSpPr>
          <p:nvPr>
            <p:ph type="dt" sz="half" idx="10"/>
          </p:nvPr>
        </p:nvSpPr>
        <p:spPr bwMode="auto">
          <a:xfrm>
            <a:off x="457200" y="6245225"/>
            <a:ext cx="2133600" cy="47625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l">
              <a:defRPr sz="1400" b="0">
                <a:solidFill>
                  <a:schemeClr val="tx1"/>
                </a:solidFill>
                <a:latin typeface="+mn-lt"/>
                <a:ea typeface="+mn-ea"/>
                <a:cs typeface="+mn-cs"/>
              </a:defRPr>
            </a:lvl1pPr>
          </a:lstStyle>
          <a:p>
            <a:pPr>
              <a:defRPr/>
            </a:pPr>
            <a:endParaRPr lang="en-US"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和内容">
    <p:spTree>
      <p:nvGrpSpPr>
        <p:cNvPr id="1" name=""/>
        <p:cNvGrpSpPr/>
        <p:nvPr/>
      </p:nvGrpSpPr>
      <p:grpSpPr>
        <a:xfrm>
          <a:off x="0" y="0"/>
          <a:ext cx="0" cy="0"/>
          <a:chOff x="0" y="0"/>
          <a:chExt cx="0" cy="0"/>
        </a:xfrm>
      </p:grpSpPr>
      <p:sp>
        <p:nvSpPr>
          <p:cNvPr id="2" name="Rectangle 10"/>
          <p:cNvSpPr>
            <a:spLocks noChangeArrowheads="1"/>
          </p:cNvSpPr>
          <p:nvPr userDrawn="1"/>
        </p:nvSpPr>
        <p:spPr bwMode="auto">
          <a:xfrm>
            <a:off x="8101013" y="0"/>
            <a:ext cx="550862" cy="333375"/>
          </a:xfrm>
          <a:prstGeom prst="rect">
            <a:avLst/>
          </a:prstGeom>
          <a:solidFill>
            <a:schemeClr val="accent1"/>
          </a:solidFill>
          <a:ln w="9525">
            <a:noFill/>
            <a:miter lim="800000"/>
            <a:headEnd/>
            <a:tailEnd/>
          </a:ln>
        </p:spPr>
        <p:txBody>
          <a:bodyPr anchor="b"/>
          <a:lstStyle/>
          <a:p>
            <a:pPr>
              <a:defRPr/>
            </a:pPr>
            <a:fld id="{2BB48AF7-C1DF-4148-8B38-F09595041F01}" type="slidenum">
              <a:rPr lang="zh-CN" altLang="en-US" sz="1600">
                <a:solidFill>
                  <a:schemeClr val="bg2"/>
                </a:solidFill>
              </a:rPr>
              <a:pPr>
                <a:defRPr/>
              </a:pPr>
              <a:t>‹#›</a:t>
            </a:fld>
            <a:endParaRPr lang="en-US" altLang="zh-CN" sz="1600">
              <a:solidFill>
                <a:schemeClr val="bg2"/>
              </a:solidFill>
            </a:endParaRPr>
          </a:p>
        </p:txBody>
      </p:sp>
      <p:sp>
        <p:nvSpPr>
          <p:cNvPr id="3" name="Text Box 11"/>
          <p:cNvSpPr txBox="1">
            <a:spLocks noChangeArrowheads="1"/>
          </p:cNvSpPr>
          <p:nvPr userDrawn="1"/>
        </p:nvSpPr>
        <p:spPr bwMode="auto">
          <a:xfrm>
            <a:off x="8604250" y="0"/>
            <a:ext cx="542925" cy="336550"/>
          </a:xfrm>
          <a:prstGeom prst="rect">
            <a:avLst/>
          </a:prstGeom>
          <a:solidFill>
            <a:schemeClr val="accent2"/>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t>77</a:t>
            </a:r>
          </a:p>
        </p:txBody>
      </p:sp>
      <p:pic>
        <p:nvPicPr>
          <p:cNvPr id="4" name="Rectangle 37"/>
          <p:cNvPicPr>
            <a:picLocks noChangeArrowheads="1"/>
          </p:cNvPicPr>
          <p:nvPr userDrawn="1"/>
        </p:nvPicPr>
        <p:blipFill>
          <a:blip r:embed="rId2"/>
          <a:srcRect/>
          <a:stretch>
            <a:fillRect/>
          </a:stretch>
        </p:blipFill>
        <p:spPr bwMode="auto">
          <a:xfrm>
            <a:off x="0" y="908050"/>
            <a:ext cx="9144000" cy="53975"/>
          </a:xfrm>
          <a:prstGeom prst="rect">
            <a:avLst/>
          </a:prstGeom>
          <a:solidFill>
            <a:srgbClr val="003366"/>
          </a:solidFill>
          <a:ln w="9525">
            <a:noFill/>
            <a:miter lim="800000"/>
            <a:headEnd/>
            <a:tailEnd/>
          </a:ln>
        </p:spPr>
      </p:pic>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4648200" y="1600200"/>
            <a:ext cx="4038600" cy="21859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4648200" y="3938588"/>
            <a:ext cx="4038600" cy="21875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a:t>单击此处编辑母版标题样式</a:t>
            </a:r>
          </a:p>
        </p:txBody>
      </p:sp>
      <p:sp>
        <p:nvSpPr>
          <p:cNvPr id="3" name="文本占位符 2"/>
          <p:cNvSpPr>
            <a:spLocks noGrp="1"/>
          </p:cNvSpPr>
          <p:nvPr>
            <p:ph type="body" sz="half" idx="1"/>
          </p:nvPr>
        </p:nvSpPr>
        <p:spPr>
          <a:xfrm>
            <a:off x="457200" y="1600200"/>
            <a:ext cx="40386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cSld name="1_标题幻灯片">
    <p:spTree>
      <p:nvGrpSpPr>
        <p:cNvPr id="1" name=""/>
        <p:cNvGrpSpPr/>
        <p:nvPr/>
      </p:nvGrpSpPr>
      <p:grpSpPr>
        <a:xfrm>
          <a:off x="0" y="0"/>
          <a:ext cx="0" cy="0"/>
          <a:chOff x="0" y="0"/>
          <a:chExt cx="0" cy="0"/>
        </a:xfrm>
      </p:grpSpPr>
      <p:pic>
        <p:nvPicPr>
          <p:cNvPr id="4" name="Rectangle 37"/>
          <p:cNvPicPr>
            <a:picLocks noChangeArrowheads="1"/>
          </p:cNvPicPr>
          <p:nvPr userDrawn="1"/>
        </p:nvPicPr>
        <p:blipFill>
          <a:blip r:embed="rId2"/>
          <a:srcRect/>
          <a:stretch>
            <a:fillRect/>
          </a:stretch>
        </p:blipFill>
        <p:spPr bwMode="auto">
          <a:xfrm>
            <a:off x="0" y="782638"/>
            <a:ext cx="9144000" cy="53975"/>
          </a:xfrm>
          <a:prstGeom prst="rect">
            <a:avLst/>
          </a:prstGeom>
          <a:solidFill>
            <a:srgbClr val="003366"/>
          </a:solidFill>
          <a:ln w="9525">
            <a:noFill/>
            <a:miter lim="800000"/>
            <a:headEnd/>
            <a:tailEnd/>
          </a:ln>
        </p:spPr>
      </p:pic>
      <p:sp>
        <p:nvSpPr>
          <p:cNvPr id="5" name="Rectangle 10"/>
          <p:cNvSpPr>
            <a:spLocks noChangeArrowheads="1"/>
          </p:cNvSpPr>
          <p:nvPr userDrawn="1"/>
        </p:nvSpPr>
        <p:spPr bwMode="auto">
          <a:xfrm>
            <a:off x="8101013" y="0"/>
            <a:ext cx="550862" cy="333375"/>
          </a:xfrm>
          <a:prstGeom prst="rect">
            <a:avLst/>
          </a:prstGeom>
          <a:solidFill>
            <a:schemeClr val="accent1"/>
          </a:solidFill>
          <a:ln w="9525">
            <a:noFill/>
            <a:miter lim="800000"/>
            <a:headEnd/>
            <a:tailEnd/>
          </a:ln>
        </p:spPr>
        <p:txBody>
          <a:bodyPr anchor="b"/>
          <a:lstStyle/>
          <a:p>
            <a:pPr>
              <a:defRPr/>
            </a:pPr>
            <a:fld id="{2818F3BF-6E42-4292-A228-CB5D7B5E09C2}" type="slidenum">
              <a:rPr lang="zh-CN" altLang="en-US" sz="1600">
                <a:solidFill>
                  <a:schemeClr val="bg2"/>
                </a:solidFill>
              </a:rPr>
              <a:pPr>
                <a:defRPr/>
              </a:pPr>
              <a:t>‹#›</a:t>
            </a:fld>
            <a:endParaRPr lang="en-US" altLang="zh-CN" sz="1600">
              <a:solidFill>
                <a:schemeClr val="bg2"/>
              </a:solidFill>
            </a:endParaRPr>
          </a:p>
        </p:txBody>
      </p:sp>
      <p:sp>
        <p:nvSpPr>
          <p:cNvPr id="6" name="Text Box 11"/>
          <p:cNvSpPr txBox="1">
            <a:spLocks noChangeArrowheads="1"/>
          </p:cNvSpPr>
          <p:nvPr userDrawn="1"/>
        </p:nvSpPr>
        <p:spPr bwMode="auto">
          <a:xfrm>
            <a:off x="8601075" y="0"/>
            <a:ext cx="542925" cy="336550"/>
          </a:xfrm>
          <a:prstGeom prst="rect">
            <a:avLst/>
          </a:prstGeom>
          <a:solidFill>
            <a:schemeClr val="accent2"/>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t>77</a:t>
            </a:r>
          </a:p>
        </p:txBody>
      </p:sp>
      <p:sp>
        <p:nvSpPr>
          <p:cNvPr id="787458" name="Rectangle 2"/>
          <p:cNvSpPr>
            <a:spLocks noGrp="1" noChangeArrowheads="1"/>
          </p:cNvSpPr>
          <p:nvPr>
            <p:ph type="ctrTitle"/>
          </p:nvPr>
        </p:nvSpPr>
        <p:spPr>
          <a:xfrm>
            <a:off x="685800" y="2130425"/>
            <a:ext cx="7772400" cy="1470025"/>
          </a:xfrm>
          <a:prstGeom prst="rect">
            <a:avLst/>
          </a:prstGeom>
        </p:spPr>
        <p:txBody>
          <a:bodyPr/>
          <a:lstStyle>
            <a:lvl1pPr>
              <a:defRPr/>
            </a:lvl1pPr>
          </a:lstStyle>
          <a:p>
            <a:r>
              <a:rPr lang="zh-CN" altLang="en-US"/>
              <a:t>单击此处编辑母版标题样式</a:t>
            </a:r>
          </a:p>
        </p:txBody>
      </p:sp>
      <p:sp>
        <p:nvSpPr>
          <p:cNvPr id="787459" name="Rectangle 3"/>
          <p:cNvSpPr>
            <a:spLocks noGrp="1" noChangeArrowheads="1"/>
          </p:cNvSpPr>
          <p:nvPr>
            <p:ph type="subTitle" idx="1"/>
          </p:nvPr>
        </p:nvSpPr>
        <p:spPr>
          <a:xfrm>
            <a:off x="1371600" y="3886200"/>
            <a:ext cx="6400800" cy="1752600"/>
          </a:xfrm>
          <a:prstGeom prst="rect">
            <a:avLst/>
          </a:prstGeom>
        </p:spPr>
        <p:txBody>
          <a:bodyPr/>
          <a:lstStyle>
            <a:lvl1pPr marL="0" indent="0" algn="ctr">
              <a:buFont typeface="Wingdings" pitchFamily="2" charset="2"/>
              <a:buNone/>
              <a:defRPr/>
            </a:lvl1pPr>
          </a:lstStyle>
          <a:p>
            <a:r>
              <a:rPr lang="zh-CN" altLang="en-US"/>
              <a:t>单击此处编辑母版副标题样式</a:t>
            </a:r>
          </a:p>
        </p:txBody>
      </p:sp>
      <p:sp>
        <p:nvSpPr>
          <p:cNvPr id="7"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charset="0"/>
                <a:ea typeface="宋体" charset="-122"/>
              </a:defRPr>
            </a:lvl1pPr>
          </a:lstStyle>
          <a:p>
            <a:pPr>
              <a:defRPr/>
            </a:pPr>
            <a:endParaRPr lang="en-US" altLang="zh-CN"/>
          </a:p>
        </p:txBody>
      </p:sp>
      <p:sp>
        <p:nvSpPr>
          <p:cNvPr id="8"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charset="0"/>
                <a:ea typeface="宋体" charset="-122"/>
              </a:defRPr>
            </a:lvl1pPr>
          </a:lstStyle>
          <a:p>
            <a:pPr>
              <a:defRPr/>
            </a:pPr>
            <a:endParaRPr lang="en-US" altLang="zh-CN"/>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空白">
    <p:spTree>
      <p:nvGrpSpPr>
        <p:cNvPr id="1" name=""/>
        <p:cNvGrpSpPr/>
        <p:nvPr/>
      </p:nvGrpSpPr>
      <p:grpSpPr>
        <a:xfrm>
          <a:off x="0" y="0"/>
          <a:ext cx="0" cy="0"/>
          <a:chOff x="0" y="0"/>
          <a:chExt cx="0" cy="0"/>
        </a:xfrm>
      </p:grpSpPr>
      <p:sp>
        <p:nvSpPr>
          <p:cNvPr id="4" name="标题 1"/>
          <p:cNvSpPr>
            <a:spLocks noGrp="1"/>
          </p:cNvSpPr>
          <p:nvPr>
            <p:ph type="title"/>
          </p:nvPr>
        </p:nvSpPr>
        <p:spPr>
          <a:xfrm>
            <a:off x="467544" y="198438"/>
            <a:ext cx="7128644" cy="566266"/>
          </a:xfrm>
          <a:prstGeom prst="rect">
            <a:avLst/>
          </a:prstGeom>
        </p:spPr>
        <p:txBody>
          <a:bodyPr/>
          <a:lstStyle>
            <a:lvl1pPr algn="l">
              <a:defRPr sz="3200" b="1">
                <a:latin typeface="华文中宋" pitchFamily="2" charset="-122"/>
                <a:ea typeface="华文中宋" pitchFamily="2" charset="-122"/>
              </a:defRPr>
            </a:lvl1pPr>
          </a:lstStyle>
          <a:p>
            <a:r>
              <a:rPr lang="zh-CN" altLang="en-US"/>
              <a:t>单击此处编辑母版标题样式</a:t>
            </a:r>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charset="0"/>
                <a:ea typeface="宋体" charset="-122"/>
              </a:defRPr>
            </a:lvl1pPr>
          </a:lstStyle>
          <a:p>
            <a:pPr>
              <a:defRPr/>
            </a:pPr>
            <a:endParaRPr lang="en-US" altLang="zh-CN"/>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atin typeface="Arial" charset="0"/>
                <a:ea typeface="宋体" charset="-122"/>
              </a:defRPr>
            </a:lvl1pPr>
          </a:lstStyle>
          <a:p>
            <a:pPr>
              <a:defRPr/>
            </a:pPr>
            <a:endParaRPr lang="en-US" altLang="zh-CN"/>
          </a:p>
        </p:txBody>
      </p:sp>
      <p:sp>
        <p:nvSpPr>
          <p:cNvPr id="6" name="灯片编号占位符 3"/>
          <p:cNvSpPr>
            <a:spLocks noGrp="1"/>
          </p:cNvSpPr>
          <p:nvPr userDrawn="1">
            <p:ph type="sldNum" sz="quarter" idx="12"/>
          </p:nvPr>
        </p:nvSpPr>
        <p:spPr bwMode="auto">
          <a:xfrm>
            <a:off x="8532813" y="404813"/>
            <a:ext cx="611187" cy="412750"/>
          </a:xfrm>
          <a:prstGeom prst="rect">
            <a:avLst/>
          </a:prstGeom>
          <a:ln>
            <a:miter lim="800000"/>
            <a:headEnd/>
            <a:tailEnd/>
          </a:ln>
        </p:spPr>
        <p:txBody>
          <a:bodyPr/>
          <a:lstStyle>
            <a:lvl1pPr algn="r">
              <a:defRPr sz="1400">
                <a:solidFill>
                  <a:srgbClr val="000000"/>
                </a:solidFill>
                <a:latin typeface="+mn-lt"/>
                <a:ea typeface="宋体" pitchFamily="2" charset="-122"/>
              </a:defRPr>
            </a:lvl1pPr>
          </a:lstStyle>
          <a:p>
            <a:pPr>
              <a:defRPr/>
            </a:pPr>
            <a:fld id="{E20B90AD-4B61-4166-AF2E-FA8467A4637C}" type="slidenum">
              <a:rPr lang="zh-CN" altLang="en-US"/>
              <a:pPr>
                <a:defRPr/>
              </a:pPr>
              <a:t>‹#›</a:t>
            </a:fld>
            <a:endParaRPr lang="en-US" altLang="zh-CN" dirty="0"/>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042988" y="198438"/>
            <a:ext cx="65532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xfrm>
            <a:off x="3124200" y="6245225"/>
            <a:ext cx="2895600" cy="476250"/>
          </a:xfrm>
          <a:prstGeom prst="rect">
            <a:avLst/>
          </a:prstGeom>
        </p:spPr>
        <p:txBody>
          <a:bodyPr/>
          <a:lstStyle>
            <a:lvl1pPr>
              <a:defRPr/>
            </a:lvl1pPr>
          </a:lstStyle>
          <a:p>
            <a:pPr>
              <a:defRPr/>
            </a:pPr>
            <a:endParaRPr lang="en-US" altLang="zh-CN"/>
          </a:p>
        </p:txBody>
      </p:sp>
    </p:spTree>
    <p:extLst>
      <p:ext uri="{BB962C8B-B14F-4D97-AF65-F5344CB8AC3E}">
        <p14:creationId xmlns:p14="http://schemas.microsoft.com/office/powerpoint/2010/main" val="1964307504"/>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Rectangle 10"/>
          <p:cNvSpPr>
            <a:spLocks noChangeArrowheads="1"/>
          </p:cNvSpPr>
          <p:nvPr userDrawn="1"/>
        </p:nvSpPr>
        <p:spPr bwMode="auto">
          <a:xfrm>
            <a:off x="8101013" y="0"/>
            <a:ext cx="550862" cy="333375"/>
          </a:xfrm>
          <a:prstGeom prst="rect">
            <a:avLst/>
          </a:prstGeom>
          <a:solidFill>
            <a:srgbClr val="00E4A8"/>
          </a:solidFill>
          <a:ln w="9525">
            <a:noFill/>
            <a:miter lim="800000"/>
            <a:headEnd/>
            <a:tailEnd/>
          </a:ln>
        </p:spPr>
        <p:txBody>
          <a:bodyPr anchor="b"/>
          <a:lstStyle/>
          <a:p>
            <a:pPr>
              <a:defRPr/>
            </a:pPr>
            <a:fld id="{922B6DFA-2299-42A1-B860-CEB9E6FEDBFB}" type="slidenum">
              <a:rPr lang="zh-CN" altLang="en-US" sz="1600">
                <a:solidFill>
                  <a:srgbClr val="1C1C1C"/>
                </a:solidFill>
              </a:rPr>
              <a:pPr>
                <a:defRPr/>
              </a:pPr>
              <a:t>‹#›</a:t>
            </a:fld>
            <a:endParaRPr lang="en-US" altLang="zh-CN" sz="1600">
              <a:solidFill>
                <a:srgbClr val="1C1C1C"/>
              </a:solidFill>
            </a:endParaRPr>
          </a:p>
        </p:txBody>
      </p:sp>
      <p:sp>
        <p:nvSpPr>
          <p:cNvPr id="5" name="Text Box 11"/>
          <p:cNvSpPr txBox="1">
            <a:spLocks noChangeArrowheads="1"/>
          </p:cNvSpPr>
          <p:nvPr userDrawn="1"/>
        </p:nvSpPr>
        <p:spPr bwMode="auto">
          <a:xfrm>
            <a:off x="8601075" y="0"/>
            <a:ext cx="542925" cy="336550"/>
          </a:xfrm>
          <a:prstGeom prst="rect">
            <a:avLst/>
          </a:prstGeom>
          <a:solidFill>
            <a:srgbClr val="FFCF01"/>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solidFill>
                  <a:srgbClr val="000000"/>
                </a:solidFill>
              </a:rPr>
              <a:t>77</a:t>
            </a:r>
          </a:p>
        </p:txBody>
      </p:sp>
      <p:sp>
        <p:nvSpPr>
          <p:cNvPr id="787458" name="Rectangle 2"/>
          <p:cNvSpPr>
            <a:spLocks noGrp="1" noChangeArrowheads="1"/>
          </p:cNvSpPr>
          <p:nvPr>
            <p:ph type="ctrTitle"/>
          </p:nvPr>
        </p:nvSpPr>
        <p:spPr>
          <a:xfrm>
            <a:off x="685800" y="2130425"/>
            <a:ext cx="7772400" cy="1470025"/>
          </a:xfrm>
        </p:spPr>
        <p:txBody>
          <a:bodyPr/>
          <a:lstStyle>
            <a:lvl1pPr>
              <a:defRPr/>
            </a:lvl1pPr>
          </a:lstStyle>
          <a:p>
            <a:r>
              <a:rPr lang="zh-CN" altLang="en-US"/>
              <a:t>单击此处编辑母版标题样式</a:t>
            </a:r>
          </a:p>
        </p:txBody>
      </p:sp>
      <p:sp>
        <p:nvSpPr>
          <p:cNvPr id="787459" name="Rectangle 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6" name="Rectangle 4"/>
          <p:cNvSpPr>
            <a:spLocks noGrp="1" noChangeArrowheads="1"/>
          </p:cNvSpPr>
          <p:nvPr>
            <p:ph type="dt" sz="half" idx="10"/>
          </p:nvPr>
        </p:nvSpPr>
        <p:spPr/>
        <p:txBody>
          <a:bodyPr/>
          <a:lstStyle>
            <a:lvl1pPr>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defRPr/>
            </a:lvl1pPr>
          </a:lstStyle>
          <a:p>
            <a:pPr>
              <a:defRPr/>
            </a:pPr>
            <a:endParaRPr lang="en-US" altLang="zh-CN"/>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251520" y="198438"/>
            <a:ext cx="8640960" cy="566266"/>
          </a:xfrm>
          <a:prstGeom prst="rect">
            <a:avLst/>
          </a:prstGeom>
        </p:spPr>
        <p:txBody>
          <a:bodyPr/>
          <a:lstStyle>
            <a:lvl1pPr algn="l">
              <a:defRPr sz="3200" b="1">
                <a:latin typeface="华文中宋" pitchFamily="2" charset="-122"/>
                <a:ea typeface="华文中宋" pitchFamily="2" charset="-122"/>
              </a:defRPr>
            </a:lvl1pPr>
          </a:lstStyle>
          <a:p>
            <a:r>
              <a:rPr lang="zh-CN" altLang="en-US"/>
              <a:t>单击此处编辑母版标题样式</a:t>
            </a:r>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charset="0"/>
                <a:ea typeface="宋体" charset="-122"/>
              </a:defRPr>
            </a:lvl1pPr>
          </a:lstStyle>
          <a:p>
            <a:pPr>
              <a:defRPr/>
            </a:pPr>
            <a:endParaRPr lang="en-US" altLang="zh-CN"/>
          </a:p>
        </p:txBody>
      </p:sp>
      <p:sp>
        <p:nvSpPr>
          <p:cNvPr id="4" name="灯片编号占位符 3"/>
          <p:cNvSpPr>
            <a:spLocks noGrp="1"/>
          </p:cNvSpPr>
          <p:nvPr userDrawn="1">
            <p:ph type="sldNum" sz="quarter" idx="11"/>
          </p:nvPr>
        </p:nvSpPr>
        <p:spPr bwMode="auto">
          <a:xfrm>
            <a:off x="8604250" y="404813"/>
            <a:ext cx="539750" cy="412750"/>
          </a:xfrm>
          <a:prstGeom prst="rect">
            <a:avLst/>
          </a:prstGeom>
          <a:ln>
            <a:miter lim="800000"/>
            <a:headEnd/>
            <a:tailEnd/>
          </a:ln>
        </p:spPr>
        <p:txBody>
          <a:bodyPr/>
          <a:lstStyle>
            <a:lvl1pPr algn="r">
              <a:defRPr sz="1400">
                <a:solidFill>
                  <a:srgbClr val="000000"/>
                </a:solidFill>
                <a:latin typeface="+mn-lt"/>
                <a:ea typeface="宋体" pitchFamily="2" charset="-122"/>
              </a:defRPr>
            </a:lvl1pPr>
          </a:lstStyle>
          <a:p>
            <a:pPr>
              <a:defRPr/>
            </a:pPr>
            <a:fld id="{CF62A210-04D8-4795-9C46-50ADFAE10D0E}" type="slidenum">
              <a:rPr lang="zh-CN" altLang="en-US"/>
              <a:pPr>
                <a:defRPr/>
              </a:pPr>
              <a:t>‹#›</a:t>
            </a:fld>
            <a:endParaRPr lang="en-US" altLang="zh-CN" dirty="0"/>
          </a:p>
        </p:txBody>
      </p:sp>
    </p:spTree>
    <p:extLst>
      <p:ext uri="{BB962C8B-B14F-4D97-AF65-F5344CB8AC3E}">
        <p14:creationId xmlns:p14="http://schemas.microsoft.com/office/powerpoint/2010/main" val="233598166"/>
      </p:ext>
    </p:extLst>
  </p:cSld>
  <p:clrMapOvr>
    <a:masterClrMapping/>
  </p:clrMapOvr>
  <p:transition/>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2"/>
          <p:cNvSpPr>
            <a:spLocks noGrp="1" noChangeArrowheads="1"/>
          </p:cNvSpPr>
          <p:nvPr>
            <p:ph type="sldNum" sz="quarter" idx="10"/>
          </p:nvPr>
        </p:nvSpPr>
        <p:spPr>
          <a:ln/>
        </p:spPr>
        <p:txBody>
          <a:bodyPr/>
          <a:lstStyle>
            <a:lvl1pPr>
              <a:defRPr/>
            </a:lvl1pPr>
          </a:lstStyle>
          <a:p>
            <a:pPr>
              <a:defRPr/>
            </a:pPr>
            <a:fld id="{6B2DAC1B-E6DF-4F80-B213-0B6F533BE0D5}"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15155428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
          <p:cNvSpPr>
            <a:spLocks noGrp="1" noChangeArrowheads="1"/>
          </p:cNvSpPr>
          <p:nvPr>
            <p:ph type="sldNum" sz="quarter" idx="10"/>
          </p:nvPr>
        </p:nvSpPr>
        <p:spPr>
          <a:ln/>
        </p:spPr>
        <p:txBody>
          <a:bodyPr/>
          <a:lstStyle>
            <a:lvl1pPr>
              <a:defRPr/>
            </a:lvl1pPr>
          </a:lstStyle>
          <a:p>
            <a:pPr>
              <a:defRPr/>
            </a:pPr>
            <a:fld id="{8CEF5EC1-AD29-4D0A-8C0F-4E836B6241D7}"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20277223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2"/>
          <p:cNvSpPr>
            <a:spLocks noGrp="1" noChangeArrowheads="1"/>
          </p:cNvSpPr>
          <p:nvPr>
            <p:ph type="sldNum" sz="quarter" idx="10"/>
          </p:nvPr>
        </p:nvSpPr>
        <p:spPr>
          <a:ln/>
        </p:spPr>
        <p:txBody>
          <a:bodyPr/>
          <a:lstStyle>
            <a:lvl1pPr>
              <a:defRPr/>
            </a:lvl1pPr>
          </a:lstStyle>
          <a:p>
            <a:pPr>
              <a:defRPr/>
            </a:pPr>
            <a:fld id="{B5C171C7-92FB-4E78-B87D-3EABBFD25A36}"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23243357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2"/>
          <p:cNvSpPr>
            <a:spLocks noGrp="1" noChangeArrowheads="1"/>
          </p:cNvSpPr>
          <p:nvPr>
            <p:ph type="sldNum" sz="quarter" idx="10"/>
          </p:nvPr>
        </p:nvSpPr>
        <p:spPr>
          <a:ln/>
        </p:spPr>
        <p:txBody>
          <a:bodyPr/>
          <a:lstStyle>
            <a:lvl1pPr>
              <a:defRPr/>
            </a:lvl1pPr>
          </a:lstStyle>
          <a:p>
            <a:pPr>
              <a:defRPr/>
            </a:pPr>
            <a:fld id="{D5B3AE47-2D85-410D-868B-4FA4E1D2BB7B}"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28174689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2"/>
          <p:cNvSpPr>
            <a:spLocks noGrp="1" noChangeArrowheads="1"/>
          </p:cNvSpPr>
          <p:nvPr>
            <p:ph type="sldNum" sz="quarter" idx="10"/>
          </p:nvPr>
        </p:nvSpPr>
        <p:spPr>
          <a:ln/>
        </p:spPr>
        <p:txBody>
          <a:bodyPr/>
          <a:lstStyle>
            <a:lvl1pPr>
              <a:defRPr/>
            </a:lvl1pPr>
          </a:lstStyle>
          <a:p>
            <a:pPr>
              <a:defRPr/>
            </a:pPr>
            <a:fld id="{C0AE3F59-301C-4EB3-AC08-804A22B43045}"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1297188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Rectangle 2"/>
          <p:cNvSpPr>
            <a:spLocks noGrp="1" noChangeArrowheads="1"/>
          </p:cNvSpPr>
          <p:nvPr>
            <p:ph type="sldNum" sz="quarter" idx="10"/>
          </p:nvPr>
        </p:nvSpPr>
        <p:spPr>
          <a:ln/>
        </p:spPr>
        <p:txBody>
          <a:bodyPr/>
          <a:lstStyle>
            <a:lvl1pPr>
              <a:defRPr/>
            </a:lvl1pPr>
          </a:lstStyle>
          <a:p>
            <a:pPr>
              <a:defRPr/>
            </a:pPr>
            <a:fld id="{D533D798-1BEE-4501-A5D7-9DBE14B39458}"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17269040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
          <p:cNvSpPr>
            <a:spLocks noGrp="1" noChangeArrowheads="1"/>
          </p:cNvSpPr>
          <p:nvPr>
            <p:ph type="sldNum" sz="quarter" idx="10"/>
          </p:nvPr>
        </p:nvSpPr>
        <p:spPr>
          <a:ln/>
        </p:spPr>
        <p:txBody>
          <a:bodyPr/>
          <a:lstStyle>
            <a:lvl1pPr>
              <a:defRPr/>
            </a:lvl1pPr>
          </a:lstStyle>
          <a:p>
            <a:pPr>
              <a:defRPr/>
            </a:pPr>
            <a:fld id="{D4AAD3FC-4B3D-4320-A81B-9194A76F3A9C}"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1981220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2"/>
          <p:cNvSpPr>
            <a:spLocks noGrp="1" noChangeArrowheads="1"/>
          </p:cNvSpPr>
          <p:nvPr>
            <p:ph type="sldNum" sz="quarter" idx="10"/>
          </p:nvPr>
        </p:nvSpPr>
        <p:spPr>
          <a:ln/>
        </p:spPr>
        <p:txBody>
          <a:bodyPr/>
          <a:lstStyle>
            <a:lvl1pPr>
              <a:defRPr/>
            </a:lvl1pPr>
          </a:lstStyle>
          <a:p>
            <a:pPr>
              <a:defRPr/>
            </a:pPr>
            <a:fld id="{E6B44573-6BBB-43E3-8568-FBEABBAFD7F7}"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9760478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黑体" pitchFamily="49" charset="-122"/>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2"/>
          <p:cNvSpPr>
            <a:spLocks noGrp="1" noChangeArrowheads="1"/>
          </p:cNvSpPr>
          <p:nvPr>
            <p:ph type="sldNum" sz="quarter" idx="10"/>
          </p:nvPr>
        </p:nvSpPr>
        <p:spPr>
          <a:ln/>
        </p:spPr>
        <p:txBody>
          <a:bodyPr/>
          <a:lstStyle>
            <a:lvl1pPr>
              <a:defRPr/>
            </a:lvl1pPr>
          </a:lstStyle>
          <a:p>
            <a:pPr>
              <a:defRPr/>
            </a:pPr>
            <a:fld id="{16615848-6308-4DA5-ADB4-28F3686A1503}"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29102598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
          <p:cNvSpPr>
            <a:spLocks noGrp="1" noChangeArrowheads="1"/>
          </p:cNvSpPr>
          <p:nvPr>
            <p:ph type="sldNum" sz="quarter" idx="10"/>
          </p:nvPr>
        </p:nvSpPr>
        <p:spPr>
          <a:ln/>
        </p:spPr>
        <p:txBody>
          <a:bodyPr/>
          <a:lstStyle>
            <a:lvl1pPr>
              <a:defRPr/>
            </a:lvl1pPr>
          </a:lstStyle>
          <a:p>
            <a:pPr>
              <a:defRPr/>
            </a:pPr>
            <a:fld id="{A7E1924C-9097-4E5D-917F-DB3F5AE639EF}"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966924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
          <p:cNvSpPr>
            <a:spLocks noGrp="1" noChangeArrowheads="1"/>
          </p:cNvSpPr>
          <p:nvPr>
            <p:ph type="sldNum" sz="quarter" idx="10"/>
          </p:nvPr>
        </p:nvSpPr>
        <p:spPr>
          <a:ln/>
        </p:spPr>
        <p:txBody>
          <a:bodyPr/>
          <a:lstStyle>
            <a:lvl1pPr>
              <a:defRPr/>
            </a:lvl1pPr>
          </a:lstStyle>
          <a:p>
            <a:pPr>
              <a:defRPr/>
            </a:pPr>
            <a:fld id="{7247DC42-C9B1-486C-AE4C-572EEC0FEAB2}"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3249943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Rectangle 2"/>
          <p:cNvSpPr>
            <a:spLocks noGrp="1" noChangeArrowheads="1"/>
          </p:cNvSpPr>
          <p:nvPr>
            <p:ph type="sldNum" sz="quarter" idx="10"/>
          </p:nvPr>
        </p:nvSpPr>
        <p:spPr>
          <a:ln/>
        </p:spPr>
        <p:txBody>
          <a:bodyPr/>
          <a:lstStyle>
            <a:lvl1pPr>
              <a:defRPr/>
            </a:lvl1pPr>
          </a:lstStyle>
          <a:p>
            <a:pPr>
              <a:defRPr/>
            </a:pPr>
            <a:fld id="{27E5CCBE-6626-4AC9-B84C-ABCE11FE7B0F}" type="slidenum">
              <a:rPr lang="zh-CN" altLang="en-US">
                <a:solidFill>
                  <a:srgbClr val="000000"/>
                </a:solidFill>
              </a:rPr>
              <a:pPr>
                <a:defRPr/>
              </a:pPr>
              <a:t>‹#›</a:t>
            </a:fld>
            <a:endParaRPr lang="en-US" altLang="zh-CN" sz="1800">
              <a:solidFill>
                <a:srgbClr val="000000"/>
              </a:solidFill>
            </a:endParaRPr>
          </a:p>
        </p:txBody>
      </p:sp>
    </p:spTree>
    <p:extLst>
      <p:ext uri="{BB962C8B-B14F-4D97-AF65-F5344CB8AC3E}">
        <p14:creationId xmlns:p14="http://schemas.microsoft.com/office/powerpoint/2010/main" val="3530595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image" Target="../media/image1.png"/><Relationship Id="rId5" Type="http://schemas.openxmlformats.org/officeDocument/2006/relationships/theme" Target="../theme/theme2.xml"/><Relationship Id="rId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heme" Target="../theme/theme3.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0"/>
          <p:cNvSpPr>
            <a:spLocks noChangeArrowheads="1"/>
          </p:cNvSpPr>
          <p:nvPr/>
        </p:nvSpPr>
        <p:spPr bwMode="auto">
          <a:xfrm>
            <a:off x="8101013" y="0"/>
            <a:ext cx="550862" cy="333375"/>
          </a:xfrm>
          <a:prstGeom prst="rect">
            <a:avLst/>
          </a:prstGeom>
          <a:solidFill>
            <a:schemeClr val="accent1"/>
          </a:solidFill>
          <a:ln w="9525">
            <a:noFill/>
            <a:miter lim="800000"/>
            <a:headEnd/>
            <a:tailEnd/>
          </a:ln>
        </p:spPr>
        <p:txBody>
          <a:bodyPr anchor="b"/>
          <a:lstStyle/>
          <a:p>
            <a:pPr>
              <a:defRPr/>
            </a:pPr>
            <a:fld id="{A48F764F-60C4-44AF-AE2F-00CA80D47514}" type="slidenum">
              <a:rPr lang="zh-CN" altLang="en-US" sz="1600">
                <a:solidFill>
                  <a:schemeClr val="bg2"/>
                </a:solidFill>
              </a:rPr>
              <a:pPr>
                <a:defRPr/>
              </a:pPr>
              <a:t>‹#›</a:t>
            </a:fld>
            <a:endParaRPr lang="en-US" altLang="zh-CN" sz="1600">
              <a:solidFill>
                <a:schemeClr val="bg2"/>
              </a:solidFill>
            </a:endParaRPr>
          </a:p>
        </p:txBody>
      </p:sp>
      <p:sp>
        <p:nvSpPr>
          <p:cNvPr id="1027" name="Text Box 11"/>
          <p:cNvSpPr txBox="1">
            <a:spLocks noChangeArrowheads="1"/>
          </p:cNvSpPr>
          <p:nvPr/>
        </p:nvSpPr>
        <p:spPr bwMode="auto">
          <a:xfrm>
            <a:off x="8601075" y="0"/>
            <a:ext cx="542925" cy="336550"/>
          </a:xfrm>
          <a:prstGeom prst="rect">
            <a:avLst/>
          </a:prstGeom>
          <a:solidFill>
            <a:schemeClr val="accent2"/>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t>77</a:t>
            </a:r>
          </a:p>
        </p:txBody>
      </p:sp>
      <p:pic>
        <p:nvPicPr>
          <p:cNvPr id="1028" name="Rectangle 37"/>
          <p:cNvPicPr>
            <a:picLocks noChangeArrowheads="1"/>
          </p:cNvPicPr>
          <p:nvPr/>
        </p:nvPicPr>
        <p:blipFill>
          <a:blip r:embed="rId19"/>
          <a:srcRect/>
          <a:stretch>
            <a:fillRect/>
          </a:stretch>
        </p:blipFill>
        <p:spPr bwMode="auto">
          <a:xfrm>
            <a:off x="0" y="908050"/>
            <a:ext cx="9144000" cy="53975"/>
          </a:xfrm>
          <a:prstGeom prst="rect">
            <a:avLst/>
          </a:prstGeom>
          <a:solidFill>
            <a:srgbClr val="003366"/>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501047" r:id="rId1"/>
    <p:sldLayoutId id="2147501048" r:id="rId2"/>
    <p:sldLayoutId id="2147501049" r:id="rId3"/>
    <p:sldLayoutId id="2147501050" r:id="rId4"/>
    <p:sldLayoutId id="2147501051" r:id="rId5"/>
    <p:sldLayoutId id="2147501052" r:id="rId6"/>
    <p:sldLayoutId id="2147501053" r:id="rId7"/>
    <p:sldLayoutId id="2147501054" r:id="rId8"/>
    <p:sldLayoutId id="2147501055" r:id="rId9"/>
    <p:sldLayoutId id="2147501056" r:id="rId10"/>
    <p:sldLayoutId id="2147501057" r:id="rId11"/>
    <p:sldLayoutId id="2147501058" r:id="rId12"/>
    <p:sldLayoutId id="2147501059" r:id="rId13"/>
    <p:sldLayoutId id="2147501060" r:id="rId14"/>
    <p:sldLayoutId id="2147501061" r:id="rId15"/>
    <p:sldLayoutId id="2147501063" r:id="rId16"/>
    <p:sldLayoutId id="2147501069" r:id="rId17"/>
  </p:sldLayoutIdLst>
  <p:transition/>
  <p:hf hdr="0" ftr="0" dt="0"/>
  <p:txStyles>
    <p:titleStyle>
      <a:lvl1pPr algn="l" rtl="0" eaLnBrk="0" fontAlgn="ctr" hangingPunct="0">
        <a:spcBef>
          <a:spcPct val="0"/>
        </a:spcBef>
        <a:spcAft>
          <a:spcPct val="0"/>
        </a:spcAft>
        <a:defRPr sz="3600">
          <a:solidFill>
            <a:schemeClr val="tx1"/>
          </a:solidFill>
          <a:latin typeface="+mj-lt"/>
          <a:ea typeface="+mj-ea"/>
          <a:cs typeface="+mj-cs"/>
        </a:defRPr>
      </a:lvl1pPr>
      <a:lvl2pPr algn="l" rtl="0" eaLnBrk="0" fontAlgn="ctr" hangingPunct="0">
        <a:spcBef>
          <a:spcPct val="0"/>
        </a:spcBef>
        <a:spcAft>
          <a:spcPct val="0"/>
        </a:spcAft>
        <a:defRPr sz="3600">
          <a:solidFill>
            <a:schemeClr val="tx1"/>
          </a:solidFill>
          <a:latin typeface="Tahoma" pitchFamily="34" charset="0"/>
          <a:ea typeface="宋体" pitchFamily="2" charset="-122"/>
        </a:defRPr>
      </a:lvl2pPr>
      <a:lvl3pPr algn="l" rtl="0" eaLnBrk="0" fontAlgn="ctr" hangingPunct="0">
        <a:spcBef>
          <a:spcPct val="0"/>
        </a:spcBef>
        <a:spcAft>
          <a:spcPct val="0"/>
        </a:spcAft>
        <a:defRPr sz="3600">
          <a:solidFill>
            <a:schemeClr val="tx1"/>
          </a:solidFill>
          <a:latin typeface="Tahoma" pitchFamily="34" charset="0"/>
          <a:ea typeface="宋体" pitchFamily="2" charset="-122"/>
        </a:defRPr>
      </a:lvl3pPr>
      <a:lvl4pPr algn="l" rtl="0" eaLnBrk="0" fontAlgn="ctr" hangingPunct="0">
        <a:spcBef>
          <a:spcPct val="0"/>
        </a:spcBef>
        <a:spcAft>
          <a:spcPct val="0"/>
        </a:spcAft>
        <a:defRPr sz="3600">
          <a:solidFill>
            <a:schemeClr val="tx1"/>
          </a:solidFill>
          <a:latin typeface="Tahoma" pitchFamily="34" charset="0"/>
          <a:ea typeface="宋体" pitchFamily="2" charset="-122"/>
        </a:defRPr>
      </a:lvl4pPr>
      <a:lvl5pPr algn="l" rtl="0" eaLnBrk="0" fontAlgn="ctr" hangingPunct="0">
        <a:spcBef>
          <a:spcPct val="0"/>
        </a:spcBef>
        <a:spcAft>
          <a:spcPct val="0"/>
        </a:spcAft>
        <a:defRPr sz="3600">
          <a:solidFill>
            <a:schemeClr val="tx1"/>
          </a:solidFill>
          <a:latin typeface="Tahoma" pitchFamily="34" charset="0"/>
          <a:ea typeface="宋体" pitchFamily="2" charset="-122"/>
        </a:defRPr>
      </a:lvl5pPr>
      <a:lvl6pPr marL="457200" algn="l" rtl="0" fontAlgn="ctr">
        <a:spcBef>
          <a:spcPct val="0"/>
        </a:spcBef>
        <a:spcAft>
          <a:spcPct val="0"/>
        </a:spcAft>
        <a:defRPr sz="3600">
          <a:solidFill>
            <a:schemeClr val="tx1"/>
          </a:solidFill>
          <a:latin typeface="Tahoma" pitchFamily="34" charset="0"/>
          <a:ea typeface="宋体" pitchFamily="2" charset="-122"/>
        </a:defRPr>
      </a:lvl6pPr>
      <a:lvl7pPr marL="914400" algn="l" rtl="0" fontAlgn="ctr">
        <a:spcBef>
          <a:spcPct val="0"/>
        </a:spcBef>
        <a:spcAft>
          <a:spcPct val="0"/>
        </a:spcAft>
        <a:defRPr sz="3600">
          <a:solidFill>
            <a:schemeClr val="tx1"/>
          </a:solidFill>
          <a:latin typeface="Tahoma" pitchFamily="34" charset="0"/>
          <a:ea typeface="宋体" pitchFamily="2" charset="-122"/>
        </a:defRPr>
      </a:lvl7pPr>
      <a:lvl8pPr marL="1371600" algn="l" rtl="0" fontAlgn="ctr">
        <a:spcBef>
          <a:spcPct val="0"/>
        </a:spcBef>
        <a:spcAft>
          <a:spcPct val="0"/>
        </a:spcAft>
        <a:defRPr sz="3600">
          <a:solidFill>
            <a:schemeClr val="tx1"/>
          </a:solidFill>
          <a:latin typeface="Tahoma" pitchFamily="34" charset="0"/>
          <a:ea typeface="宋体" pitchFamily="2" charset="-122"/>
        </a:defRPr>
      </a:lvl8pPr>
      <a:lvl9pPr marL="1828800" algn="l" rtl="0" fontAlgn="ctr">
        <a:spcBef>
          <a:spcPct val="0"/>
        </a:spcBef>
        <a:spcAft>
          <a:spcPct val="0"/>
        </a:spcAft>
        <a:defRPr sz="3600">
          <a:solidFill>
            <a:schemeClr val="tx1"/>
          </a:solidFill>
          <a:latin typeface="Tahoma" pitchFamily="34" charset="0"/>
          <a:ea typeface="宋体" pitchFamily="2" charset="-122"/>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4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0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042988" y="198438"/>
            <a:ext cx="655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7549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defRPr sz="1400">
                <a:solidFill>
                  <a:srgbClr val="000000"/>
                </a:solidFill>
                <a:latin typeface="+mn-lt"/>
                <a:ea typeface="宋体" pitchFamily="2" charset="-122"/>
              </a:defRPr>
            </a:lvl1pPr>
          </a:lstStyle>
          <a:p>
            <a:pPr>
              <a:defRPr/>
            </a:pPr>
            <a:endParaRPr lang="en-US" altLang="zh-CN"/>
          </a:p>
        </p:txBody>
      </p:sp>
      <p:sp>
        <p:nvSpPr>
          <p:cNvPr id="57549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defRPr sz="1400">
                <a:solidFill>
                  <a:srgbClr val="000000"/>
                </a:solidFill>
                <a:latin typeface="+mn-lt"/>
                <a:ea typeface="宋体" pitchFamily="2" charset="-122"/>
              </a:defRPr>
            </a:lvl1pPr>
          </a:lstStyle>
          <a:p>
            <a:pPr>
              <a:defRPr/>
            </a:pPr>
            <a:endParaRPr lang="en-US" altLang="zh-CN"/>
          </a:p>
        </p:txBody>
      </p:sp>
      <p:pic>
        <p:nvPicPr>
          <p:cNvPr id="2054" name="Rectangle 37"/>
          <p:cNvPicPr>
            <a:picLocks noChangeArrowheads="1"/>
          </p:cNvPicPr>
          <p:nvPr/>
        </p:nvPicPr>
        <p:blipFill>
          <a:blip r:embed="rId6"/>
          <a:srcRect/>
          <a:stretch>
            <a:fillRect/>
          </a:stretch>
        </p:blipFill>
        <p:spPr bwMode="auto">
          <a:xfrm>
            <a:off x="0" y="908050"/>
            <a:ext cx="9144000" cy="53975"/>
          </a:xfrm>
          <a:prstGeom prst="rect">
            <a:avLst/>
          </a:prstGeom>
          <a:solidFill>
            <a:srgbClr val="003366"/>
          </a:solidFill>
          <a:ln w="9525">
            <a:noFill/>
            <a:miter lim="800000"/>
            <a:headEnd/>
            <a:tailEnd/>
          </a:ln>
        </p:spPr>
      </p:pic>
      <p:sp>
        <p:nvSpPr>
          <p:cNvPr id="3079" name="Text Box 8"/>
          <p:cNvSpPr txBox="1">
            <a:spLocks noChangeArrowheads="1"/>
          </p:cNvSpPr>
          <p:nvPr/>
        </p:nvSpPr>
        <p:spPr bwMode="auto">
          <a:xfrm>
            <a:off x="0" y="942975"/>
            <a:ext cx="8675688" cy="277813"/>
          </a:xfrm>
          <a:prstGeom prst="rect">
            <a:avLst/>
          </a:prstGeom>
          <a:noFill/>
          <a:ln>
            <a:noFill/>
          </a:ln>
          <a:extLst/>
        </p:spPr>
        <p:txBody>
          <a:bodyPr anchor="ct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spcBef>
                <a:spcPct val="30000"/>
              </a:spcBef>
              <a:defRPr/>
            </a:pPr>
            <a:endParaRPr lang="zh-CN" altLang="en-US" sz="1200">
              <a:solidFill>
                <a:srgbClr val="000000"/>
              </a:solidFill>
              <a:latin typeface="宋体" charset="-122"/>
            </a:endParaRPr>
          </a:p>
        </p:txBody>
      </p:sp>
      <p:sp>
        <p:nvSpPr>
          <p:cNvPr id="2056" name="Rectangle 10"/>
          <p:cNvSpPr>
            <a:spLocks noChangeArrowheads="1"/>
          </p:cNvSpPr>
          <p:nvPr userDrawn="1"/>
        </p:nvSpPr>
        <p:spPr bwMode="auto">
          <a:xfrm>
            <a:off x="8101013" y="0"/>
            <a:ext cx="550862" cy="333375"/>
          </a:xfrm>
          <a:prstGeom prst="rect">
            <a:avLst/>
          </a:prstGeom>
          <a:solidFill>
            <a:srgbClr val="00E4A8"/>
          </a:solidFill>
          <a:ln w="9525">
            <a:noFill/>
            <a:miter lim="800000"/>
            <a:headEnd/>
            <a:tailEnd/>
          </a:ln>
        </p:spPr>
        <p:txBody>
          <a:bodyPr anchor="b"/>
          <a:lstStyle/>
          <a:p>
            <a:pPr>
              <a:defRPr/>
            </a:pPr>
            <a:fld id="{480DFF3E-0E10-4298-AD27-2F455E8EE3D1}" type="slidenum">
              <a:rPr lang="zh-CN" altLang="en-US" sz="1600">
                <a:solidFill>
                  <a:srgbClr val="1C1C1C"/>
                </a:solidFill>
              </a:rPr>
              <a:pPr>
                <a:defRPr/>
              </a:pPr>
              <a:t>‹#›</a:t>
            </a:fld>
            <a:endParaRPr lang="en-US" altLang="zh-CN" sz="1600">
              <a:solidFill>
                <a:srgbClr val="1C1C1C"/>
              </a:solidFill>
            </a:endParaRPr>
          </a:p>
        </p:txBody>
      </p:sp>
      <p:sp>
        <p:nvSpPr>
          <p:cNvPr id="3081" name="Text Box 11"/>
          <p:cNvSpPr txBox="1">
            <a:spLocks noChangeArrowheads="1"/>
          </p:cNvSpPr>
          <p:nvPr userDrawn="1"/>
        </p:nvSpPr>
        <p:spPr bwMode="auto">
          <a:xfrm>
            <a:off x="8601075" y="0"/>
            <a:ext cx="542925" cy="336550"/>
          </a:xfrm>
          <a:prstGeom prst="rect">
            <a:avLst/>
          </a:prstGeom>
          <a:solidFill>
            <a:srgbClr val="FFCF01"/>
          </a:solid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a:solidFill>
                  <a:srgbClr val="000000"/>
                </a:solidFill>
              </a:rPr>
              <a:t>77</a:t>
            </a:r>
          </a:p>
        </p:txBody>
      </p:sp>
    </p:spTree>
  </p:cSld>
  <p:clrMap bg1="lt1" tx1="dk1" bg2="lt2" tx2="dk2" accent1="accent1" accent2="accent2" accent3="accent3" accent4="accent4" accent5="accent5" accent6="accent6" hlink="hlink" folHlink="folHlink"/>
  <p:sldLayoutIdLst>
    <p:sldLayoutId id="2147501065" r:id="rId1"/>
    <p:sldLayoutId id="2147501066" r:id="rId2"/>
    <p:sldLayoutId id="2147501067" r:id="rId3"/>
    <p:sldLayoutId id="2147501068" r:id="rId4"/>
  </p:sldLayoutIdLst>
  <p:transition/>
  <p:hf hdr="0" ftr="0" dt="0"/>
  <p:txStyles>
    <p:titleStyle>
      <a:lvl1pPr algn="ctr" rtl="0" eaLnBrk="0" fontAlgn="base" hangingPunct="0">
        <a:spcBef>
          <a:spcPct val="0"/>
        </a:spcBef>
        <a:spcAft>
          <a:spcPct val="0"/>
        </a:spcAft>
        <a:defRPr sz="4000">
          <a:solidFill>
            <a:schemeClr val="tx1"/>
          </a:solidFill>
          <a:latin typeface="+mj-lt"/>
          <a:ea typeface="+mj-ea"/>
          <a:cs typeface="+mj-cs"/>
        </a:defRPr>
      </a:lvl1pPr>
      <a:lvl2pPr algn="ctr" rtl="0" eaLnBrk="0" fontAlgn="base" hangingPunct="0">
        <a:spcBef>
          <a:spcPct val="0"/>
        </a:spcBef>
        <a:spcAft>
          <a:spcPct val="0"/>
        </a:spcAft>
        <a:defRPr sz="4000">
          <a:solidFill>
            <a:schemeClr val="tx1"/>
          </a:solidFill>
          <a:latin typeface="Arial" charset="0"/>
          <a:ea typeface="宋体" pitchFamily="2" charset="-122"/>
        </a:defRPr>
      </a:lvl2pPr>
      <a:lvl3pPr algn="ctr" rtl="0" eaLnBrk="0" fontAlgn="base" hangingPunct="0">
        <a:spcBef>
          <a:spcPct val="0"/>
        </a:spcBef>
        <a:spcAft>
          <a:spcPct val="0"/>
        </a:spcAft>
        <a:defRPr sz="4000">
          <a:solidFill>
            <a:schemeClr val="tx1"/>
          </a:solidFill>
          <a:latin typeface="Arial" charset="0"/>
          <a:ea typeface="宋体" pitchFamily="2" charset="-122"/>
        </a:defRPr>
      </a:lvl3pPr>
      <a:lvl4pPr algn="ctr" rtl="0" eaLnBrk="0" fontAlgn="base" hangingPunct="0">
        <a:spcBef>
          <a:spcPct val="0"/>
        </a:spcBef>
        <a:spcAft>
          <a:spcPct val="0"/>
        </a:spcAft>
        <a:defRPr sz="4000">
          <a:solidFill>
            <a:schemeClr val="tx1"/>
          </a:solidFill>
          <a:latin typeface="Arial" charset="0"/>
          <a:ea typeface="宋体" pitchFamily="2" charset="-122"/>
        </a:defRPr>
      </a:lvl4pPr>
      <a:lvl5pPr algn="ctr" rtl="0" eaLnBrk="0" fontAlgn="base" hangingPunct="0">
        <a:spcBef>
          <a:spcPct val="0"/>
        </a:spcBef>
        <a:spcAft>
          <a:spcPct val="0"/>
        </a:spcAft>
        <a:defRPr sz="4000">
          <a:solidFill>
            <a:schemeClr val="tx1"/>
          </a:solidFill>
          <a:latin typeface="Arial" charset="0"/>
          <a:ea typeface="宋体" pitchFamily="2" charset="-122"/>
        </a:defRPr>
      </a:lvl5pPr>
      <a:lvl6pPr marL="457200" algn="ctr" rtl="0" fontAlgn="base">
        <a:spcBef>
          <a:spcPct val="0"/>
        </a:spcBef>
        <a:spcAft>
          <a:spcPct val="0"/>
        </a:spcAft>
        <a:defRPr sz="4000">
          <a:solidFill>
            <a:schemeClr val="tx1"/>
          </a:solidFill>
          <a:latin typeface="Arial" charset="0"/>
          <a:ea typeface="宋体" pitchFamily="2" charset="-122"/>
        </a:defRPr>
      </a:lvl6pPr>
      <a:lvl7pPr marL="914400" algn="ctr" rtl="0" fontAlgn="base">
        <a:spcBef>
          <a:spcPct val="0"/>
        </a:spcBef>
        <a:spcAft>
          <a:spcPct val="0"/>
        </a:spcAft>
        <a:defRPr sz="4000">
          <a:solidFill>
            <a:schemeClr val="tx1"/>
          </a:solidFill>
          <a:latin typeface="Arial" charset="0"/>
          <a:ea typeface="宋体" pitchFamily="2" charset="-122"/>
        </a:defRPr>
      </a:lvl7pPr>
      <a:lvl8pPr marL="1371600" algn="ctr" rtl="0" fontAlgn="base">
        <a:spcBef>
          <a:spcPct val="0"/>
        </a:spcBef>
        <a:spcAft>
          <a:spcPct val="0"/>
        </a:spcAft>
        <a:defRPr sz="4000">
          <a:solidFill>
            <a:schemeClr val="tx1"/>
          </a:solidFill>
          <a:latin typeface="Arial" charset="0"/>
          <a:ea typeface="宋体" pitchFamily="2" charset="-122"/>
        </a:defRPr>
      </a:lvl8pPr>
      <a:lvl9pPr marL="1828800" algn="ctr" rtl="0" fontAlgn="base">
        <a:spcBef>
          <a:spcPct val="0"/>
        </a:spcBef>
        <a:spcAft>
          <a:spcPct val="0"/>
        </a:spcAft>
        <a:defRPr sz="4000">
          <a:solidFill>
            <a:schemeClr val="tx1"/>
          </a:solidFill>
          <a:latin typeface="Arial" charset="0"/>
          <a:ea typeface="宋体" pitchFamily="2" charset="-122"/>
        </a:defRPr>
      </a:lvl9pPr>
    </p:titleStyle>
    <p:bodyStyle>
      <a:lvl1pPr marL="342900" indent="-342900" algn="l" rtl="0" eaLnBrk="0" fontAlgn="base" hangingPunct="0">
        <a:spcBef>
          <a:spcPct val="20000"/>
        </a:spcBef>
        <a:spcAft>
          <a:spcPct val="0"/>
        </a:spcAft>
        <a:buSzPct val="80000"/>
        <a:buFont typeface="Wingdings" pitchFamily="2" charset="2"/>
        <a:buChar char="u"/>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80000"/>
        <a:buFont typeface="Wingdings" pitchFamily="2" charset="2"/>
        <a:buChar char="l"/>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sldNum" sz="quarter" idx="4"/>
          </p:nvPr>
        </p:nvSpPr>
        <p:spPr bwMode="auto">
          <a:xfrm>
            <a:off x="8604250" y="0"/>
            <a:ext cx="53975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buFont typeface="Arial" pitchFamily="34" charset="0"/>
              <a:buNone/>
              <a:defRPr sz="1200"/>
            </a:lvl1pPr>
          </a:lstStyle>
          <a:p>
            <a:pPr eaLnBrk="0" hangingPunct="0">
              <a:defRPr/>
            </a:pPr>
            <a:fld id="{36738B67-24DB-45FE-ABBD-F04ADC48C0B0}" type="slidenum">
              <a:rPr lang="zh-CN" altLang="en-US">
                <a:solidFill>
                  <a:srgbClr val="000000"/>
                </a:solidFill>
                <a:latin typeface="Verdana" pitchFamily="34" charset="0"/>
              </a:rPr>
              <a:pPr eaLnBrk="0" hangingPunct="0">
                <a:defRPr/>
              </a:pPr>
              <a:t>‹#›</a:t>
            </a:fld>
            <a:endParaRPr lang="en-US" altLang="zh-CN" sz="1800">
              <a:solidFill>
                <a:srgbClr val="000000"/>
              </a:solidFill>
              <a:latin typeface="Verdana" pitchFamily="34" charset="0"/>
            </a:endParaRPr>
          </a:p>
        </p:txBody>
      </p:sp>
    </p:spTree>
    <p:extLst>
      <p:ext uri="{BB962C8B-B14F-4D97-AF65-F5344CB8AC3E}">
        <p14:creationId xmlns:p14="http://schemas.microsoft.com/office/powerpoint/2010/main" val="4177926990"/>
      </p:ext>
    </p:extLst>
  </p:cSld>
  <p:clrMap bg1="lt1" tx1="dk1" bg2="lt2" tx2="dk2" accent1="accent1" accent2="accent2" accent3="accent3" accent4="accent4" accent5="accent5" accent6="accent6" hlink="hlink" folHlink="folHlink"/>
  <p:sldLayoutIdLst>
    <p:sldLayoutId id="2147501071" r:id="rId1"/>
    <p:sldLayoutId id="2147501072" r:id="rId2"/>
    <p:sldLayoutId id="2147501073" r:id="rId3"/>
    <p:sldLayoutId id="2147501074" r:id="rId4"/>
    <p:sldLayoutId id="2147501075" r:id="rId5"/>
    <p:sldLayoutId id="2147501076" r:id="rId6"/>
    <p:sldLayoutId id="2147501077" r:id="rId7"/>
    <p:sldLayoutId id="2147501078" r:id="rId8"/>
    <p:sldLayoutId id="2147501079" r:id="rId9"/>
    <p:sldLayoutId id="2147501080" r:id="rId10"/>
    <p:sldLayoutId id="2147501081" r:id="rId11"/>
    <p:sldLayoutId id="2147501082" r:id="rId12"/>
  </p:sldLayoutIdLst>
  <p:txStyles>
    <p:titleStyle>
      <a:lvl1pPr algn="l" rtl="0" eaLnBrk="0" fontAlgn="base" hangingPunct="0">
        <a:spcBef>
          <a:spcPct val="0"/>
        </a:spcBef>
        <a:spcAft>
          <a:spcPct val="0"/>
        </a:spcAft>
        <a:defRPr sz="3200" b="1">
          <a:solidFill>
            <a:srgbClr val="FF0000"/>
          </a:solidFill>
          <a:latin typeface="+mj-lt"/>
          <a:ea typeface="+mj-ea"/>
          <a:cs typeface="+mj-cs"/>
          <a:sym typeface="华文中宋" pitchFamily="2" charset="-122"/>
        </a:defRPr>
      </a:lvl1pPr>
      <a:lvl2pPr algn="l" rtl="0" eaLnBrk="0" fontAlgn="base" hangingPunct="0">
        <a:spcBef>
          <a:spcPct val="0"/>
        </a:spcBef>
        <a:spcAft>
          <a:spcPct val="0"/>
        </a:spcAft>
        <a:defRPr sz="3200" b="1">
          <a:solidFill>
            <a:srgbClr val="FF0000"/>
          </a:solidFill>
          <a:latin typeface="华文中宋" pitchFamily="2" charset="-122"/>
          <a:ea typeface="宋体" pitchFamily="2" charset="-122"/>
          <a:sym typeface="华文中宋" pitchFamily="2" charset="-122"/>
        </a:defRPr>
      </a:lvl2pPr>
      <a:lvl3pPr algn="l" rtl="0" eaLnBrk="0" fontAlgn="base" hangingPunct="0">
        <a:spcBef>
          <a:spcPct val="0"/>
        </a:spcBef>
        <a:spcAft>
          <a:spcPct val="0"/>
        </a:spcAft>
        <a:defRPr sz="3200" b="1">
          <a:solidFill>
            <a:srgbClr val="FF0000"/>
          </a:solidFill>
          <a:latin typeface="华文中宋" pitchFamily="2" charset="-122"/>
          <a:ea typeface="宋体" pitchFamily="2" charset="-122"/>
          <a:sym typeface="华文中宋" pitchFamily="2" charset="-122"/>
        </a:defRPr>
      </a:lvl3pPr>
      <a:lvl4pPr algn="l" rtl="0" eaLnBrk="0" fontAlgn="base" hangingPunct="0">
        <a:spcBef>
          <a:spcPct val="0"/>
        </a:spcBef>
        <a:spcAft>
          <a:spcPct val="0"/>
        </a:spcAft>
        <a:defRPr sz="3200" b="1">
          <a:solidFill>
            <a:srgbClr val="FF0000"/>
          </a:solidFill>
          <a:latin typeface="华文中宋" pitchFamily="2" charset="-122"/>
          <a:ea typeface="宋体" pitchFamily="2" charset="-122"/>
          <a:sym typeface="华文中宋" pitchFamily="2" charset="-122"/>
        </a:defRPr>
      </a:lvl4pPr>
      <a:lvl5pPr algn="l" rtl="0" eaLnBrk="0" fontAlgn="base" hangingPunct="0">
        <a:spcBef>
          <a:spcPct val="0"/>
        </a:spcBef>
        <a:spcAft>
          <a:spcPct val="0"/>
        </a:spcAft>
        <a:defRPr sz="3200" b="1">
          <a:solidFill>
            <a:srgbClr val="FF0000"/>
          </a:solidFill>
          <a:latin typeface="华文中宋" pitchFamily="2" charset="-122"/>
          <a:ea typeface="宋体" pitchFamily="2" charset="-122"/>
          <a:sym typeface="华文中宋" pitchFamily="2" charset="-122"/>
        </a:defRPr>
      </a:lvl5pPr>
      <a:lvl6pPr marL="457200" algn="l" rtl="0" fontAlgn="base">
        <a:spcBef>
          <a:spcPct val="0"/>
        </a:spcBef>
        <a:spcAft>
          <a:spcPct val="0"/>
        </a:spcAft>
        <a:defRPr sz="3200" b="1">
          <a:solidFill>
            <a:srgbClr val="FF0000"/>
          </a:solidFill>
          <a:latin typeface="华文中宋" pitchFamily="2" charset="-122"/>
          <a:ea typeface="宋体" pitchFamily="2" charset="-122"/>
          <a:sym typeface="华文中宋" pitchFamily="2" charset="-122"/>
        </a:defRPr>
      </a:lvl6pPr>
      <a:lvl7pPr marL="914400" algn="l" rtl="0" fontAlgn="base">
        <a:spcBef>
          <a:spcPct val="0"/>
        </a:spcBef>
        <a:spcAft>
          <a:spcPct val="0"/>
        </a:spcAft>
        <a:defRPr sz="3200" b="1">
          <a:solidFill>
            <a:srgbClr val="FF0000"/>
          </a:solidFill>
          <a:latin typeface="华文中宋" pitchFamily="2" charset="-122"/>
          <a:ea typeface="宋体" pitchFamily="2" charset="-122"/>
          <a:sym typeface="华文中宋" pitchFamily="2" charset="-122"/>
        </a:defRPr>
      </a:lvl7pPr>
      <a:lvl8pPr marL="1371600" algn="l" rtl="0" fontAlgn="base">
        <a:spcBef>
          <a:spcPct val="0"/>
        </a:spcBef>
        <a:spcAft>
          <a:spcPct val="0"/>
        </a:spcAft>
        <a:defRPr sz="3200" b="1">
          <a:solidFill>
            <a:srgbClr val="FF0000"/>
          </a:solidFill>
          <a:latin typeface="华文中宋" pitchFamily="2" charset="-122"/>
          <a:ea typeface="宋体" pitchFamily="2" charset="-122"/>
          <a:sym typeface="华文中宋" pitchFamily="2" charset="-122"/>
        </a:defRPr>
      </a:lvl8pPr>
      <a:lvl9pPr marL="1828800" algn="l" rtl="0" fontAlgn="base">
        <a:spcBef>
          <a:spcPct val="0"/>
        </a:spcBef>
        <a:spcAft>
          <a:spcPct val="0"/>
        </a:spcAft>
        <a:defRPr sz="3200" b="1">
          <a:solidFill>
            <a:srgbClr val="FF0000"/>
          </a:solidFill>
          <a:latin typeface="华文中宋" pitchFamily="2" charset="-122"/>
          <a:ea typeface="宋体" pitchFamily="2" charset="-122"/>
          <a:sym typeface="华文中宋" pitchFamily="2" charset="-122"/>
        </a:defRPr>
      </a:lvl9pPr>
    </p:titleStyle>
    <p:bodyStyle>
      <a:lvl1pPr marL="622300" indent="-622300" algn="l" defTabSz="0" rtl="0" eaLnBrk="0" fontAlgn="base" hangingPunct="0">
        <a:spcBef>
          <a:spcPct val="30000"/>
        </a:spcBef>
        <a:spcAft>
          <a:spcPct val="0"/>
        </a:spcAft>
        <a:buClr>
          <a:schemeClr val="accent2"/>
        </a:buClr>
        <a:buFont typeface="Wingdings" pitchFamily="2" charset="2"/>
        <a:buChar char="o"/>
        <a:defRPr sz="2800" b="1">
          <a:solidFill>
            <a:srgbClr val="000066"/>
          </a:solidFill>
          <a:latin typeface="+mn-lt"/>
          <a:ea typeface="+mn-ea"/>
          <a:cs typeface="+mn-cs"/>
          <a:sym typeface="黑体" pitchFamily="49" charset="-122"/>
        </a:defRPr>
      </a:lvl1pPr>
      <a:lvl2pPr marL="1238250" indent="-436563" algn="l" defTabSz="0" rtl="0" eaLnBrk="0" fontAlgn="base" hangingPunct="0">
        <a:spcBef>
          <a:spcPct val="30000"/>
        </a:spcBef>
        <a:spcAft>
          <a:spcPct val="0"/>
        </a:spcAft>
        <a:buClr>
          <a:schemeClr val="accent2"/>
        </a:buClr>
        <a:buFont typeface="Wingdings" pitchFamily="2" charset="2"/>
        <a:buChar char="n"/>
        <a:defRPr sz="2600" b="1">
          <a:solidFill>
            <a:schemeClr val="hlink"/>
          </a:solidFill>
          <a:latin typeface="仿宋_GB2312" pitchFamily="1" charset="-122"/>
          <a:ea typeface="+mn-ea"/>
          <a:sym typeface="黑体" pitchFamily="49" charset="-122"/>
        </a:defRPr>
      </a:lvl2pPr>
      <a:lvl3pPr marL="1812925" indent="-395288" algn="l" defTabSz="0" rtl="0" eaLnBrk="0" fontAlgn="base" hangingPunct="0">
        <a:spcBef>
          <a:spcPct val="30000"/>
        </a:spcBef>
        <a:spcAft>
          <a:spcPct val="0"/>
        </a:spcAft>
        <a:buClr>
          <a:schemeClr val="accent2"/>
        </a:buClr>
        <a:buFont typeface="Wingdings" pitchFamily="2" charset="2"/>
        <a:buChar char="Ø"/>
        <a:defRPr sz="2300" b="1">
          <a:solidFill>
            <a:srgbClr val="003399"/>
          </a:solidFill>
          <a:latin typeface="+mn-ea"/>
          <a:ea typeface="+mn-ea"/>
          <a:sym typeface="黑体" pitchFamily="49" charset="-122"/>
        </a:defRPr>
      </a:lvl3pPr>
      <a:lvl4pPr marL="2379663" indent="-385763" algn="l" defTabSz="0" rtl="0" eaLnBrk="0" fontAlgn="base" hangingPunct="0">
        <a:spcBef>
          <a:spcPct val="30000"/>
        </a:spcBef>
        <a:spcAft>
          <a:spcPct val="0"/>
        </a:spcAft>
        <a:buClr>
          <a:schemeClr val="accent2"/>
        </a:buClr>
        <a:buFont typeface="Wingdings" pitchFamily="2" charset="2"/>
        <a:buChar char="n"/>
        <a:defRPr sz="2000" b="1">
          <a:solidFill>
            <a:schemeClr val="tx1"/>
          </a:solidFill>
          <a:latin typeface="Verdana" pitchFamily="34" charset="0"/>
          <a:ea typeface="+mn-ea"/>
          <a:sym typeface="黑体" pitchFamily="49" charset="-122"/>
        </a:defRPr>
      </a:lvl4pPr>
      <a:lvl5pPr marL="2957513" indent="-398463" algn="l" defTabSz="0" rtl="0" eaLnBrk="0" fontAlgn="base" hangingPunct="0">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5pPr>
      <a:lvl6pPr marL="34147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6pPr>
      <a:lvl7pPr marL="38719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7pPr>
      <a:lvl8pPr marL="43291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8pPr>
      <a:lvl9pPr marL="47863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dcd.zju.edu.cn/" TargetMode="External"/><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8" Type="http://schemas.openxmlformats.org/officeDocument/2006/relationships/hyperlink" Target="https://en.wikipedia.org/wiki/Euclidean_space" TargetMode="External"/><Relationship Id="rId3" Type="http://schemas.openxmlformats.org/officeDocument/2006/relationships/hyperlink" Target="https://en.wikipedia.org/wiki/Feedforward_neural_network" TargetMode="External"/><Relationship Id="rId7" Type="http://schemas.openxmlformats.org/officeDocument/2006/relationships/hyperlink" Target="https://en.wikipedia.org/wiki/Compact_space" TargetMode="External"/><Relationship Id="rId12" Type="http://schemas.openxmlformats.org/officeDocument/2006/relationships/hyperlink" Target="https://en.wikipedia.org/wiki/Sigmoid_function" TargetMode="External"/><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hyperlink" Target="https://en.wikipedia.org/wiki/Continuous_functions" TargetMode="External"/><Relationship Id="rId11" Type="http://schemas.openxmlformats.org/officeDocument/2006/relationships/hyperlink" Target="https://en.wikipedia.org/wiki/George_Cybenko" TargetMode="External"/><Relationship Id="rId5" Type="http://schemas.openxmlformats.org/officeDocument/2006/relationships/hyperlink" Target="https://en.wikipedia.org/wiki/Multilayer_perceptron" TargetMode="External"/><Relationship Id="rId10" Type="http://schemas.openxmlformats.org/officeDocument/2006/relationships/hyperlink" Target="https://en.wikipedia.org/wiki/Theorem" TargetMode="External"/><Relationship Id="rId4" Type="http://schemas.openxmlformats.org/officeDocument/2006/relationships/hyperlink" Target="https://en.wikipedia.org/wiki/Neuron" TargetMode="External"/><Relationship Id="rId9" Type="http://schemas.openxmlformats.org/officeDocument/2006/relationships/hyperlink" Target="https://en.wikipedia.org/wiki/Computational_learning_theory"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9.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14.png"/><Relationship Id="rId5" Type="http://schemas.openxmlformats.org/officeDocument/2006/relationships/image" Target="../media/image130.png"/><Relationship Id="rId4" Type="http://schemas.openxmlformats.org/officeDocument/2006/relationships/image" Target="../media/image120.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9.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19.xml"/><Relationship Id="rId4" Type="http://schemas.openxmlformats.org/officeDocument/2006/relationships/hyperlink" Target="http://www.ksstudio.org/"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image" Target="../media/image38.jpeg"/><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2.xm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1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5.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6.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7.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9.xml"/><Relationship Id="rId1" Type="http://schemas.openxmlformats.org/officeDocument/2006/relationships/slideLayout" Target="../slideLayouts/slideLayout19.xml"/><Relationship Id="rId4" Type="http://schemas.openxmlformats.org/officeDocument/2006/relationships/image" Target="../media/image54.png"/></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0.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3.xml"/><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hyperlink" Target="http://dx.doi.org/10.1109/TCSVT.2016.2606648" TargetMode="External"/><Relationship Id="rId2" Type="http://schemas.openxmlformats.org/officeDocument/2006/relationships/notesSlide" Target="../notesSlides/notesSlide44.xml"/><Relationship Id="rId1" Type="http://schemas.openxmlformats.org/officeDocument/2006/relationships/slideLayout" Target="../slideLayouts/slideLayout19.xml"/><Relationship Id="rId4" Type="http://schemas.openxmlformats.org/officeDocument/2006/relationships/image" Target="../media/image58.png"/></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5.xml"/><Relationship Id="rId1" Type="http://schemas.openxmlformats.org/officeDocument/2006/relationships/slideLayout" Target="../slideLayouts/slideLayout19.xml"/><Relationship Id="rId4" Type="http://schemas.openxmlformats.org/officeDocument/2006/relationships/image" Target="../media/image60.png"/></Relationships>
</file>

<file path=ppt/slides/_rels/slide49.xml.rels><?xml version="1.0" encoding="UTF-8" standalone="yes"?>
<Relationships xmlns="http://schemas.openxmlformats.org/package/2006/relationships"><Relationship Id="rId8" Type="http://schemas.openxmlformats.org/officeDocument/2006/relationships/image" Target="../media/image66.jpe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notesSlide" Target="../notesSlides/notesSlide46.xml"/><Relationship Id="rId1" Type="http://schemas.openxmlformats.org/officeDocument/2006/relationships/slideLayout" Target="../slideLayouts/slideLayout19.xml"/><Relationship Id="rId6" Type="http://schemas.openxmlformats.org/officeDocument/2006/relationships/image" Target="../media/image64.jpeg"/><Relationship Id="rId11" Type="http://schemas.openxmlformats.org/officeDocument/2006/relationships/image" Target="../media/image69.png"/><Relationship Id="rId5" Type="http://schemas.openxmlformats.org/officeDocument/2006/relationships/image" Target="../media/image63.jpeg"/><Relationship Id="rId10" Type="http://schemas.openxmlformats.org/officeDocument/2006/relationships/image" Target="../media/image68.png"/><Relationship Id="rId4" Type="http://schemas.openxmlformats.org/officeDocument/2006/relationships/image" Target="../media/image62.jpeg"/><Relationship Id="rId9" Type="http://schemas.openxmlformats.org/officeDocument/2006/relationships/image" Target="../media/image67.jpeg"/></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7.xml"/><Relationship Id="rId1" Type="http://schemas.openxmlformats.org/officeDocument/2006/relationships/slideLayout" Target="../slideLayouts/slideLayout21.xml"/><Relationship Id="rId4" Type="http://schemas.openxmlformats.org/officeDocument/2006/relationships/image" Target="../media/image71.png"/></Relationships>
</file>

<file path=ppt/slides/_rels/slide5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hyperlink" Target="mailto:yzhuang@cs.zju.edu.cn" TargetMode="Externa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3" name="Rectangle 11"/>
          <p:cNvSpPr>
            <a:spLocks noChangeArrowheads="1"/>
          </p:cNvSpPr>
          <p:nvPr/>
        </p:nvSpPr>
        <p:spPr bwMode="auto">
          <a:xfrm>
            <a:off x="342900" y="83406"/>
            <a:ext cx="8709661" cy="461665"/>
          </a:xfrm>
          <a:prstGeom prst="rect">
            <a:avLst/>
          </a:prstGeom>
          <a:noFill/>
          <a:ln>
            <a:noFill/>
          </a:ln>
          <a:extLst/>
        </p:spPr>
        <p:txBody>
          <a:bodyPr wrap="square">
            <a:spAutoFit/>
          </a:bodyPr>
          <a:lstStyle/>
          <a:p>
            <a:pPr algn="r">
              <a:defRPr/>
            </a:pPr>
            <a:r>
              <a:rPr kumimoji="1" lang="en-US" altLang="zh-CN" sz="2400" dirty="0" smtClean="0">
                <a:latin typeface="Times New Roman" panose="02020603050405020304" pitchFamily="18" charset="0"/>
                <a:ea typeface="黑体" panose="02010609060101010101" pitchFamily="49" charset="-122"/>
                <a:cs typeface="Times New Roman" panose="02020603050405020304" pitchFamily="18" charset="0"/>
              </a:rPr>
              <a:t>CCF</a:t>
            </a:r>
            <a:r>
              <a:rPr kumimoji="1"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计算机视觉专委会走进高校第</a:t>
            </a:r>
            <a:r>
              <a:rPr kumimoji="1" lang="en-US" altLang="zh-CN" sz="2400" dirty="0" smtClean="0">
                <a:latin typeface="Times New Roman" panose="02020603050405020304" pitchFamily="18" charset="0"/>
                <a:ea typeface="黑体" panose="02010609060101010101" pitchFamily="49" charset="-122"/>
                <a:cs typeface="Times New Roman" panose="02020603050405020304" pitchFamily="18" charset="0"/>
              </a:rPr>
              <a:t>29</a:t>
            </a:r>
            <a:r>
              <a:rPr kumimoji="1"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期</a:t>
            </a:r>
            <a:endParaRPr kumimoji="1" lang="zh-CN" altLang="en-US" sz="2400"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1" name="Rectangle 3"/>
          <p:cNvSpPr>
            <a:spLocks noGrp="1" noChangeArrowheads="1"/>
          </p:cNvSpPr>
          <p:nvPr>
            <p:ph type="subTitle" idx="1"/>
          </p:nvPr>
        </p:nvSpPr>
        <p:spPr>
          <a:xfrm>
            <a:off x="0" y="1793292"/>
            <a:ext cx="9144000" cy="876954"/>
          </a:xfrm>
        </p:spPr>
        <p:txBody>
          <a:bodyPr/>
          <a:lstStyle/>
          <a:p>
            <a:pPr eaLnBrk="1" hangingPunct="1">
              <a:lnSpc>
                <a:spcPct val="150000"/>
              </a:lnSpc>
              <a:spcBef>
                <a:spcPct val="50000"/>
              </a:spcBef>
              <a:defRPr/>
            </a:pPr>
            <a:r>
              <a:rPr lang="zh-CN" altLang="en-US" sz="3200" dirty="0" smtClean="0">
                <a:solidFill>
                  <a:srgbClr val="C00000"/>
                </a:solidFill>
                <a:latin typeface="黑体" panose="02010609060101010101" pitchFamily="49" charset="-122"/>
                <a:ea typeface="黑体" panose="02010609060101010101" pitchFamily="49" charset="-122"/>
              </a:rPr>
              <a:t>序列数据深度学习及其思考</a:t>
            </a:r>
            <a:r>
              <a:rPr lang="en-US" altLang="zh-CN" sz="3200" dirty="0" smtClean="0">
                <a:solidFill>
                  <a:srgbClr val="C00000"/>
                </a:solidFill>
                <a:latin typeface="黑体" panose="02010609060101010101" pitchFamily="49" charset="-122"/>
                <a:ea typeface="黑体" panose="02010609060101010101" pitchFamily="49" charset="-122"/>
              </a:rPr>
              <a:t> </a:t>
            </a:r>
          </a:p>
          <a:p>
            <a:pPr eaLnBrk="1" hangingPunct="1">
              <a:lnSpc>
                <a:spcPct val="150000"/>
              </a:lnSpc>
              <a:spcBef>
                <a:spcPct val="50000"/>
              </a:spcBef>
              <a:defRPr/>
            </a:pPr>
            <a:endParaRPr lang="zh-CN" altLang="en-US" sz="3600" b="1" dirty="0" smtClean="0">
              <a:solidFill>
                <a:srgbClr val="C00000"/>
              </a:solidFill>
              <a:latin typeface="黑体" panose="02010609060101010101" pitchFamily="49" charset="-122"/>
              <a:ea typeface="黑体" panose="02010609060101010101" pitchFamily="49" charset="-122"/>
            </a:endParaRPr>
          </a:p>
        </p:txBody>
      </p:sp>
      <p:sp>
        <p:nvSpPr>
          <p:cNvPr id="13" name="Rectangle 11"/>
          <p:cNvSpPr>
            <a:spLocks noChangeArrowheads="1"/>
          </p:cNvSpPr>
          <p:nvPr/>
        </p:nvSpPr>
        <p:spPr bwMode="auto">
          <a:xfrm>
            <a:off x="542991" y="2796567"/>
            <a:ext cx="8309478" cy="3631763"/>
          </a:xfrm>
          <a:prstGeom prst="rect">
            <a:avLst/>
          </a:prstGeom>
          <a:noFill/>
          <a:ln>
            <a:noFill/>
          </a:ln>
          <a:extLst/>
        </p:spPr>
        <p:txBody>
          <a:bodyPr wrap="square">
            <a:spAutoFit/>
          </a:bodyPr>
          <a:lstStyle/>
          <a:p>
            <a:pPr algn="ctr">
              <a:defRPr/>
            </a:pPr>
            <a:endParaRPr lang="en-US" altLang="zh-CN" sz="2000" dirty="0">
              <a:latin typeface="黑体" panose="02010609060101010101" pitchFamily="49" charset="-122"/>
              <a:ea typeface="黑体" panose="02010609060101010101" pitchFamily="49" charset="-122"/>
              <a:cs typeface="Times New Roman" pitchFamily="18" charset="0"/>
            </a:endParaRPr>
          </a:p>
          <a:p>
            <a:pPr algn="ctr">
              <a:lnSpc>
                <a:spcPct val="150000"/>
              </a:lnSpc>
              <a:defRPr/>
            </a:pPr>
            <a:r>
              <a:rPr lang="zh-CN" altLang="en-US" sz="2800" dirty="0" smtClean="0">
                <a:latin typeface="Times New Roman" panose="02020603050405020304" pitchFamily="18" charset="0"/>
                <a:ea typeface="黑体" panose="02010609060101010101" pitchFamily="49" charset="-122"/>
                <a:cs typeface="Times New Roman" panose="02020603050405020304" pitchFamily="18" charset="0"/>
              </a:rPr>
              <a:t>浙江大学计算机学院人工智能研究所</a:t>
            </a:r>
            <a:endPar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endParaRPr>
          </a:p>
          <a:p>
            <a:pPr algn="ctr">
              <a:lnSpc>
                <a:spcPct val="150000"/>
              </a:lnSpc>
              <a:defRPr/>
            </a:pPr>
            <a:r>
              <a:rPr lang="zh-CN" altLang="en-US" sz="2800" dirty="0" smtClean="0">
                <a:latin typeface="Times New Roman" panose="02020603050405020304" pitchFamily="18" charset="0"/>
                <a:ea typeface="黑体" panose="02010609060101010101" pitchFamily="49" charset="-122"/>
                <a:cs typeface="Times New Roman" panose="02020603050405020304" pitchFamily="18" charset="0"/>
              </a:rPr>
              <a:t>吴飞</a:t>
            </a:r>
            <a:endPar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endParaRPr>
          </a:p>
          <a:p>
            <a:pPr algn="ctr">
              <a:lnSpc>
                <a:spcPct val="150000"/>
              </a:lnSpc>
              <a:defRPr/>
            </a:pPr>
            <a:r>
              <a:rPr lang="en-US" altLang="zh-CN" sz="2800" dirty="0">
                <a:latin typeface="Times New Roman" panose="02020603050405020304" pitchFamily="18" charset="0"/>
                <a:ea typeface="黑体" panose="02010609060101010101" pitchFamily="49" charset="-122"/>
                <a:cs typeface="Times New Roman" panose="02020603050405020304" pitchFamily="18" charset="0"/>
                <a:hlinkClick r:id="rId3"/>
              </a:rPr>
              <a:t>http://mypage.zju.edu.cn/wufei</a:t>
            </a: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hlinkClick r:id="rId3"/>
              </a:rPr>
              <a:t>/  http</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hlinkClick r:id="rId3"/>
              </a:rPr>
              <a:t>://www.dcd.zju.edu.cn</a:t>
            </a: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hlinkClick r:id="rId3"/>
              </a:rPr>
              <a:t>/</a:t>
            </a: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en-US" altLang="zh-CN" sz="2800" dirty="0">
              <a:latin typeface="Times New Roman" panose="02020603050405020304" pitchFamily="18" charset="0"/>
              <a:ea typeface="黑体" panose="02010609060101010101" pitchFamily="49" charset="-122"/>
              <a:cs typeface="Times New Roman" panose="02020603050405020304" pitchFamily="18" charset="0"/>
            </a:endParaRPr>
          </a:p>
          <a:p>
            <a:pPr algn="ctr">
              <a:lnSpc>
                <a:spcPct val="150000"/>
              </a:lnSpc>
              <a:defRPr/>
            </a:pP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rPr>
              <a:t>2017</a:t>
            </a:r>
            <a:r>
              <a:rPr lang="zh-CN" altLang="en-US" sz="2800" dirty="0" smtClean="0">
                <a:latin typeface="Times New Roman" panose="02020603050405020304" pitchFamily="18" charset="0"/>
                <a:ea typeface="黑体" panose="02010609060101010101" pitchFamily="49" charset="-122"/>
                <a:cs typeface="Times New Roman" panose="02020603050405020304" pitchFamily="18" charset="0"/>
              </a:rPr>
              <a:t>年</a:t>
            </a: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rPr>
              <a:t>3</a:t>
            </a:r>
            <a:r>
              <a:rPr lang="zh-CN" altLang="en-US" sz="2800" dirty="0" smtClean="0">
                <a:latin typeface="Times New Roman" panose="02020603050405020304" pitchFamily="18" charset="0"/>
                <a:ea typeface="黑体" panose="02010609060101010101" pitchFamily="49" charset="-122"/>
                <a:cs typeface="Times New Roman" panose="02020603050405020304" pitchFamily="18" charset="0"/>
              </a:rPr>
              <a:t>月</a:t>
            </a:r>
            <a:r>
              <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rPr>
              <a:t>20</a:t>
            </a:r>
            <a:r>
              <a:rPr lang="zh-CN" altLang="en-US" sz="2800" dirty="0" smtClean="0">
                <a:latin typeface="Times New Roman" panose="02020603050405020304" pitchFamily="18" charset="0"/>
                <a:ea typeface="黑体" panose="02010609060101010101" pitchFamily="49" charset="-122"/>
                <a:cs typeface="Times New Roman" panose="02020603050405020304" pitchFamily="18" charset="0"/>
              </a:rPr>
              <a:t>日</a:t>
            </a:r>
            <a:endParaRPr lang="en-US" altLang="zh-CN" sz="2800" dirty="0" smtClean="0">
              <a:latin typeface="Times New Roman" panose="02020603050405020304" pitchFamily="18" charset="0"/>
              <a:ea typeface="黑体" panose="02010609060101010101" pitchFamily="49" charset="-122"/>
              <a:cs typeface="Times New Roman" panose="02020603050405020304"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4"/>
          <p:cNvSpPr>
            <a:spLocks noChangeArrowheads="1"/>
          </p:cNvSpPr>
          <p:nvPr/>
        </p:nvSpPr>
        <p:spPr bwMode="auto">
          <a:xfrm>
            <a:off x="177800" y="257016"/>
            <a:ext cx="8531225"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lnSpc>
                <a:spcPct val="90000"/>
              </a:lnSpc>
              <a:buSzPct val="75000"/>
              <a:buFontTx/>
              <a:buNone/>
            </a:pPr>
            <a:r>
              <a:rPr lang="zh-CN" altLang="en-US" sz="4000" b="1" dirty="0" smtClean="0">
                <a:solidFill>
                  <a:srgbClr val="C00000"/>
                </a:solidFill>
                <a:latin typeface="Times New Roman" pitchFamily="18" charset="0"/>
                <a:ea typeface="黑体" pitchFamily="49" charset="-122"/>
                <a:cs typeface="Times New Roman" pitchFamily="18" charset="0"/>
              </a:rPr>
              <a:t>提纲</a:t>
            </a:r>
            <a:endParaRPr lang="en-US" altLang="zh-CN" sz="4000" b="1" dirty="0">
              <a:solidFill>
                <a:srgbClr val="C00000"/>
              </a:solidFill>
              <a:latin typeface="Times New Roman" pitchFamily="18" charset="0"/>
              <a:ea typeface="黑体" pitchFamily="49" charset="-122"/>
              <a:cs typeface="Times New Roman" pitchFamily="18" charset="0"/>
            </a:endParaRPr>
          </a:p>
        </p:txBody>
      </p:sp>
      <p:sp>
        <p:nvSpPr>
          <p:cNvPr id="5" name="Rectangle 3"/>
          <p:cNvSpPr txBox="1">
            <a:spLocks noChangeArrowheads="1"/>
          </p:cNvSpPr>
          <p:nvPr/>
        </p:nvSpPr>
        <p:spPr>
          <a:xfrm>
            <a:off x="40322" y="1669415"/>
            <a:ext cx="9206548" cy="5005388"/>
          </a:xfrm>
          <a:prstGeom prst="rect">
            <a:avLst/>
          </a:prstGeom>
          <a:noFill/>
          <a:ln/>
        </p:spPr>
        <p:txBody>
          <a:bodyPr/>
          <a:lstStyle>
            <a:lvl1pPr marL="622300" indent="-622300" algn="l" defTabSz="0" rtl="0" eaLnBrk="0" fontAlgn="base" hangingPunct="0">
              <a:spcBef>
                <a:spcPct val="30000"/>
              </a:spcBef>
              <a:spcAft>
                <a:spcPct val="0"/>
              </a:spcAft>
              <a:buClr>
                <a:schemeClr val="accent2"/>
              </a:buClr>
              <a:buFont typeface="Wingdings" pitchFamily="2" charset="2"/>
              <a:buChar char="o"/>
              <a:defRPr sz="2800" b="1">
                <a:solidFill>
                  <a:srgbClr val="000066"/>
                </a:solidFill>
                <a:latin typeface="+mn-lt"/>
                <a:ea typeface="+mn-ea"/>
                <a:cs typeface="+mn-cs"/>
                <a:sym typeface="黑体" pitchFamily="49" charset="-122"/>
              </a:defRPr>
            </a:lvl1pPr>
            <a:lvl2pPr marL="1238250" indent="-436563" algn="l" defTabSz="0" rtl="0" eaLnBrk="0" fontAlgn="base" hangingPunct="0">
              <a:spcBef>
                <a:spcPct val="30000"/>
              </a:spcBef>
              <a:spcAft>
                <a:spcPct val="0"/>
              </a:spcAft>
              <a:buClr>
                <a:schemeClr val="accent2"/>
              </a:buClr>
              <a:buFont typeface="Wingdings" pitchFamily="2" charset="2"/>
              <a:buChar char="n"/>
              <a:defRPr sz="2600" b="1">
                <a:solidFill>
                  <a:schemeClr val="hlink"/>
                </a:solidFill>
                <a:latin typeface="仿宋_GB2312" pitchFamily="1" charset="-122"/>
                <a:ea typeface="+mn-ea"/>
                <a:sym typeface="黑体" pitchFamily="49" charset="-122"/>
              </a:defRPr>
            </a:lvl2pPr>
            <a:lvl3pPr marL="1812925" indent="-395288" algn="l" defTabSz="0" rtl="0" eaLnBrk="0" fontAlgn="base" hangingPunct="0">
              <a:spcBef>
                <a:spcPct val="30000"/>
              </a:spcBef>
              <a:spcAft>
                <a:spcPct val="0"/>
              </a:spcAft>
              <a:buClr>
                <a:schemeClr val="accent2"/>
              </a:buClr>
              <a:buFont typeface="Wingdings" pitchFamily="2" charset="2"/>
              <a:buChar char="Ø"/>
              <a:defRPr sz="2300" b="1">
                <a:solidFill>
                  <a:srgbClr val="003399"/>
                </a:solidFill>
                <a:latin typeface="+mn-ea"/>
                <a:ea typeface="+mn-ea"/>
                <a:sym typeface="黑体" pitchFamily="49" charset="-122"/>
              </a:defRPr>
            </a:lvl3pPr>
            <a:lvl4pPr marL="2379663" indent="-385763" algn="l" defTabSz="0" rtl="0" eaLnBrk="0" fontAlgn="base" hangingPunct="0">
              <a:spcBef>
                <a:spcPct val="30000"/>
              </a:spcBef>
              <a:spcAft>
                <a:spcPct val="0"/>
              </a:spcAft>
              <a:buClr>
                <a:schemeClr val="accent2"/>
              </a:buClr>
              <a:buFont typeface="Wingdings" pitchFamily="2" charset="2"/>
              <a:buChar char="n"/>
              <a:defRPr sz="2000" b="1">
                <a:solidFill>
                  <a:schemeClr val="tx1"/>
                </a:solidFill>
                <a:latin typeface="Verdana" pitchFamily="34" charset="0"/>
                <a:ea typeface="+mn-ea"/>
                <a:sym typeface="黑体" pitchFamily="49" charset="-122"/>
              </a:defRPr>
            </a:lvl4pPr>
            <a:lvl5pPr marL="2957513" indent="-398463" algn="l" defTabSz="0" rtl="0" eaLnBrk="0" fontAlgn="base" hangingPunct="0">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5pPr>
            <a:lvl6pPr marL="34147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6pPr>
            <a:lvl7pPr marL="38719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7pPr>
            <a:lvl8pPr marL="43291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8pPr>
            <a:lvl9pPr marL="47863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9pPr>
          </a:lstStyle>
          <a:p>
            <a:pPr>
              <a:lnSpc>
                <a:spcPct val="150000"/>
              </a:lnSpc>
              <a:buClr>
                <a:srgbClr val="C00000"/>
              </a:buClr>
              <a:buFont typeface="Wingdings" panose="05000000000000000000" pitchFamily="2" charset="2"/>
              <a:buChar char="l"/>
              <a:defRPr/>
            </a:pPr>
            <a:r>
              <a:rPr lang="zh-CN" altLang="en-US" b="0" kern="0"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序列学习概念：</a:t>
            </a:r>
            <a:r>
              <a:rPr lang="en-US" altLang="zh-CN" b="0" i="1"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sequence to sequence(Seq2Seq) learning</a:t>
            </a:r>
          </a:p>
          <a:p>
            <a:pPr>
              <a:lnSpc>
                <a:spcPct val="150000"/>
              </a:lnSpc>
              <a:buClr>
                <a:srgbClr val="C00000"/>
              </a:buClr>
              <a:buFont typeface="Wingdings" panose="05000000000000000000" pitchFamily="2" charset="2"/>
              <a:buChar char="l"/>
              <a:defRPr/>
            </a:pPr>
            <a:r>
              <a:rPr lang="zh-CN" altLang="en-US"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序列学习若干方法</a:t>
            </a:r>
            <a:endParaRPr lang="en-US" altLang="zh-CN" b="0" i="1" kern="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buClr>
                <a:srgbClr val="C00000"/>
              </a:buClr>
              <a:buFont typeface="Wingdings" panose="05000000000000000000" pitchFamily="2" charset="2"/>
              <a:buChar char="l"/>
              <a:defRPr/>
            </a:pPr>
            <a:r>
              <a:rPr lang="zh-CN" altLang="en-US"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知识计算引擎：从大数据到知识</a:t>
            </a:r>
            <a:endParaRPr lang="en-US" altLang="zh-CN" b="0" kern="0" dirty="0">
              <a:solidFill>
                <a:srgbClr val="0000CC"/>
              </a:solidFill>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17423590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The architecture of </a:t>
            </a:r>
            <a:r>
              <a:rPr lang="en-US" altLang="zh-CN" sz="3200" b="1" i="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Seq2Seq</a:t>
            </a:r>
            <a:r>
              <a:rPr lang="en-US" altLang="zh-CN"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 Learning</a:t>
            </a:r>
            <a:endParaRPr lang="zh-CN" altLang="en-US" sz="3200" b="1"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grpSp>
        <p:nvGrpSpPr>
          <p:cNvPr id="93" name="组合 92"/>
          <p:cNvGrpSpPr/>
          <p:nvPr/>
        </p:nvGrpSpPr>
        <p:grpSpPr>
          <a:xfrm>
            <a:off x="1913890" y="4307840"/>
            <a:ext cx="563880" cy="775335"/>
            <a:chOff x="1482" y="8019"/>
            <a:chExt cx="888" cy="1221"/>
          </a:xfrm>
        </p:grpSpPr>
        <p:sp>
          <p:nvSpPr>
            <p:cNvPr id="94" name="矩形 93"/>
            <p:cNvSpPr/>
            <p:nvPr/>
          </p:nvSpPr>
          <p:spPr>
            <a:xfrm>
              <a:off x="1482" y="8570"/>
              <a:ext cx="889" cy="6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w</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1</a:t>
              </a:r>
            </a:p>
          </p:txBody>
        </p:sp>
        <p:cxnSp>
          <p:nvCxnSpPr>
            <p:cNvPr id="95" name="直接箭头连接符 94"/>
            <p:cNvCxnSpPr>
              <a:stCxn id="94" idx="0"/>
            </p:cNvCxnSpPr>
            <p:nvPr/>
          </p:nvCxnSpPr>
          <p:spPr>
            <a:xfrm flipV="1">
              <a:off x="1927" y="8019"/>
              <a:ext cx="0" cy="551"/>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grpSp>
      <p:grpSp>
        <p:nvGrpSpPr>
          <p:cNvPr id="96" name="组合 95"/>
          <p:cNvGrpSpPr/>
          <p:nvPr/>
        </p:nvGrpSpPr>
        <p:grpSpPr>
          <a:xfrm>
            <a:off x="3133725" y="4307840"/>
            <a:ext cx="563880" cy="775335"/>
            <a:chOff x="1482" y="8019"/>
            <a:chExt cx="888" cy="1221"/>
          </a:xfrm>
        </p:grpSpPr>
        <p:sp>
          <p:nvSpPr>
            <p:cNvPr id="97" name="矩形 96"/>
            <p:cNvSpPr/>
            <p:nvPr/>
          </p:nvSpPr>
          <p:spPr>
            <a:xfrm>
              <a:off x="1482" y="8570"/>
              <a:ext cx="889" cy="6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w</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2</a:t>
              </a:r>
            </a:p>
          </p:txBody>
        </p:sp>
        <p:cxnSp>
          <p:nvCxnSpPr>
            <p:cNvPr id="98" name="直接箭头连接符 97"/>
            <p:cNvCxnSpPr>
              <a:stCxn id="97" idx="0"/>
            </p:cNvCxnSpPr>
            <p:nvPr/>
          </p:nvCxnSpPr>
          <p:spPr>
            <a:xfrm flipV="1">
              <a:off x="1927" y="8019"/>
              <a:ext cx="0" cy="551"/>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grpSp>
      <p:grpSp>
        <p:nvGrpSpPr>
          <p:cNvPr id="99" name="组合 98"/>
          <p:cNvGrpSpPr/>
          <p:nvPr/>
        </p:nvGrpSpPr>
        <p:grpSpPr>
          <a:xfrm>
            <a:off x="4293870" y="4307840"/>
            <a:ext cx="563880" cy="775335"/>
            <a:chOff x="1482" y="8019"/>
            <a:chExt cx="888" cy="1221"/>
          </a:xfrm>
        </p:grpSpPr>
        <p:sp>
          <p:nvSpPr>
            <p:cNvPr id="100" name="矩形 99"/>
            <p:cNvSpPr/>
            <p:nvPr/>
          </p:nvSpPr>
          <p:spPr>
            <a:xfrm>
              <a:off x="1482" y="8570"/>
              <a:ext cx="889" cy="6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w</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3</a:t>
              </a:r>
            </a:p>
          </p:txBody>
        </p:sp>
        <p:cxnSp>
          <p:nvCxnSpPr>
            <p:cNvPr id="101" name="直接箭头连接符 100"/>
            <p:cNvCxnSpPr>
              <a:stCxn id="100" idx="0"/>
            </p:cNvCxnSpPr>
            <p:nvPr/>
          </p:nvCxnSpPr>
          <p:spPr>
            <a:xfrm flipV="1">
              <a:off x="1927" y="8019"/>
              <a:ext cx="0" cy="551"/>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grpSp>
      <p:grpSp>
        <p:nvGrpSpPr>
          <p:cNvPr id="102" name="组合 101"/>
          <p:cNvGrpSpPr/>
          <p:nvPr/>
        </p:nvGrpSpPr>
        <p:grpSpPr>
          <a:xfrm>
            <a:off x="5509260" y="4307840"/>
            <a:ext cx="563880" cy="775335"/>
            <a:chOff x="1482" y="8019"/>
            <a:chExt cx="888" cy="1221"/>
          </a:xfrm>
        </p:grpSpPr>
        <p:sp>
          <p:nvSpPr>
            <p:cNvPr id="103" name="矩形 102"/>
            <p:cNvSpPr/>
            <p:nvPr/>
          </p:nvSpPr>
          <p:spPr>
            <a:xfrm>
              <a:off x="1482" y="8570"/>
              <a:ext cx="889" cy="6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w</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4</a:t>
              </a:r>
            </a:p>
          </p:txBody>
        </p:sp>
        <p:cxnSp>
          <p:nvCxnSpPr>
            <p:cNvPr id="104" name="直接箭头连接符 103"/>
            <p:cNvCxnSpPr>
              <a:stCxn id="103" idx="0"/>
            </p:cNvCxnSpPr>
            <p:nvPr/>
          </p:nvCxnSpPr>
          <p:spPr>
            <a:xfrm flipV="1">
              <a:off x="1927" y="8019"/>
              <a:ext cx="0" cy="551"/>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grpSp>
      <p:grpSp>
        <p:nvGrpSpPr>
          <p:cNvPr id="105" name="组合 104"/>
          <p:cNvGrpSpPr/>
          <p:nvPr/>
        </p:nvGrpSpPr>
        <p:grpSpPr>
          <a:xfrm>
            <a:off x="6575425" y="4307840"/>
            <a:ext cx="563880" cy="775335"/>
            <a:chOff x="1482" y="8019"/>
            <a:chExt cx="888" cy="1221"/>
          </a:xfrm>
        </p:grpSpPr>
        <p:sp>
          <p:nvSpPr>
            <p:cNvPr id="106" name="矩形 105"/>
            <p:cNvSpPr/>
            <p:nvPr/>
          </p:nvSpPr>
          <p:spPr>
            <a:xfrm>
              <a:off x="1482" y="8570"/>
              <a:ext cx="889" cy="6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w</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5</a:t>
              </a:r>
            </a:p>
          </p:txBody>
        </p:sp>
        <p:cxnSp>
          <p:nvCxnSpPr>
            <p:cNvPr id="107" name="直接箭头连接符 106"/>
            <p:cNvCxnSpPr>
              <a:stCxn id="106" idx="0"/>
            </p:cNvCxnSpPr>
            <p:nvPr/>
          </p:nvCxnSpPr>
          <p:spPr>
            <a:xfrm flipV="1">
              <a:off x="1927" y="8019"/>
              <a:ext cx="0" cy="551"/>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grpSp>
      <p:sp>
        <p:nvSpPr>
          <p:cNvPr id="108" name="矩形 107"/>
          <p:cNvSpPr/>
          <p:nvPr/>
        </p:nvSpPr>
        <p:spPr>
          <a:xfrm>
            <a:off x="1461770" y="3786505"/>
            <a:ext cx="6098540" cy="521335"/>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2800" b="1" i="0" u="none" strike="noStrike" kern="0" cap="none" spc="0" normalizeH="0" baseline="0" noProof="0" dirty="0" smtClean="0">
                <a:ln>
                  <a:noFill/>
                </a:ln>
                <a:solidFill>
                  <a:prstClr val="white"/>
                </a:solidFill>
                <a:effectLst/>
                <a:uLnTx/>
                <a:uFillTx/>
                <a:latin typeface="Times New Roman" panose="02020603050405020304" pitchFamily="18" charset="0"/>
                <a:ea typeface="宋体"/>
                <a:cs typeface="+mn-cs"/>
                <a:sym typeface="+mn-ea"/>
              </a:rPr>
              <a:t>Encoder</a:t>
            </a:r>
          </a:p>
        </p:txBody>
      </p:sp>
      <p:cxnSp>
        <p:nvCxnSpPr>
          <p:cNvPr id="109" name="直接箭头连接符 108"/>
          <p:cNvCxnSpPr/>
          <p:nvPr/>
        </p:nvCxnSpPr>
        <p:spPr>
          <a:xfrm flipV="1">
            <a:off x="4583430" y="3462655"/>
            <a:ext cx="0" cy="3238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10" name="矩形 109"/>
          <p:cNvSpPr/>
          <p:nvPr/>
        </p:nvSpPr>
        <p:spPr>
          <a:xfrm>
            <a:off x="1470660" y="2933065"/>
            <a:ext cx="6089650" cy="521335"/>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algn="ctr" fontAlgn="auto">
              <a:spcBef>
                <a:spcPct val="30000"/>
              </a:spcBef>
              <a:spcAft>
                <a:spcPts val="0"/>
              </a:spcAft>
              <a:defRPr/>
            </a:pPr>
            <a:r>
              <a:rPr lang="en-US" altLang="en-GB" sz="2800" b="1" kern="0" dirty="0">
                <a:solidFill>
                  <a:prstClr val="white"/>
                </a:solidFill>
                <a:latin typeface="Times New Roman" panose="02020603050405020304" pitchFamily="18" charset="0"/>
                <a:ea typeface="宋体"/>
                <a:sym typeface="+mn-ea"/>
              </a:rPr>
              <a:t>Decoder</a:t>
            </a:r>
          </a:p>
        </p:txBody>
      </p:sp>
      <p:cxnSp>
        <p:nvCxnSpPr>
          <p:cNvPr id="111" name="直接箭头连接符 110"/>
          <p:cNvCxnSpPr/>
          <p:nvPr/>
        </p:nvCxnSpPr>
        <p:spPr>
          <a:xfrm flipV="1">
            <a:off x="2233930" y="2600960"/>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12" name="直接箭头连接符 111"/>
          <p:cNvCxnSpPr/>
          <p:nvPr/>
        </p:nvCxnSpPr>
        <p:spPr>
          <a:xfrm flipV="1">
            <a:off x="3854450" y="2609215"/>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13" name="直接箭头连接符 112"/>
          <p:cNvCxnSpPr/>
          <p:nvPr/>
        </p:nvCxnSpPr>
        <p:spPr>
          <a:xfrm flipV="1">
            <a:off x="5416550" y="2609215"/>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14" name="直接箭头连接符 113"/>
          <p:cNvCxnSpPr/>
          <p:nvPr/>
        </p:nvCxnSpPr>
        <p:spPr>
          <a:xfrm flipV="1">
            <a:off x="6956425" y="2609215"/>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15" name="矩形 114"/>
          <p:cNvSpPr/>
          <p:nvPr/>
        </p:nvSpPr>
        <p:spPr>
          <a:xfrm>
            <a:off x="1951990" y="2175510"/>
            <a:ext cx="564515" cy="4254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v</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1</a:t>
            </a:r>
          </a:p>
        </p:txBody>
      </p:sp>
      <p:sp>
        <p:nvSpPr>
          <p:cNvPr id="116" name="矩形 115"/>
          <p:cNvSpPr/>
          <p:nvPr/>
        </p:nvSpPr>
        <p:spPr>
          <a:xfrm>
            <a:off x="3572510" y="2183765"/>
            <a:ext cx="564515" cy="4254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v</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2</a:t>
            </a:r>
          </a:p>
        </p:txBody>
      </p:sp>
      <p:sp>
        <p:nvSpPr>
          <p:cNvPr id="117" name="矩形 116"/>
          <p:cNvSpPr/>
          <p:nvPr/>
        </p:nvSpPr>
        <p:spPr>
          <a:xfrm>
            <a:off x="5133975" y="2175510"/>
            <a:ext cx="564515" cy="4254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v</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3</a:t>
            </a:r>
          </a:p>
        </p:txBody>
      </p:sp>
      <p:sp>
        <p:nvSpPr>
          <p:cNvPr id="118" name="矩形 117"/>
          <p:cNvSpPr/>
          <p:nvPr/>
        </p:nvSpPr>
        <p:spPr>
          <a:xfrm>
            <a:off x="6673850" y="2175510"/>
            <a:ext cx="564515" cy="4254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rPr>
              <a:t>v</a:t>
            </a:r>
            <a:r>
              <a:rPr kumimoji="0" lang="en-US" altLang="en-GB" sz="16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rPr>
              <a:t>4</a:t>
            </a:r>
          </a:p>
        </p:txBody>
      </p:sp>
      <p:sp>
        <p:nvSpPr>
          <p:cNvPr id="30" name="圆角矩形 29"/>
          <p:cNvSpPr/>
          <p:nvPr/>
        </p:nvSpPr>
        <p:spPr bwMode="auto">
          <a:xfrm>
            <a:off x="138883" y="4647413"/>
            <a:ext cx="1322887" cy="419026"/>
          </a:xfrm>
          <a:prstGeom prst="roundRect">
            <a:avLst/>
          </a:prstGeom>
          <a:solidFill>
            <a:srgbClr val="FFC000"/>
          </a:solidFill>
          <a:ln>
            <a:headEnd type="none" w="med" len="med"/>
            <a:tailEnd type="none" w="med" len="med"/>
          </a:ln>
          <a:effectLst>
            <a:outerShdw blurRad="40000" dist="20000" dir="5400000" rotWithShape="0">
              <a:srgbClr val="000000">
                <a:alpha val="38000"/>
              </a:srgbClr>
            </a:outerShdw>
            <a:reflection blurRad="6350" stA="52000" endA="300" endPos="35000" dir="5400000" sy="-100000" algn="bl" rotWithShape="0"/>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defRPr/>
            </a:pPr>
            <a:r>
              <a:rPr lang="en-US" altLang="zh-CN" sz="20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rPr>
              <a:t>Input</a:t>
            </a:r>
            <a:endParaRPr lang="en-US" altLang="zh-CN" sz="20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endParaRPr>
          </a:p>
        </p:txBody>
      </p:sp>
      <p:sp>
        <p:nvSpPr>
          <p:cNvPr id="31" name="圆角矩形 30"/>
          <p:cNvSpPr/>
          <p:nvPr/>
        </p:nvSpPr>
        <p:spPr bwMode="auto">
          <a:xfrm>
            <a:off x="68580" y="2175510"/>
            <a:ext cx="1322887" cy="419026"/>
          </a:xfrm>
          <a:prstGeom prst="roundRect">
            <a:avLst/>
          </a:prstGeom>
          <a:solidFill>
            <a:srgbClr val="FFC000"/>
          </a:solidFill>
          <a:ln>
            <a:headEnd type="none" w="med" len="med"/>
            <a:tailEnd type="none" w="med" len="med"/>
          </a:ln>
          <a:effectLst>
            <a:outerShdw blurRad="40000" dist="20000" dir="5400000" rotWithShape="0">
              <a:srgbClr val="000000">
                <a:alpha val="38000"/>
              </a:srgbClr>
            </a:outerShdw>
            <a:reflection blurRad="6350" stA="52000" endA="300" endPos="35000" dir="5400000" sy="-100000" algn="bl" rotWithShape="0"/>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defRPr/>
            </a:pPr>
            <a:r>
              <a:rPr lang="en-US" altLang="zh-CN" sz="20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rPr>
              <a:t>Output</a:t>
            </a:r>
            <a:endParaRPr lang="en-US" altLang="zh-CN" sz="20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221631325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圆角矩形 32"/>
          <p:cNvSpPr/>
          <p:nvPr/>
        </p:nvSpPr>
        <p:spPr bwMode="auto">
          <a:xfrm>
            <a:off x="2720340" y="2274570"/>
            <a:ext cx="6034405" cy="212153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30000"/>
              </a:spcBef>
              <a:spcAft>
                <a:spcPct val="0"/>
              </a:spcAft>
              <a:buClrTx/>
              <a:buSzTx/>
              <a:buFontTx/>
              <a:buNone/>
              <a:tabLst/>
            </a:pPr>
            <a:endParaRPr kumimoji="0" lang="zh-CN" altLang="en-US" sz="1200" b="0" i="0" u="none" strike="noStrike" cap="none" normalizeH="0" baseline="0" smtClean="0">
              <a:ln>
                <a:noFill/>
              </a:ln>
              <a:solidFill>
                <a:schemeClr val="tx1"/>
              </a:solidFill>
              <a:effectLst/>
              <a:latin typeface="宋体" pitchFamily="2" charset="-122"/>
              <a:ea typeface="宋体" pitchFamily="2" charset="-122"/>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endParaRPr lang="zh-CN" altLang="en-US"/>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ln>
        </p:spPr>
      </p:cxnSp>
      <p:sp>
        <p:nvSpPr>
          <p:cNvPr id="2" name="矩形 1"/>
          <p:cNvSpPr/>
          <p:nvPr/>
        </p:nvSpPr>
        <p:spPr>
          <a:xfrm>
            <a:off x="685800" y="1586865"/>
            <a:ext cx="1913890" cy="460375"/>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lvl="0" algn="ctr" defTabSz="914400">
              <a:spcBef>
                <a:spcPct val="30000"/>
              </a:spcBef>
              <a:buClrTx/>
              <a:buSzTx/>
              <a:buFontTx/>
            </a:pPr>
            <a:r>
              <a:rPr lang="en-US" altLang="en-GB" b="1" dirty="0" smtClean="0">
                <a:ln>
                  <a:noFill/>
                </a:ln>
                <a:solidFill>
                  <a:schemeClr val="bg1"/>
                </a:solidFill>
                <a:effectLst/>
                <a:uFillTx/>
                <a:latin typeface="Times New Roman" panose="02020603050405020304" pitchFamily="18" charset="0"/>
                <a:ea typeface="宋体" panose="02010600030101010101" pitchFamily="2" charset="-122"/>
                <a:sym typeface="+mn-ea"/>
              </a:rPr>
              <a:t>Part of Speech</a:t>
            </a:r>
          </a:p>
        </p:txBody>
      </p:sp>
      <p:cxnSp>
        <p:nvCxnSpPr>
          <p:cNvPr id="7" name="直接箭头连接符 6"/>
          <p:cNvCxnSpPr/>
          <p:nvPr/>
        </p:nvCxnSpPr>
        <p:spPr>
          <a:xfrm>
            <a:off x="1731645" y="2068039"/>
            <a:ext cx="0" cy="755806"/>
          </a:xfrm>
          <a:prstGeom prst="straightConnector1">
            <a:avLst/>
          </a:prstGeom>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3" name="矩形 2"/>
          <p:cNvSpPr/>
          <p:nvPr/>
        </p:nvSpPr>
        <p:spPr>
          <a:xfrm>
            <a:off x="825500" y="2823845"/>
            <a:ext cx="1774190" cy="460375"/>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lvl="0" algn="ctr" defTabSz="914400">
              <a:spcBef>
                <a:spcPct val="30000"/>
              </a:spcBef>
              <a:buClrTx/>
              <a:buSzTx/>
              <a:buFontTx/>
            </a:pPr>
            <a:r>
              <a:rPr lang="en-US" altLang="en-GB" b="1" dirty="0">
                <a:solidFill>
                  <a:schemeClr val="bg1"/>
                </a:solidFill>
                <a:latin typeface="Times New Roman" panose="02020603050405020304" pitchFamily="18" charset="0"/>
                <a:ea typeface="宋体" panose="02010600030101010101" pitchFamily="2" charset="-122"/>
                <a:sym typeface="+mn-ea"/>
              </a:rPr>
              <a:t>Parsing</a:t>
            </a:r>
          </a:p>
        </p:txBody>
      </p:sp>
      <p:cxnSp>
        <p:nvCxnSpPr>
          <p:cNvPr id="4" name="直接箭头连接符 3"/>
          <p:cNvCxnSpPr/>
          <p:nvPr/>
        </p:nvCxnSpPr>
        <p:spPr>
          <a:xfrm>
            <a:off x="1725295" y="3284220"/>
            <a:ext cx="19050" cy="1353820"/>
          </a:xfrm>
          <a:prstGeom prst="straightConnector1">
            <a:avLst/>
          </a:prstGeom>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sp>
        <p:nvSpPr>
          <p:cNvPr id="5" name="矩形 4"/>
          <p:cNvSpPr/>
          <p:nvPr/>
        </p:nvSpPr>
        <p:spPr>
          <a:xfrm>
            <a:off x="685800" y="4667884"/>
            <a:ext cx="2217420" cy="460375"/>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algn="ctr">
              <a:spcBef>
                <a:spcPct val="30000"/>
              </a:spcBef>
            </a:pPr>
            <a:r>
              <a:rPr lang="en-US" altLang="en-GB" b="1" dirty="0">
                <a:solidFill>
                  <a:schemeClr val="bg1"/>
                </a:solidFill>
                <a:latin typeface="Times New Roman" panose="02020603050405020304" pitchFamily="18" charset="0"/>
                <a:ea typeface="宋体" panose="02010600030101010101" pitchFamily="2" charset="-122"/>
                <a:sym typeface="+mn-ea"/>
              </a:rPr>
              <a:t>Semantic Analysis</a:t>
            </a:r>
          </a:p>
        </p:txBody>
      </p:sp>
      <p:sp>
        <p:nvSpPr>
          <p:cNvPr id="6" name="文本框 5"/>
          <p:cNvSpPr txBox="1"/>
          <p:nvPr/>
        </p:nvSpPr>
        <p:spPr>
          <a:xfrm>
            <a:off x="3801110" y="1056640"/>
            <a:ext cx="4273550" cy="365760"/>
          </a:xfrm>
          <a:prstGeom prst="rect">
            <a:avLst/>
          </a:prstGeom>
          <a:noFill/>
        </p:spPr>
        <p:txBody>
          <a:bodyPr wrap="square" rtlCol="0">
            <a:spAutoFit/>
          </a:bodyPr>
          <a:lstStyle/>
          <a:p>
            <a:r>
              <a:rPr lang="en-US" altLang="zh-CN">
                <a:latin typeface="Times New Roman" panose="02020603050405020304" pitchFamily="18" charset="0"/>
              </a:rPr>
              <a:t>Jordan likes playing basketball </a:t>
            </a:r>
          </a:p>
        </p:txBody>
      </p:sp>
      <p:sp>
        <p:nvSpPr>
          <p:cNvPr id="10" name="文本框 9"/>
          <p:cNvSpPr txBox="1"/>
          <p:nvPr/>
        </p:nvSpPr>
        <p:spPr>
          <a:xfrm>
            <a:off x="3628390" y="1634173"/>
            <a:ext cx="5126355" cy="365760"/>
          </a:xfrm>
          <a:prstGeom prst="rect">
            <a:avLst/>
          </a:prstGeom>
          <a:noFill/>
        </p:spPr>
        <p:txBody>
          <a:bodyPr wrap="square" rtlCol="0">
            <a:spAutoFit/>
          </a:bodyPr>
          <a:lstStyle/>
          <a:p>
            <a:r>
              <a:rPr lang="en-US" altLang="zh-CN" dirty="0">
                <a:latin typeface="Times New Roman" panose="02020603050405020304" pitchFamily="18" charset="0"/>
              </a:rPr>
              <a:t>Jordan/NNP likes/VBZ playing/VBG basketball/NN </a:t>
            </a:r>
          </a:p>
        </p:txBody>
      </p:sp>
      <p:sp>
        <p:nvSpPr>
          <p:cNvPr id="11" name="文本框 10"/>
          <p:cNvSpPr txBox="1"/>
          <p:nvPr/>
        </p:nvSpPr>
        <p:spPr>
          <a:xfrm>
            <a:off x="3060065" y="2793365"/>
            <a:ext cx="255270" cy="365760"/>
          </a:xfrm>
          <a:prstGeom prst="rect">
            <a:avLst/>
          </a:prstGeom>
          <a:noFill/>
        </p:spPr>
        <p:txBody>
          <a:bodyPr wrap="square" rtlCol="0">
            <a:spAutoFit/>
          </a:bodyPr>
          <a:lstStyle/>
          <a:p>
            <a:r>
              <a:rPr lang="en-US" altLang="zh-CN">
                <a:latin typeface="Times New Roman" panose="02020603050405020304" pitchFamily="18" charset="0"/>
              </a:rPr>
              <a:t>S</a:t>
            </a:r>
          </a:p>
        </p:txBody>
      </p:sp>
      <p:cxnSp>
        <p:nvCxnSpPr>
          <p:cNvPr id="12" name="直接连接符 11"/>
          <p:cNvCxnSpPr>
            <a:stCxn id="11" idx="3"/>
            <a:endCxn id="13" idx="1"/>
          </p:cNvCxnSpPr>
          <p:nvPr/>
        </p:nvCxnSpPr>
        <p:spPr>
          <a:xfrm flipV="1">
            <a:off x="3315335" y="2559685"/>
            <a:ext cx="499110" cy="41656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13" name="文本框 12"/>
          <p:cNvSpPr txBox="1"/>
          <p:nvPr/>
        </p:nvSpPr>
        <p:spPr>
          <a:xfrm>
            <a:off x="3814445" y="2376805"/>
            <a:ext cx="485775" cy="365760"/>
          </a:xfrm>
          <a:prstGeom prst="rect">
            <a:avLst/>
          </a:prstGeom>
          <a:noFill/>
        </p:spPr>
        <p:txBody>
          <a:bodyPr wrap="square" rtlCol="0">
            <a:spAutoFit/>
          </a:bodyPr>
          <a:lstStyle/>
          <a:p>
            <a:r>
              <a:rPr lang="en-US" altLang="zh-CN">
                <a:latin typeface="Times New Roman" panose="02020603050405020304" pitchFamily="18" charset="0"/>
              </a:rPr>
              <a:t>NP</a:t>
            </a:r>
          </a:p>
        </p:txBody>
      </p:sp>
      <p:sp>
        <p:nvSpPr>
          <p:cNvPr id="14" name="文本框 13"/>
          <p:cNvSpPr txBox="1"/>
          <p:nvPr/>
        </p:nvSpPr>
        <p:spPr>
          <a:xfrm>
            <a:off x="3801110" y="3009265"/>
            <a:ext cx="527685" cy="365760"/>
          </a:xfrm>
          <a:prstGeom prst="rect">
            <a:avLst/>
          </a:prstGeom>
          <a:noFill/>
        </p:spPr>
        <p:txBody>
          <a:bodyPr wrap="square" rtlCol="0">
            <a:spAutoFit/>
          </a:bodyPr>
          <a:lstStyle/>
          <a:p>
            <a:r>
              <a:rPr lang="en-US" altLang="zh-CN">
                <a:latin typeface="Times New Roman" panose="02020603050405020304" pitchFamily="18" charset="0"/>
              </a:rPr>
              <a:t>VP</a:t>
            </a:r>
          </a:p>
        </p:txBody>
      </p:sp>
      <p:cxnSp>
        <p:nvCxnSpPr>
          <p:cNvPr id="15" name="直接连接符 14"/>
          <p:cNvCxnSpPr>
            <a:stCxn id="11" idx="3"/>
            <a:endCxn id="14" idx="1"/>
          </p:cNvCxnSpPr>
          <p:nvPr/>
        </p:nvCxnSpPr>
        <p:spPr>
          <a:xfrm>
            <a:off x="3315335" y="2984500"/>
            <a:ext cx="485775" cy="21590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16" name="文本框 15"/>
          <p:cNvSpPr txBox="1"/>
          <p:nvPr/>
        </p:nvSpPr>
        <p:spPr>
          <a:xfrm>
            <a:off x="4669155" y="2376805"/>
            <a:ext cx="1490980" cy="365760"/>
          </a:xfrm>
          <a:prstGeom prst="rect">
            <a:avLst/>
          </a:prstGeom>
          <a:noFill/>
        </p:spPr>
        <p:txBody>
          <a:bodyPr wrap="square" rtlCol="0">
            <a:spAutoFit/>
          </a:bodyPr>
          <a:lstStyle/>
          <a:p>
            <a:r>
              <a:rPr lang="en-US" altLang="zh-CN">
                <a:latin typeface="Times New Roman" panose="02020603050405020304" pitchFamily="18" charset="0"/>
              </a:rPr>
              <a:t>Jordan/NNP</a:t>
            </a:r>
          </a:p>
        </p:txBody>
      </p:sp>
      <p:sp>
        <p:nvSpPr>
          <p:cNvPr id="17" name="文本框 16"/>
          <p:cNvSpPr txBox="1"/>
          <p:nvPr/>
        </p:nvSpPr>
        <p:spPr>
          <a:xfrm>
            <a:off x="4660900" y="2840990"/>
            <a:ext cx="1490980" cy="365760"/>
          </a:xfrm>
          <a:prstGeom prst="rect">
            <a:avLst/>
          </a:prstGeom>
          <a:noFill/>
        </p:spPr>
        <p:txBody>
          <a:bodyPr wrap="square" rtlCol="0">
            <a:spAutoFit/>
          </a:bodyPr>
          <a:lstStyle/>
          <a:p>
            <a:r>
              <a:rPr lang="en-US" altLang="zh-CN">
                <a:latin typeface="Times New Roman" panose="02020603050405020304" pitchFamily="18" charset="0"/>
              </a:rPr>
              <a:t>likes/VBZ</a:t>
            </a:r>
          </a:p>
        </p:txBody>
      </p:sp>
      <p:sp>
        <p:nvSpPr>
          <p:cNvPr id="18" name="文本框 17"/>
          <p:cNvSpPr txBox="1"/>
          <p:nvPr/>
        </p:nvSpPr>
        <p:spPr>
          <a:xfrm>
            <a:off x="4667250" y="3375025"/>
            <a:ext cx="321945" cy="365760"/>
          </a:xfrm>
          <a:prstGeom prst="rect">
            <a:avLst/>
          </a:prstGeom>
          <a:noFill/>
        </p:spPr>
        <p:txBody>
          <a:bodyPr wrap="square" rtlCol="0">
            <a:spAutoFit/>
          </a:bodyPr>
          <a:lstStyle/>
          <a:p>
            <a:r>
              <a:rPr lang="en-US" altLang="zh-CN">
                <a:latin typeface="Times New Roman" panose="02020603050405020304" pitchFamily="18" charset="0"/>
              </a:rPr>
              <a:t>S</a:t>
            </a:r>
          </a:p>
        </p:txBody>
      </p:sp>
      <p:sp>
        <p:nvSpPr>
          <p:cNvPr id="19" name="文本框 18"/>
          <p:cNvSpPr txBox="1"/>
          <p:nvPr/>
        </p:nvSpPr>
        <p:spPr>
          <a:xfrm>
            <a:off x="5292090" y="3381375"/>
            <a:ext cx="480060" cy="365760"/>
          </a:xfrm>
          <a:prstGeom prst="rect">
            <a:avLst/>
          </a:prstGeom>
          <a:noFill/>
        </p:spPr>
        <p:txBody>
          <a:bodyPr wrap="square" rtlCol="0">
            <a:spAutoFit/>
          </a:bodyPr>
          <a:lstStyle/>
          <a:p>
            <a:r>
              <a:rPr lang="en-US" altLang="zh-CN">
                <a:latin typeface="Times New Roman" panose="02020603050405020304" pitchFamily="18" charset="0"/>
              </a:rPr>
              <a:t>VP</a:t>
            </a:r>
          </a:p>
        </p:txBody>
      </p:sp>
      <p:sp>
        <p:nvSpPr>
          <p:cNvPr id="20" name="文本框 19"/>
          <p:cNvSpPr txBox="1"/>
          <p:nvPr/>
        </p:nvSpPr>
        <p:spPr>
          <a:xfrm>
            <a:off x="6080760" y="3381375"/>
            <a:ext cx="1525270" cy="365760"/>
          </a:xfrm>
          <a:prstGeom prst="rect">
            <a:avLst/>
          </a:prstGeom>
          <a:noFill/>
        </p:spPr>
        <p:txBody>
          <a:bodyPr wrap="square" rtlCol="0">
            <a:spAutoFit/>
          </a:bodyPr>
          <a:lstStyle/>
          <a:p>
            <a:r>
              <a:rPr lang="en-US" altLang="zh-CN">
                <a:latin typeface="Times New Roman" panose="02020603050405020304" pitchFamily="18" charset="0"/>
              </a:rPr>
              <a:t>playing/VBG</a:t>
            </a:r>
          </a:p>
        </p:txBody>
      </p:sp>
      <p:sp>
        <p:nvSpPr>
          <p:cNvPr id="21" name="文本框 20"/>
          <p:cNvSpPr txBox="1"/>
          <p:nvPr/>
        </p:nvSpPr>
        <p:spPr>
          <a:xfrm>
            <a:off x="6057265" y="4030345"/>
            <a:ext cx="492760" cy="365760"/>
          </a:xfrm>
          <a:prstGeom prst="rect">
            <a:avLst/>
          </a:prstGeom>
          <a:noFill/>
        </p:spPr>
        <p:txBody>
          <a:bodyPr wrap="square" rtlCol="0">
            <a:spAutoFit/>
          </a:bodyPr>
          <a:lstStyle/>
          <a:p>
            <a:r>
              <a:rPr lang="en-US" altLang="zh-CN">
                <a:latin typeface="Times New Roman" panose="02020603050405020304" pitchFamily="18" charset="0"/>
              </a:rPr>
              <a:t>NP</a:t>
            </a:r>
          </a:p>
        </p:txBody>
      </p:sp>
      <p:sp>
        <p:nvSpPr>
          <p:cNvPr id="22" name="文本框 21"/>
          <p:cNvSpPr txBox="1"/>
          <p:nvPr/>
        </p:nvSpPr>
        <p:spPr>
          <a:xfrm>
            <a:off x="6850380" y="4030345"/>
            <a:ext cx="1525270" cy="365760"/>
          </a:xfrm>
          <a:prstGeom prst="rect">
            <a:avLst/>
          </a:prstGeom>
          <a:noFill/>
        </p:spPr>
        <p:txBody>
          <a:bodyPr wrap="square" rtlCol="0">
            <a:spAutoFit/>
          </a:bodyPr>
          <a:lstStyle/>
          <a:p>
            <a:r>
              <a:rPr lang="en-US" altLang="zh-CN">
                <a:latin typeface="Times New Roman" panose="02020603050405020304" pitchFamily="18" charset="0"/>
              </a:rPr>
              <a:t>basketball/NN</a:t>
            </a:r>
          </a:p>
        </p:txBody>
      </p:sp>
      <p:cxnSp>
        <p:nvCxnSpPr>
          <p:cNvPr id="23" name="直接连接符 22"/>
          <p:cNvCxnSpPr>
            <a:stCxn id="13" idx="3"/>
            <a:endCxn id="16" idx="1"/>
          </p:cNvCxnSpPr>
          <p:nvPr/>
        </p:nvCxnSpPr>
        <p:spPr>
          <a:xfrm>
            <a:off x="4300220" y="2567940"/>
            <a:ext cx="368935" cy="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4" name="直接连接符 23"/>
          <p:cNvCxnSpPr>
            <a:stCxn id="14" idx="3"/>
            <a:endCxn id="17" idx="1"/>
          </p:cNvCxnSpPr>
          <p:nvPr/>
        </p:nvCxnSpPr>
        <p:spPr>
          <a:xfrm flipV="1">
            <a:off x="4328795" y="3032125"/>
            <a:ext cx="332105" cy="168275"/>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5" name="直接连接符 24"/>
          <p:cNvCxnSpPr>
            <a:stCxn id="14" idx="3"/>
            <a:endCxn id="18" idx="1"/>
          </p:cNvCxnSpPr>
          <p:nvPr/>
        </p:nvCxnSpPr>
        <p:spPr>
          <a:xfrm>
            <a:off x="4328795" y="3200400"/>
            <a:ext cx="338455" cy="36576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6" name="直接连接符 25"/>
          <p:cNvCxnSpPr>
            <a:stCxn id="18" idx="3"/>
            <a:endCxn id="19" idx="1"/>
          </p:cNvCxnSpPr>
          <p:nvPr/>
        </p:nvCxnSpPr>
        <p:spPr>
          <a:xfrm>
            <a:off x="4989195" y="3566160"/>
            <a:ext cx="302895" cy="635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7" name="直接连接符 26"/>
          <p:cNvCxnSpPr>
            <a:stCxn id="19" idx="3"/>
            <a:endCxn id="20" idx="1"/>
          </p:cNvCxnSpPr>
          <p:nvPr/>
        </p:nvCxnSpPr>
        <p:spPr>
          <a:xfrm>
            <a:off x="5772150" y="3572510"/>
            <a:ext cx="308610" cy="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8" name="直接连接符 27"/>
          <p:cNvCxnSpPr>
            <a:stCxn id="19" idx="3"/>
            <a:endCxn id="21" idx="1"/>
          </p:cNvCxnSpPr>
          <p:nvPr/>
        </p:nvCxnSpPr>
        <p:spPr>
          <a:xfrm>
            <a:off x="5772150" y="3572510"/>
            <a:ext cx="285115" cy="648970"/>
          </a:xfrm>
          <a:prstGeom prst="line">
            <a:avLst/>
          </a:prstGeom>
          <a:solidFill>
            <a:schemeClr val="accent1"/>
          </a:solidFill>
          <a:ln w="9525" cap="flat" cmpd="sng" algn="ctr">
            <a:solidFill>
              <a:schemeClr val="tx1"/>
            </a:solidFill>
            <a:prstDash val="solid"/>
            <a:round/>
            <a:headEnd type="none" w="med" len="med"/>
            <a:tailEnd type="none" w="med" len="med"/>
          </a:ln>
        </p:spPr>
      </p:cxnSp>
      <p:cxnSp>
        <p:nvCxnSpPr>
          <p:cNvPr id="29" name="直接连接符 28"/>
          <p:cNvCxnSpPr>
            <a:stCxn id="21" idx="3"/>
            <a:endCxn id="22" idx="1"/>
          </p:cNvCxnSpPr>
          <p:nvPr/>
        </p:nvCxnSpPr>
        <p:spPr>
          <a:xfrm>
            <a:off x="6550025" y="4221480"/>
            <a:ext cx="300355" cy="0"/>
          </a:xfrm>
          <a:prstGeom prst="line">
            <a:avLst/>
          </a:prstGeom>
          <a:solidFill>
            <a:schemeClr val="accent1"/>
          </a:solidFill>
          <a:ln w="9525" cap="flat" cmpd="sng" algn="ctr">
            <a:solidFill>
              <a:schemeClr val="tx1"/>
            </a:solidFill>
            <a:prstDash val="solid"/>
            <a:round/>
            <a:headEnd type="none" w="med" len="med"/>
            <a:tailEnd type="none" w="med" len="med"/>
          </a:ln>
        </p:spPr>
      </p:cxnSp>
      <p:sp>
        <p:nvSpPr>
          <p:cNvPr id="30" name="右箭头 29"/>
          <p:cNvSpPr/>
          <p:nvPr/>
        </p:nvSpPr>
        <p:spPr>
          <a:xfrm rot="5400000">
            <a:off x="5356224" y="1409383"/>
            <a:ext cx="178752" cy="206058"/>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30000"/>
              </a:spcBef>
              <a:spcAft>
                <a:spcPct val="0"/>
              </a:spcAft>
              <a:buClrTx/>
              <a:buSzTx/>
              <a:buFontTx/>
              <a:buNone/>
            </a:pPr>
            <a:endParaRPr kumimoji="0" lang="en-GB"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31" name="右箭头 30"/>
          <p:cNvSpPr/>
          <p:nvPr/>
        </p:nvSpPr>
        <p:spPr>
          <a:xfrm rot="5400000">
            <a:off x="5413134" y="1951914"/>
            <a:ext cx="199074" cy="232250"/>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30000"/>
              </a:spcBef>
              <a:spcAft>
                <a:spcPct val="0"/>
              </a:spcAft>
              <a:buClrTx/>
              <a:buSzTx/>
              <a:buFontTx/>
              <a:buNone/>
            </a:pPr>
            <a:endParaRPr kumimoji="0" lang="en-GB"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32" name="右箭头 31"/>
          <p:cNvSpPr/>
          <p:nvPr/>
        </p:nvSpPr>
        <p:spPr>
          <a:xfrm rot="5400000">
            <a:off x="5295264" y="4409123"/>
            <a:ext cx="207328" cy="299402"/>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30000"/>
              </a:spcBef>
              <a:spcAft>
                <a:spcPct val="0"/>
              </a:spcAft>
              <a:buClrTx/>
              <a:buSzTx/>
              <a:buFontTx/>
              <a:buNone/>
            </a:pPr>
            <a:endParaRPr kumimoji="0" lang="en-GB"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graphicFrame>
        <p:nvGraphicFramePr>
          <p:cNvPr id="34" name="表格 33"/>
          <p:cNvGraphicFramePr/>
          <p:nvPr>
            <p:extLst>
              <p:ext uri="{D42A27DB-BD31-4B8C-83A1-F6EECF244321}">
                <p14:modId xmlns:p14="http://schemas.microsoft.com/office/powerpoint/2010/main" val="3993371101"/>
              </p:ext>
            </p:extLst>
          </p:nvPr>
        </p:nvGraphicFramePr>
        <p:xfrm>
          <a:off x="3498213" y="5091430"/>
          <a:ext cx="5041900" cy="379730"/>
        </p:xfrm>
        <a:graphic>
          <a:graphicData uri="http://schemas.openxmlformats.org/drawingml/2006/table">
            <a:tbl>
              <a:tblPr firstRow="1" bandRow="1">
                <a:tableStyleId>{5C22544A-7EE6-4342-B048-85BDC9FD1C3A}</a:tableStyleId>
              </a:tblPr>
              <a:tblGrid>
                <a:gridCol w="1139825"/>
                <a:gridCol w="1174750"/>
                <a:gridCol w="2727325"/>
              </a:tblGrid>
              <a:tr h="379730">
                <a:tc>
                  <a:txBody>
                    <a:bodyPr/>
                    <a:lstStyle/>
                    <a:p>
                      <a:pPr>
                        <a:buNone/>
                      </a:pPr>
                      <a:r>
                        <a:rPr lang="en-US" altLang="zh-CN" dirty="0">
                          <a:latin typeface="Times New Roman" panose="02020603050405020304" pitchFamily="18" charset="0"/>
                          <a:cs typeface="Times New Roman" panose="02020603050405020304" pitchFamily="18" charset="0"/>
                        </a:rPr>
                        <a:t>AD</a:t>
                      </a:r>
                    </a:p>
                  </a:txBody>
                  <a:tcPr>
                    <a:solidFill>
                      <a:srgbClr val="C00000"/>
                    </a:solidFill>
                  </a:tcPr>
                </a:tc>
                <a:tc>
                  <a:txBody>
                    <a:bodyPr/>
                    <a:lstStyle/>
                    <a:p>
                      <a:pPr>
                        <a:buNone/>
                      </a:pPr>
                      <a:r>
                        <a:rPr lang="en-US" altLang="zh-CN">
                          <a:latin typeface="Times New Roman" panose="02020603050405020304" pitchFamily="18" charset="0"/>
                          <a:cs typeface="Times New Roman" panose="02020603050405020304" pitchFamily="18" charset="0"/>
                        </a:rPr>
                        <a:t>V</a:t>
                      </a:r>
                    </a:p>
                  </a:txBody>
                  <a:tcPr>
                    <a:solidFill>
                      <a:srgbClr val="C00000"/>
                    </a:solidFill>
                  </a:tcPr>
                </a:tc>
                <a:tc>
                  <a:txBody>
                    <a:bodyPr/>
                    <a:lstStyle/>
                    <a:p>
                      <a:pPr>
                        <a:buNone/>
                      </a:pPr>
                      <a:r>
                        <a:rPr lang="en-US" altLang="zh-CN" dirty="0">
                          <a:latin typeface="Times New Roman" panose="02020603050405020304" pitchFamily="18" charset="0"/>
                          <a:cs typeface="Times New Roman" panose="02020603050405020304" pitchFamily="18" charset="0"/>
                        </a:rPr>
                        <a:t>A1</a:t>
                      </a:r>
                    </a:p>
                  </a:txBody>
                  <a:tcPr>
                    <a:solidFill>
                      <a:srgbClr val="C00000"/>
                    </a:solidFill>
                  </a:tcPr>
                </a:tc>
              </a:tr>
            </a:tbl>
          </a:graphicData>
        </a:graphic>
      </p:graphicFrame>
      <p:graphicFrame>
        <p:nvGraphicFramePr>
          <p:cNvPr id="35" name="表格 34"/>
          <p:cNvGraphicFramePr/>
          <p:nvPr>
            <p:extLst>
              <p:ext uri="{D42A27DB-BD31-4B8C-83A1-F6EECF244321}">
                <p14:modId xmlns:p14="http://schemas.microsoft.com/office/powerpoint/2010/main" val="2748372394"/>
              </p:ext>
            </p:extLst>
          </p:nvPr>
        </p:nvGraphicFramePr>
        <p:xfrm>
          <a:off x="3498213" y="5603240"/>
          <a:ext cx="1145540" cy="381000"/>
        </p:xfrm>
        <a:graphic>
          <a:graphicData uri="http://schemas.openxmlformats.org/drawingml/2006/table">
            <a:tbl>
              <a:tblPr firstRow="1" bandRow="1">
                <a:tableStyleId>{5C22544A-7EE6-4342-B048-85BDC9FD1C3A}</a:tableStyleId>
              </a:tblPr>
              <a:tblGrid>
                <a:gridCol w="1145540"/>
              </a:tblGrid>
              <a:tr h="381000">
                <a:tc>
                  <a:txBody>
                    <a:bodyPr/>
                    <a:lstStyle/>
                    <a:p>
                      <a:pPr>
                        <a:buNone/>
                      </a:pPr>
                      <a:r>
                        <a:rPr lang="en-US" altLang="zh-CN" dirty="0">
                          <a:latin typeface="Times New Roman" panose="02020603050405020304" pitchFamily="18" charset="0"/>
                          <a:cs typeface="Times New Roman" panose="02020603050405020304" pitchFamily="18" charset="0"/>
                        </a:rPr>
                        <a:t>AD</a:t>
                      </a:r>
                    </a:p>
                  </a:txBody>
                  <a:tcPr>
                    <a:solidFill>
                      <a:srgbClr val="C00000"/>
                    </a:solidFill>
                  </a:tcPr>
                </a:tc>
              </a:tr>
            </a:tbl>
          </a:graphicData>
        </a:graphic>
      </p:graphicFrame>
      <p:graphicFrame>
        <p:nvGraphicFramePr>
          <p:cNvPr id="36" name="表格 35"/>
          <p:cNvGraphicFramePr/>
          <p:nvPr>
            <p:extLst>
              <p:ext uri="{D42A27DB-BD31-4B8C-83A1-F6EECF244321}">
                <p14:modId xmlns:p14="http://schemas.microsoft.com/office/powerpoint/2010/main" val="712509476"/>
              </p:ext>
            </p:extLst>
          </p:nvPr>
        </p:nvGraphicFramePr>
        <p:xfrm>
          <a:off x="5792468" y="5603240"/>
          <a:ext cx="2731770" cy="381000"/>
        </p:xfrm>
        <a:graphic>
          <a:graphicData uri="http://schemas.openxmlformats.org/drawingml/2006/table">
            <a:tbl>
              <a:tblPr firstRow="1" bandRow="1">
                <a:tableStyleId>{5C22544A-7EE6-4342-B048-85BDC9FD1C3A}</a:tableStyleId>
              </a:tblPr>
              <a:tblGrid>
                <a:gridCol w="1365885"/>
                <a:gridCol w="1365885"/>
              </a:tblGrid>
              <a:tr h="381000">
                <a:tc>
                  <a:txBody>
                    <a:bodyPr/>
                    <a:lstStyle/>
                    <a:p>
                      <a:pPr marL="0" algn="l" defTabSz="914400" rtl="0" eaLnBrk="1" latinLnBrk="0" hangingPunct="1">
                        <a:buNone/>
                      </a:pPr>
                      <a:r>
                        <a:rPr lang="en-US" altLang="zh-CN" sz="1800" b="1" kern="1200" dirty="0">
                          <a:solidFill>
                            <a:schemeClr val="lt1"/>
                          </a:solidFill>
                          <a:latin typeface="Times New Roman" panose="02020603050405020304" pitchFamily="18" charset="0"/>
                          <a:ea typeface="+mn-ea"/>
                          <a:cs typeface="Times New Roman" panose="02020603050405020304" pitchFamily="18" charset="0"/>
                        </a:rPr>
                        <a:t>V</a:t>
                      </a:r>
                    </a:p>
                  </a:txBody>
                  <a:tcPr>
                    <a:solidFill>
                      <a:srgbClr val="C00000"/>
                    </a:solidFill>
                  </a:tcPr>
                </a:tc>
                <a:tc>
                  <a:txBody>
                    <a:bodyPr/>
                    <a:lstStyle/>
                    <a:p>
                      <a:pPr>
                        <a:buNone/>
                      </a:pPr>
                      <a:r>
                        <a:rPr lang="en-US" altLang="zh-CN" sz="1800" b="1" kern="1200" dirty="0">
                          <a:solidFill>
                            <a:schemeClr val="lt1"/>
                          </a:solidFill>
                          <a:latin typeface="Times New Roman" panose="02020603050405020304" pitchFamily="18" charset="0"/>
                          <a:ea typeface="+mn-ea"/>
                          <a:cs typeface="Times New Roman" panose="02020603050405020304" pitchFamily="18" charset="0"/>
                        </a:rPr>
                        <a:t>A1</a:t>
                      </a:r>
                    </a:p>
                  </a:txBody>
                  <a:tcPr>
                    <a:solidFill>
                      <a:srgbClr val="C00000"/>
                    </a:solidFill>
                  </a:tcPr>
                </a:tc>
              </a:tr>
            </a:tbl>
          </a:graphicData>
        </a:graphic>
      </p:graphicFrame>
      <p:sp>
        <p:nvSpPr>
          <p:cNvPr id="37" name="文本框 36"/>
          <p:cNvSpPr txBox="1"/>
          <p:nvPr/>
        </p:nvSpPr>
        <p:spPr>
          <a:xfrm>
            <a:off x="3558221" y="4694237"/>
            <a:ext cx="4921885" cy="365760"/>
          </a:xfrm>
          <a:prstGeom prst="rect">
            <a:avLst/>
          </a:prstGeom>
          <a:noFill/>
        </p:spPr>
        <p:txBody>
          <a:bodyPr wrap="square" rtlCol="0">
            <a:spAutoFit/>
          </a:bodyPr>
          <a:lstStyle/>
          <a:p>
            <a:r>
              <a:rPr lang="en-US" altLang="zh-CN" dirty="0">
                <a:latin typeface="Times New Roman" panose="02020603050405020304" pitchFamily="18" charset="0"/>
              </a:rPr>
              <a:t>Jordan        likes               playing          basketball </a:t>
            </a:r>
          </a:p>
        </p:txBody>
      </p:sp>
      <p:sp>
        <p:nvSpPr>
          <p:cNvPr id="44" name="文本框 86"/>
          <p:cNvSpPr txBox="1"/>
          <p:nvPr/>
        </p:nvSpPr>
        <p:spPr>
          <a:xfrm>
            <a:off x="3584257" y="6309995"/>
            <a:ext cx="4483100" cy="369332"/>
          </a:xfrm>
          <a:prstGeom prst="rect">
            <a:avLst/>
          </a:prstGeom>
          <a:noFill/>
        </p:spPr>
        <p:txBody>
          <a:bodyPr wrap="square" rtlCol="0">
            <a:spAutoFit/>
          </a:bodyPr>
          <a:lstStyle/>
          <a:p>
            <a:r>
              <a:rPr lang="zh-CN" altLang="en-US" dirty="0">
                <a:solidFill>
                  <a:prstClr val="black"/>
                </a:solidFill>
                <a:latin typeface="黑体" panose="02010609060101010101" pitchFamily="49" charset="-122"/>
                <a:ea typeface="黑体" panose="02010609060101010101" pitchFamily="49" charset="-122"/>
              </a:rPr>
              <a:t>乔丹</a:t>
            </a:r>
            <a:r>
              <a:rPr lang="en-US" altLang="zh-CN" dirty="0">
                <a:solidFill>
                  <a:prstClr val="black"/>
                </a:solidFill>
                <a:latin typeface="黑体" panose="02010609060101010101" pitchFamily="49" charset="-122"/>
                <a:ea typeface="黑体" panose="02010609060101010101" pitchFamily="49" charset="-122"/>
              </a:rPr>
              <a:t>         </a:t>
            </a:r>
            <a:r>
              <a:rPr lang="zh-CN" altLang="en-US" dirty="0" smtClean="0">
                <a:solidFill>
                  <a:prstClr val="black"/>
                </a:solidFill>
                <a:latin typeface="黑体" panose="02010609060101010101" pitchFamily="49" charset="-122"/>
                <a:ea typeface="黑体" panose="02010609060101010101" pitchFamily="49" charset="-122"/>
              </a:rPr>
              <a:t>喜欢</a:t>
            </a:r>
            <a:r>
              <a:rPr lang="en-US" altLang="zh-CN" dirty="0" smtClean="0">
                <a:solidFill>
                  <a:prstClr val="black"/>
                </a:solidFill>
                <a:latin typeface="黑体" panose="02010609060101010101" pitchFamily="49" charset="-122"/>
                <a:ea typeface="黑体" panose="02010609060101010101" pitchFamily="49" charset="-122"/>
              </a:rPr>
              <a:t>       </a:t>
            </a:r>
            <a:r>
              <a:rPr lang="zh-CN" altLang="en-US" dirty="0" smtClean="0">
                <a:solidFill>
                  <a:prstClr val="black"/>
                </a:solidFill>
                <a:latin typeface="黑体" panose="02010609060101010101" pitchFamily="49" charset="-122"/>
                <a:ea typeface="黑体" panose="02010609060101010101" pitchFamily="49" charset="-122"/>
              </a:rPr>
              <a:t>打</a:t>
            </a:r>
            <a:r>
              <a:rPr lang="zh-CN" altLang="en-US" dirty="0">
                <a:solidFill>
                  <a:prstClr val="black"/>
                </a:solidFill>
                <a:latin typeface="黑体" panose="02010609060101010101" pitchFamily="49" charset="-122"/>
                <a:ea typeface="黑体" panose="02010609060101010101" pitchFamily="49" charset="-122"/>
              </a:rPr>
              <a:t>篮球</a:t>
            </a:r>
          </a:p>
        </p:txBody>
      </p:sp>
      <p:sp>
        <p:nvSpPr>
          <p:cNvPr id="45" name="右箭头 44"/>
          <p:cNvSpPr/>
          <p:nvPr/>
        </p:nvSpPr>
        <p:spPr>
          <a:xfrm rot="5400000">
            <a:off x="5388608" y="6056630"/>
            <a:ext cx="207328" cy="299402"/>
          </a:xfrm>
          <a:prstGeom prst="rightArrow">
            <a:avLst/>
          </a:prstGeom>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30000"/>
              </a:spcBef>
              <a:spcAft>
                <a:spcPct val="0"/>
              </a:spcAft>
              <a:buClrTx/>
              <a:buSzTx/>
              <a:buFontTx/>
              <a:buNone/>
            </a:pPr>
            <a:endParaRPr kumimoji="0" lang="en-GB"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46" name="Rectangle 2"/>
          <p:cNvSpPr txBox="1">
            <a:spLocks noChangeArrowheads="1"/>
          </p:cNvSpPr>
          <p:nvPr/>
        </p:nvSpPr>
        <p:spPr bwMode="auto">
          <a:xfrm>
            <a:off x="107632" y="230188"/>
            <a:ext cx="9036050" cy="65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r>
              <a:rPr lang="zh-CN" altLang="en-US" sz="3600" b="1" dirty="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dirty="0">
                <a:latin typeface="Times New Roman" panose="02020603050405020304" pitchFamily="18" charset="0"/>
                <a:ea typeface="黑体" panose="02010609060101010101" pitchFamily="2" charset="-122"/>
                <a:cs typeface="Times New Roman" panose="02020603050405020304" pitchFamily="18" charset="0"/>
              </a:rPr>
              <a:t>seq2seq </a:t>
            </a:r>
            <a:r>
              <a:rPr lang="en-US" altLang="zh-CN" sz="3600" dirty="0" smtClean="0">
                <a:latin typeface="Times New Roman" panose="02020603050405020304" pitchFamily="18" charset="0"/>
                <a:ea typeface="黑体" panose="02010609060101010101" pitchFamily="2" charset="-122"/>
                <a:cs typeface="Times New Roman" panose="02020603050405020304" pitchFamily="18" charset="0"/>
              </a:rPr>
              <a:t>learning: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Machine Translation</a:t>
            </a:r>
          </a:p>
        </p:txBody>
      </p:sp>
    </p:spTree>
    <p:extLst>
      <p:ext uri="{BB962C8B-B14F-4D97-AF65-F5344CB8AC3E}">
        <p14:creationId xmlns:p14="http://schemas.microsoft.com/office/powerpoint/2010/main" val="620216305"/>
      </p:ext>
    </p:extLst>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endParaRPr lang="zh-CN" altLang="en-US"/>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ln>
        </p:spPr>
      </p:cxnSp>
      <p:sp>
        <p:nvSpPr>
          <p:cNvPr id="149" name="Rectangle 2"/>
          <p:cNvSpPr txBox="1">
            <a:spLocks noChangeArrowheads="1"/>
          </p:cNvSpPr>
          <p:nvPr/>
        </p:nvSpPr>
        <p:spPr bwMode="auto">
          <a:xfrm>
            <a:off x="107632" y="218758"/>
            <a:ext cx="9036050" cy="65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r>
              <a:rPr lang="zh-CN" altLang="en-US" sz="3600" b="1" dirty="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dirty="0">
                <a:latin typeface="Times New Roman" panose="02020603050405020304" pitchFamily="18" charset="0"/>
                <a:ea typeface="黑体" panose="02010609060101010101" pitchFamily="2" charset="-122"/>
                <a:cs typeface="Times New Roman" panose="02020603050405020304" pitchFamily="18" charset="0"/>
              </a:rPr>
              <a:t>seq2seq learning: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Machine Translation</a:t>
            </a:r>
          </a:p>
        </p:txBody>
      </p:sp>
      <p:sp>
        <p:nvSpPr>
          <p:cNvPr id="150" name="矩形 149"/>
          <p:cNvSpPr/>
          <p:nvPr/>
        </p:nvSpPr>
        <p:spPr>
          <a:xfrm>
            <a:off x="435610" y="3253420"/>
            <a:ext cx="721360" cy="5143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51" name="直接箭头连接符 150"/>
          <p:cNvCxnSpPr/>
          <p:nvPr/>
        </p:nvCxnSpPr>
        <p:spPr>
          <a:xfrm flipV="1">
            <a:off x="782955" y="3824920"/>
            <a:ext cx="0" cy="4235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52" name="文本框 62"/>
          <p:cNvSpPr txBox="1"/>
          <p:nvPr/>
        </p:nvSpPr>
        <p:spPr>
          <a:xfrm>
            <a:off x="460375" y="4241480"/>
            <a:ext cx="6090920" cy="365760"/>
          </a:xfrm>
          <a:prstGeom prst="rect">
            <a:avLst/>
          </a:prstGeom>
          <a:noFill/>
        </p:spPr>
        <p:txBody>
          <a:bodyPr wrap="square" rtlCol="0">
            <a:spAutoFit/>
          </a:bodyPr>
          <a:lstStyle/>
          <a:p>
            <a:r>
              <a:rPr lang="en-US" altLang="zh-CN" dirty="0">
                <a:solidFill>
                  <a:prstClr val="black"/>
                </a:solidFill>
                <a:latin typeface="Times New Roman" panose="02020603050405020304" pitchFamily="18" charset="0"/>
              </a:rPr>
              <a:t>Jordan               likes               playing          basketball </a:t>
            </a:r>
          </a:p>
        </p:txBody>
      </p:sp>
      <p:sp>
        <p:nvSpPr>
          <p:cNvPr id="153" name="矩形 152"/>
          <p:cNvSpPr/>
          <p:nvPr/>
        </p:nvSpPr>
        <p:spPr>
          <a:xfrm>
            <a:off x="1817370" y="3245165"/>
            <a:ext cx="721360" cy="5143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54" name="直接箭头连接符 153"/>
          <p:cNvCxnSpPr/>
          <p:nvPr/>
        </p:nvCxnSpPr>
        <p:spPr>
          <a:xfrm flipV="1">
            <a:off x="2164715" y="3816665"/>
            <a:ext cx="0" cy="4235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55" name="矩形 154"/>
          <p:cNvSpPr/>
          <p:nvPr/>
        </p:nvSpPr>
        <p:spPr>
          <a:xfrm>
            <a:off x="3249295" y="3253420"/>
            <a:ext cx="721360" cy="5143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56" name="直接箭头连接符 155"/>
          <p:cNvCxnSpPr/>
          <p:nvPr/>
        </p:nvCxnSpPr>
        <p:spPr>
          <a:xfrm flipV="1">
            <a:off x="3596640" y="3824920"/>
            <a:ext cx="0" cy="4235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57" name="矩形 156"/>
          <p:cNvSpPr/>
          <p:nvPr/>
        </p:nvSpPr>
        <p:spPr>
          <a:xfrm>
            <a:off x="4615180" y="3253420"/>
            <a:ext cx="721360" cy="5143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58" name="直接箭头连接符 157"/>
          <p:cNvCxnSpPr/>
          <p:nvPr/>
        </p:nvCxnSpPr>
        <p:spPr>
          <a:xfrm flipV="1">
            <a:off x="4962525" y="3824920"/>
            <a:ext cx="0" cy="4235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59" name="直接箭头连接符 158"/>
          <p:cNvCxnSpPr>
            <a:stCxn id="150" idx="3"/>
            <a:endCxn id="153" idx="1"/>
          </p:cNvCxnSpPr>
          <p:nvPr/>
        </p:nvCxnSpPr>
        <p:spPr>
          <a:xfrm flipV="1">
            <a:off x="1156970" y="3502340"/>
            <a:ext cx="660400" cy="82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60" name="直接箭头连接符 159"/>
          <p:cNvCxnSpPr/>
          <p:nvPr/>
        </p:nvCxnSpPr>
        <p:spPr>
          <a:xfrm flipV="1">
            <a:off x="2588895" y="3506785"/>
            <a:ext cx="660400" cy="82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61" name="直接箭头连接符 160"/>
          <p:cNvCxnSpPr/>
          <p:nvPr/>
        </p:nvCxnSpPr>
        <p:spPr>
          <a:xfrm flipV="1">
            <a:off x="3970655" y="3510595"/>
            <a:ext cx="660400" cy="82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62" name="矩形 161"/>
          <p:cNvSpPr/>
          <p:nvPr/>
        </p:nvSpPr>
        <p:spPr>
          <a:xfrm>
            <a:off x="1731010" y="2132644"/>
            <a:ext cx="721360" cy="5143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63" name="直接箭头连接符 162"/>
          <p:cNvCxnSpPr/>
          <p:nvPr/>
        </p:nvCxnSpPr>
        <p:spPr>
          <a:xfrm flipH="1" flipV="1">
            <a:off x="2210435" y="2655249"/>
            <a:ext cx="2799080" cy="5899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64" name="矩形 163"/>
          <p:cNvSpPr/>
          <p:nvPr/>
        </p:nvSpPr>
        <p:spPr>
          <a:xfrm>
            <a:off x="3162935" y="2140899"/>
            <a:ext cx="721360" cy="5143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65" name="直接箭头连接符 164"/>
          <p:cNvCxnSpPr/>
          <p:nvPr/>
        </p:nvCxnSpPr>
        <p:spPr>
          <a:xfrm flipH="1" flipV="1">
            <a:off x="3648075" y="2663504"/>
            <a:ext cx="1362710" cy="57213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66" name="矩形 165"/>
          <p:cNvSpPr/>
          <p:nvPr/>
        </p:nvSpPr>
        <p:spPr>
          <a:xfrm>
            <a:off x="4528820" y="2140899"/>
            <a:ext cx="721360" cy="5143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horz" wrap="square" lIns="91440" tIns="45720" rIns="91440" bIns="45720" numCol="1" anchor="ctr" anchorCtr="0" compatLnSpc="1"/>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endParaRPr kumimoji="0" lang="en-US" altLang="en-GB" sz="1200" b="0" i="0" u="none" strike="noStrike" kern="0" cap="none" spc="0" normalizeH="0" baseline="-25000" noProof="0" smtClean="0">
              <a:ln>
                <a:noFill/>
              </a:ln>
              <a:solidFill>
                <a:prstClr val="white"/>
              </a:solidFill>
              <a:effectLst/>
              <a:uLnTx/>
              <a:uFillTx/>
              <a:latin typeface="Times New Roman" panose="02020603050405020304" pitchFamily="18" charset="0"/>
              <a:ea typeface="宋体"/>
              <a:cs typeface="+mn-cs"/>
              <a:sym typeface="+mn-ea"/>
            </a:endParaRPr>
          </a:p>
        </p:txBody>
      </p:sp>
      <p:cxnSp>
        <p:nvCxnSpPr>
          <p:cNvPr id="167" name="直接箭头连接符 166"/>
          <p:cNvCxnSpPr/>
          <p:nvPr/>
        </p:nvCxnSpPr>
        <p:spPr>
          <a:xfrm flipV="1">
            <a:off x="5009515" y="2663504"/>
            <a:ext cx="4445" cy="57848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68" name="直接箭头连接符 167"/>
          <p:cNvCxnSpPr>
            <a:stCxn id="162" idx="3"/>
          </p:cNvCxnSpPr>
          <p:nvPr/>
        </p:nvCxnSpPr>
        <p:spPr>
          <a:xfrm>
            <a:off x="2452370" y="2389819"/>
            <a:ext cx="710565" cy="4445"/>
          </a:xfrm>
          <a:prstGeom prst="straightConnector1">
            <a:avLst/>
          </a:prstGeom>
          <a:solidFill>
            <a:srgbClr val="ED7D31"/>
          </a:solidFill>
          <a:ln w="25400" cap="flat" cmpd="sng" algn="ctr">
            <a:solidFill>
              <a:srgbClr val="ED7D31">
                <a:shade val="50000"/>
              </a:srgbClr>
            </a:solidFill>
            <a:prstDash val="solid"/>
            <a:headEnd type="none" w="med" len="med"/>
            <a:tailEnd type="arrow" w="med" len="med"/>
          </a:ln>
          <a:effectLst/>
        </p:spPr>
      </p:cxnSp>
      <p:cxnSp>
        <p:nvCxnSpPr>
          <p:cNvPr id="169" name="直接箭头连接符 168"/>
          <p:cNvCxnSpPr/>
          <p:nvPr/>
        </p:nvCxnSpPr>
        <p:spPr>
          <a:xfrm flipV="1">
            <a:off x="3884295" y="2398074"/>
            <a:ext cx="660400" cy="8255"/>
          </a:xfrm>
          <a:prstGeom prst="straightConnector1">
            <a:avLst/>
          </a:prstGeom>
          <a:solidFill>
            <a:srgbClr val="ED7D31"/>
          </a:solidFill>
          <a:ln w="25400" cap="flat" cmpd="sng" algn="ctr">
            <a:solidFill>
              <a:srgbClr val="ED7D31">
                <a:shade val="50000"/>
              </a:srgbClr>
            </a:solidFill>
            <a:prstDash val="solid"/>
            <a:headEnd type="none" w="med" len="med"/>
            <a:tailEnd type="arrow" w="med" len="med"/>
          </a:ln>
          <a:effectLst/>
        </p:spPr>
      </p:cxnSp>
      <p:sp>
        <p:nvSpPr>
          <p:cNvPr id="170" name="文本框 86"/>
          <p:cNvSpPr txBox="1"/>
          <p:nvPr/>
        </p:nvSpPr>
        <p:spPr>
          <a:xfrm>
            <a:off x="1624965" y="1440414"/>
            <a:ext cx="4483100" cy="369332"/>
          </a:xfrm>
          <a:prstGeom prst="rect">
            <a:avLst/>
          </a:prstGeom>
          <a:noFill/>
        </p:spPr>
        <p:txBody>
          <a:bodyPr wrap="square" rtlCol="0">
            <a:spAutoFit/>
          </a:bodyPr>
          <a:lstStyle/>
          <a:p>
            <a:r>
              <a:rPr lang="zh-CN" altLang="en-US" dirty="0">
                <a:solidFill>
                  <a:prstClr val="black"/>
                </a:solidFill>
                <a:latin typeface="黑体" panose="02010609060101010101" pitchFamily="49" charset="-122"/>
                <a:ea typeface="黑体" panose="02010609060101010101" pitchFamily="49" charset="-122"/>
              </a:rPr>
              <a:t>乔丹</a:t>
            </a:r>
            <a:r>
              <a:rPr lang="en-US" altLang="zh-CN" dirty="0">
                <a:solidFill>
                  <a:prstClr val="black"/>
                </a:solidFill>
                <a:latin typeface="黑体" panose="02010609060101010101" pitchFamily="49" charset="-122"/>
                <a:ea typeface="黑体" panose="02010609060101010101" pitchFamily="49" charset="-122"/>
              </a:rPr>
              <a:t>         </a:t>
            </a:r>
            <a:r>
              <a:rPr lang="zh-CN" altLang="en-US" dirty="0" smtClean="0">
                <a:solidFill>
                  <a:prstClr val="black"/>
                </a:solidFill>
                <a:latin typeface="黑体" panose="02010609060101010101" pitchFamily="49" charset="-122"/>
                <a:ea typeface="黑体" panose="02010609060101010101" pitchFamily="49" charset="-122"/>
              </a:rPr>
              <a:t>喜欢</a:t>
            </a:r>
            <a:r>
              <a:rPr lang="en-US" altLang="zh-CN" dirty="0" smtClean="0">
                <a:solidFill>
                  <a:prstClr val="black"/>
                </a:solidFill>
                <a:latin typeface="黑体" panose="02010609060101010101" pitchFamily="49" charset="-122"/>
                <a:ea typeface="黑体" panose="02010609060101010101" pitchFamily="49" charset="-122"/>
              </a:rPr>
              <a:t>       </a:t>
            </a:r>
            <a:r>
              <a:rPr lang="zh-CN" altLang="en-US" dirty="0" smtClean="0">
                <a:solidFill>
                  <a:prstClr val="black"/>
                </a:solidFill>
                <a:latin typeface="黑体" panose="02010609060101010101" pitchFamily="49" charset="-122"/>
                <a:ea typeface="黑体" panose="02010609060101010101" pitchFamily="49" charset="-122"/>
              </a:rPr>
              <a:t>打</a:t>
            </a:r>
            <a:r>
              <a:rPr lang="zh-CN" altLang="en-US" dirty="0">
                <a:solidFill>
                  <a:prstClr val="black"/>
                </a:solidFill>
                <a:latin typeface="黑体" panose="02010609060101010101" pitchFamily="49" charset="-122"/>
                <a:ea typeface="黑体" panose="02010609060101010101" pitchFamily="49" charset="-122"/>
              </a:rPr>
              <a:t>篮球</a:t>
            </a:r>
          </a:p>
        </p:txBody>
      </p:sp>
      <p:cxnSp>
        <p:nvCxnSpPr>
          <p:cNvPr id="171" name="直接箭头连接符 170"/>
          <p:cNvCxnSpPr>
            <a:stCxn id="162" idx="0"/>
          </p:cNvCxnSpPr>
          <p:nvPr/>
        </p:nvCxnSpPr>
        <p:spPr>
          <a:xfrm flipV="1">
            <a:off x="2091690" y="1815779"/>
            <a:ext cx="1905" cy="316865"/>
          </a:xfrm>
          <a:prstGeom prst="straightConnector1">
            <a:avLst/>
          </a:prstGeom>
          <a:solidFill>
            <a:srgbClr val="ED7D31"/>
          </a:solidFill>
          <a:ln w="25400" cap="flat" cmpd="sng" algn="ctr">
            <a:solidFill>
              <a:srgbClr val="ED7D31">
                <a:shade val="50000"/>
              </a:srgbClr>
            </a:solidFill>
            <a:prstDash val="solid"/>
            <a:headEnd type="none" w="med" len="med"/>
            <a:tailEnd type="arrow" w="med" len="med"/>
          </a:ln>
          <a:effectLst/>
        </p:spPr>
      </p:cxnSp>
      <p:cxnSp>
        <p:nvCxnSpPr>
          <p:cNvPr id="172" name="直接箭头连接符 171"/>
          <p:cNvCxnSpPr/>
          <p:nvPr/>
        </p:nvCxnSpPr>
        <p:spPr>
          <a:xfrm flipV="1">
            <a:off x="3523615" y="1824034"/>
            <a:ext cx="1905" cy="316865"/>
          </a:xfrm>
          <a:prstGeom prst="straightConnector1">
            <a:avLst/>
          </a:prstGeom>
          <a:solidFill>
            <a:srgbClr val="ED7D31"/>
          </a:solidFill>
          <a:ln w="25400" cap="flat" cmpd="sng" algn="ctr">
            <a:solidFill>
              <a:srgbClr val="ED7D31">
                <a:shade val="50000"/>
              </a:srgbClr>
            </a:solidFill>
            <a:prstDash val="solid"/>
            <a:headEnd type="none" w="med" len="med"/>
            <a:tailEnd type="arrow" w="med" len="med"/>
          </a:ln>
          <a:effectLst/>
        </p:spPr>
      </p:cxnSp>
      <p:cxnSp>
        <p:nvCxnSpPr>
          <p:cNvPr id="173" name="直接箭头连接符 172"/>
          <p:cNvCxnSpPr/>
          <p:nvPr/>
        </p:nvCxnSpPr>
        <p:spPr>
          <a:xfrm flipV="1">
            <a:off x="4890770" y="1815779"/>
            <a:ext cx="1905" cy="316865"/>
          </a:xfrm>
          <a:prstGeom prst="straightConnector1">
            <a:avLst/>
          </a:prstGeom>
          <a:solidFill>
            <a:srgbClr val="ED7D31"/>
          </a:solidFill>
          <a:ln w="25400" cap="flat" cmpd="sng" algn="ctr">
            <a:solidFill>
              <a:srgbClr val="ED7D31">
                <a:shade val="50000"/>
              </a:srgbClr>
            </a:solidFill>
            <a:prstDash val="solid"/>
            <a:headEnd type="none" w="med" len="med"/>
            <a:tailEnd type="arrow" w="med" len="med"/>
          </a:ln>
          <a:effectLst/>
        </p:spPr>
      </p:cxnSp>
      <p:sp>
        <p:nvSpPr>
          <p:cNvPr id="29" name="矩形 28"/>
          <p:cNvSpPr/>
          <p:nvPr/>
        </p:nvSpPr>
        <p:spPr>
          <a:xfrm>
            <a:off x="116681" y="4797422"/>
            <a:ext cx="8425497" cy="1067120"/>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algn="ctr">
              <a:spcBef>
                <a:spcPct val="30000"/>
              </a:spcBef>
            </a:pPr>
            <a:r>
              <a:rPr lang="en-US" altLang="en-GB" sz="2400" b="1" dirty="0" smtClean="0">
                <a:solidFill>
                  <a:schemeClr val="bg1"/>
                </a:solidFill>
                <a:latin typeface="Times New Roman" panose="02020603050405020304" pitchFamily="18" charset="0"/>
                <a:ea typeface="宋体" panose="02010600030101010101" pitchFamily="2" charset="-122"/>
                <a:sym typeface="+mn-ea"/>
              </a:rPr>
              <a:t>Data-driven learning via amounts of  bilingual corpus</a:t>
            </a:r>
          </a:p>
          <a:p>
            <a:pPr algn="ctr">
              <a:spcBef>
                <a:spcPct val="30000"/>
              </a:spcBef>
            </a:pPr>
            <a:r>
              <a:rPr lang="en-US" altLang="en-GB" sz="2000" b="1" dirty="0" smtClean="0">
                <a:solidFill>
                  <a:schemeClr val="bg1"/>
                </a:solidFill>
                <a:latin typeface="Times New Roman" panose="02020603050405020304" pitchFamily="18" charset="0"/>
                <a:ea typeface="宋体" panose="02010600030101010101" pitchFamily="2" charset="-122"/>
                <a:sym typeface="+mn-ea"/>
              </a:rPr>
              <a:t>(the aligned source-target sentences )</a:t>
            </a:r>
            <a:endParaRPr lang="en-US" altLang="en-GB" sz="2000" b="1" dirty="0">
              <a:solidFill>
                <a:schemeClr val="bg1"/>
              </a:solidFill>
              <a:latin typeface="Times New Roman" panose="02020603050405020304" pitchFamily="18" charset="0"/>
              <a:ea typeface="宋体" panose="02010600030101010101" pitchFamily="2" charset="-122"/>
              <a:sym typeface="+mn-ea"/>
            </a:endParaRPr>
          </a:p>
        </p:txBody>
      </p:sp>
      <p:sp>
        <p:nvSpPr>
          <p:cNvPr id="3" name="右大括号 2"/>
          <p:cNvSpPr/>
          <p:nvPr/>
        </p:nvSpPr>
        <p:spPr bwMode="auto">
          <a:xfrm>
            <a:off x="5695315" y="2389819"/>
            <a:ext cx="412750" cy="1112521"/>
          </a:xfrm>
          <a:prstGeom prst="rightBrac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30000"/>
              </a:spcBef>
              <a:spcAft>
                <a:spcPct val="0"/>
              </a:spcAft>
              <a:buClrTx/>
              <a:buSzTx/>
              <a:buFontTx/>
              <a:buNone/>
              <a:tabLst/>
            </a:pPr>
            <a:endParaRPr kumimoji="0" lang="zh-CN" altLang="en-US" sz="1200" b="0" i="0" u="none" strike="noStrike" cap="none" normalizeH="0" baseline="0" smtClean="0">
              <a:ln>
                <a:noFill/>
              </a:ln>
              <a:solidFill>
                <a:schemeClr val="tx1"/>
              </a:solidFill>
              <a:effectLst/>
              <a:latin typeface="宋体" pitchFamily="2" charset="-122"/>
              <a:ea typeface="宋体" pitchFamily="2" charset="-122"/>
            </a:endParaRPr>
          </a:p>
        </p:txBody>
      </p:sp>
      <p:sp>
        <p:nvSpPr>
          <p:cNvPr id="32" name="圆角矩形 31"/>
          <p:cNvSpPr/>
          <p:nvPr/>
        </p:nvSpPr>
        <p:spPr bwMode="auto">
          <a:xfrm>
            <a:off x="6189345" y="2541144"/>
            <a:ext cx="2594610" cy="823203"/>
          </a:xfrm>
          <a:prstGeom prst="roundRect">
            <a:avLst/>
          </a:prstGeom>
          <a:solidFill>
            <a:srgbClr val="FFC000"/>
          </a:solidFill>
          <a:ln>
            <a:headEnd type="none" w="med" len="med"/>
            <a:tailEnd type="none" w="med" len="med"/>
          </a:ln>
          <a:effectLst>
            <a:outerShdw blurRad="40000" dist="20000" dir="5400000" rotWithShape="0">
              <a:srgbClr val="000000">
                <a:alpha val="38000"/>
              </a:srgbClr>
            </a:outerShdw>
            <a:reflection blurRad="6350" stA="52000" endA="300" endPos="35000" dir="5400000" sy="-100000" algn="bl" rotWithShape="0"/>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defRPr/>
            </a:pPr>
            <a:r>
              <a:rPr lang="en-US" altLang="zh-CN" sz="24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rPr>
              <a:t>Learned Translator</a:t>
            </a:r>
            <a:endParaRPr lang="en-US" altLang="zh-CN" sz="24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1140492007"/>
      </p:ext>
    </p:extLst>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166688" y="66675"/>
            <a:ext cx="903605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r>
              <a:rPr lang="en-US" altLang="zh-CN" sz="3200" b="1" dirty="0" smtClean="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dirty="0">
                <a:latin typeface="Times New Roman" panose="02020603050405020304" pitchFamily="18" charset="0"/>
                <a:ea typeface="黑体" panose="02010609060101010101" pitchFamily="2" charset="-122"/>
                <a:cs typeface="Times New Roman" panose="02020603050405020304" pitchFamily="18" charset="0"/>
              </a:rPr>
              <a:t>seq2seq learning: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visual Q-A</a:t>
            </a:r>
            <a:endParaRPr lang="zh-CN" altLang="en-US" sz="3600" b="1" dirty="0">
              <a:solidFill>
                <a:srgbClr val="C00000"/>
              </a:solidFill>
              <a:latin typeface="Times New Roman" panose="02020603050405020304" pitchFamily="18" charset="0"/>
              <a:ea typeface="黑体" panose="02010609060101010101" pitchFamily="2" charset="-122"/>
              <a:cs typeface="Times New Roman" panose="02020603050405020304"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endParaRPr lang="zh-CN" altLang="en-US"/>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ln>
        </p:spPr>
      </p:cxnSp>
      <p:pic>
        <p:nvPicPr>
          <p:cNvPr id="35" name="图片 34" descr="216172386_9ac5356dae"/>
          <p:cNvPicPr>
            <a:picLocks noChangeAspect="1"/>
          </p:cNvPicPr>
          <p:nvPr/>
        </p:nvPicPr>
        <p:blipFill>
          <a:blip r:embed="rId3"/>
          <a:stretch>
            <a:fillRect/>
          </a:stretch>
        </p:blipFill>
        <p:spPr>
          <a:xfrm>
            <a:off x="3156585" y="1347470"/>
            <a:ext cx="2371090" cy="1569720"/>
          </a:xfrm>
          <a:prstGeom prst="rect">
            <a:avLst/>
          </a:prstGeom>
        </p:spPr>
      </p:pic>
      <p:sp>
        <p:nvSpPr>
          <p:cNvPr id="36" name="流程图: 手动操作 35"/>
          <p:cNvSpPr/>
          <p:nvPr/>
        </p:nvSpPr>
        <p:spPr>
          <a:xfrm>
            <a:off x="3346450" y="3252470"/>
            <a:ext cx="1991360" cy="515620"/>
          </a:xfrm>
          <a:prstGeom prst="flowChartManualOperation">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2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Convolutional Neural Network</a:t>
            </a:r>
          </a:p>
        </p:txBody>
      </p:sp>
      <p:cxnSp>
        <p:nvCxnSpPr>
          <p:cNvPr id="38" name="直接箭头连接符 37"/>
          <p:cNvCxnSpPr>
            <a:endCxn id="36" idx="0"/>
          </p:cNvCxnSpPr>
          <p:nvPr/>
        </p:nvCxnSpPr>
        <p:spPr>
          <a:xfrm>
            <a:off x="4342130" y="2917190"/>
            <a:ext cx="0" cy="33528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39" name="文本框 5"/>
          <p:cNvSpPr txBox="1"/>
          <p:nvPr/>
        </p:nvSpPr>
        <p:spPr>
          <a:xfrm>
            <a:off x="909320" y="4204970"/>
            <a:ext cx="5543550" cy="365760"/>
          </a:xfrm>
          <a:prstGeom prst="rect">
            <a:avLst/>
          </a:prstGeom>
          <a:noFill/>
        </p:spPr>
        <p:txBody>
          <a:bodyPr wrap="square" rtlCol="0">
            <a:spAutoFit/>
          </a:bodyPr>
          <a:lstStyle/>
          <a:p>
            <a:r>
              <a:rPr lang="en-US" altLang="zh-CN">
                <a:solidFill>
                  <a:prstClr val="black"/>
                </a:solidFill>
                <a:latin typeface="Times New Roman" panose="02020603050405020304" pitchFamily="18" charset="0"/>
              </a:rPr>
              <a:t>what          is             the          man        doing          ?</a:t>
            </a:r>
          </a:p>
        </p:txBody>
      </p:sp>
      <p:cxnSp>
        <p:nvCxnSpPr>
          <p:cNvPr id="40" name="直接连接符 39"/>
          <p:cNvCxnSpPr/>
          <p:nvPr/>
        </p:nvCxnSpPr>
        <p:spPr>
          <a:xfrm>
            <a:off x="1189355" y="4014470"/>
            <a:ext cx="6509385" cy="0"/>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1" name="直接连接符 40"/>
          <p:cNvCxnSpPr/>
          <p:nvPr/>
        </p:nvCxnSpPr>
        <p:spPr>
          <a:xfrm>
            <a:off x="1195705" y="4008120"/>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2" name="直接连接符 41"/>
          <p:cNvCxnSpPr/>
          <p:nvPr/>
        </p:nvCxnSpPr>
        <p:spPr>
          <a:xfrm>
            <a:off x="2072005" y="4014470"/>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3" name="直接连接符 42"/>
          <p:cNvCxnSpPr/>
          <p:nvPr/>
        </p:nvCxnSpPr>
        <p:spPr>
          <a:xfrm>
            <a:off x="3024505" y="4014470"/>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4" name="直接连接符 43"/>
          <p:cNvCxnSpPr/>
          <p:nvPr/>
        </p:nvCxnSpPr>
        <p:spPr>
          <a:xfrm>
            <a:off x="3945255" y="4008120"/>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5" name="直接连接符 44"/>
          <p:cNvCxnSpPr/>
          <p:nvPr/>
        </p:nvCxnSpPr>
        <p:spPr>
          <a:xfrm>
            <a:off x="4897755" y="4014470"/>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6" name="直接连接符 45"/>
          <p:cNvCxnSpPr/>
          <p:nvPr/>
        </p:nvCxnSpPr>
        <p:spPr>
          <a:xfrm>
            <a:off x="5761355" y="4011295"/>
            <a:ext cx="0" cy="21907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47" name="直接箭头连接符 46"/>
          <p:cNvCxnSpPr/>
          <p:nvPr/>
        </p:nvCxnSpPr>
        <p:spPr>
          <a:xfrm>
            <a:off x="1203960" y="4532630"/>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8" name="直接箭头连接符 47"/>
          <p:cNvCxnSpPr/>
          <p:nvPr/>
        </p:nvCxnSpPr>
        <p:spPr>
          <a:xfrm>
            <a:off x="2072005" y="4537710"/>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9" name="直接箭头连接符 48"/>
          <p:cNvCxnSpPr/>
          <p:nvPr/>
        </p:nvCxnSpPr>
        <p:spPr>
          <a:xfrm>
            <a:off x="3024505" y="4551680"/>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0" name="直接箭头连接符 49"/>
          <p:cNvCxnSpPr/>
          <p:nvPr/>
        </p:nvCxnSpPr>
        <p:spPr>
          <a:xfrm>
            <a:off x="3950335" y="4537710"/>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1" name="直接箭头连接符 50"/>
          <p:cNvCxnSpPr/>
          <p:nvPr/>
        </p:nvCxnSpPr>
        <p:spPr>
          <a:xfrm>
            <a:off x="4897755" y="4532630"/>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2" name="直接箭头连接符 51"/>
          <p:cNvCxnSpPr/>
          <p:nvPr/>
        </p:nvCxnSpPr>
        <p:spPr>
          <a:xfrm>
            <a:off x="5761355" y="4528185"/>
            <a:ext cx="0" cy="34036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53" name="矩形 52"/>
          <p:cNvSpPr/>
          <p:nvPr/>
        </p:nvSpPr>
        <p:spPr>
          <a:xfrm>
            <a:off x="1049020" y="4868545"/>
            <a:ext cx="4922520" cy="4203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p>
        </p:txBody>
      </p:sp>
      <p:sp>
        <p:nvSpPr>
          <p:cNvPr id="54" name="矩形 53"/>
          <p:cNvSpPr/>
          <p:nvPr/>
        </p:nvSpPr>
        <p:spPr>
          <a:xfrm>
            <a:off x="6452870" y="4865370"/>
            <a:ext cx="2441575" cy="410845"/>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p>
        </p:txBody>
      </p:sp>
      <p:cxnSp>
        <p:nvCxnSpPr>
          <p:cNvPr id="55" name="直接箭头连接符 54"/>
          <p:cNvCxnSpPr/>
          <p:nvPr/>
        </p:nvCxnSpPr>
        <p:spPr>
          <a:xfrm flipH="1">
            <a:off x="7676515" y="4022090"/>
            <a:ext cx="13970" cy="84328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6" name="直接箭头连接符 55"/>
          <p:cNvCxnSpPr/>
          <p:nvPr/>
        </p:nvCxnSpPr>
        <p:spPr>
          <a:xfrm>
            <a:off x="6866255" y="5276215"/>
            <a:ext cx="0" cy="340360"/>
          </a:xfrm>
          <a:prstGeom prst="straightConnector1">
            <a:avLst/>
          </a:prstGeom>
          <a:solidFill>
            <a:srgbClr val="ED7D31"/>
          </a:solidFill>
          <a:ln w="25400" cap="flat" cmpd="sng" algn="ctr">
            <a:solidFill>
              <a:srgbClr val="ED7D31">
                <a:lumMod val="75000"/>
              </a:srgbClr>
            </a:solidFill>
            <a:prstDash val="solid"/>
            <a:headEnd type="none" w="med" len="med"/>
            <a:tailEnd type="arrow" w="med" len="med"/>
          </a:ln>
          <a:effectLst/>
        </p:spPr>
      </p:cxnSp>
      <p:cxnSp>
        <p:nvCxnSpPr>
          <p:cNvPr id="57" name="直接箭头连接符 56"/>
          <p:cNvCxnSpPr/>
          <p:nvPr/>
        </p:nvCxnSpPr>
        <p:spPr>
          <a:xfrm>
            <a:off x="7690485" y="5288915"/>
            <a:ext cx="0" cy="340360"/>
          </a:xfrm>
          <a:prstGeom prst="straightConnector1">
            <a:avLst/>
          </a:prstGeom>
          <a:solidFill>
            <a:srgbClr val="ED7D31"/>
          </a:solidFill>
          <a:ln w="25400" cap="flat" cmpd="sng" algn="ctr">
            <a:solidFill>
              <a:srgbClr val="ED7D31">
                <a:lumMod val="75000"/>
              </a:srgbClr>
            </a:solidFill>
            <a:prstDash val="solid"/>
            <a:headEnd type="none" w="med" len="med"/>
            <a:tailEnd type="arrow" w="med" len="med"/>
          </a:ln>
          <a:effectLst/>
        </p:spPr>
      </p:cxnSp>
      <p:cxnSp>
        <p:nvCxnSpPr>
          <p:cNvPr id="58" name="直接箭头连接符 57"/>
          <p:cNvCxnSpPr/>
          <p:nvPr/>
        </p:nvCxnSpPr>
        <p:spPr>
          <a:xfrm>
            <a:off x="8456295" y="5288915"/>
            <a:ext cx="0" cy="340360"/>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sp>
        <p:nvSpPr>
          <p:cNvPr id="59" name="文本框 26"/>
          <p:cNvSpPr txBox="1"/>
          <p:nvPr/>
        </p:nvSpPr>
        <p:spPr>
          <a:xfrm>
            <a:off x="6550025" y="5604510"/>
            <a:ext cx="2425700" cy="365760"/>
          </a:xfrm>
          <a:prstGeom prst="rect">
            <a:avLst/>
          </a:prstGeom>
          <a:noFill/>
        </p:spPr>
        <p:txBody>
          <a:bodyPr wrap="square" rtlCol="0">
            <a:spAutoFit/>
          </a:bodyPr>
          <a:lstStyle/>
          <a:p>
            <a:r>
              <a:rPr lang="en-US" altLang="zh-CN">
                <a:solidFill>
                  <a:prstClr val="black"/>
                </a:solidFill>
                <a:latin typeface="Times New Roman" panose="02020603050405020304" pitchFamily="18" charset="0"/>
              </a:rPr>
              <a:t>Riding        a         bike</a:t>
            </a:r>
          </a:p>
        </p:txBody>
      </p:sp>
      <p:cxnSp>
        <p:nvCxnSpPr>
          <p:cNvPr id="60" name="直接连接符 59"/>
          <p:cNvCxnSpPr/>
          <p:nvPr/>
        </p:nvCxnSpPr>
        <p:spPr>
          <a:xfrm>
            <a:off x="4342130" y="3768090"/>
            <a:ext cx="1270" cy="252095"/>
          </a:xfrm>
          <a:prstGeom prst="line">
            <a:avLst/>
          </a:prstGeom>
          <a:solidFill>
            <a:srgbClr val="5B9BD5"/>
          </a:solidFill>
          <a:ln w="25400" cap="flat" cmpd="sng" algn="ctr">
            <a:solidFill>
              <a:srgbClr val="5B9BD5">
                <a:shade val="50000"/>
              </a:srgbClr>
            </a:solidFill>
            <a:prstDash val="solid"/>
            <a:headEnd type="none" w="med" len="med"/>
            <a:tailEnd type="none" w="med" len="med"/>
          </a:ln>
          <a:effectLst/>
        </p:spPr>
      </p:cxnSp>
      <p:cxnSp>
        <p:nvCxnSpPr>
          <p:cNvPr id="61" name="直接箭头连接符 60"/>
          <p:cNvCxnSpPr/>
          <p:nvPr/>
        </p:nvCxnSpPr>
        <p:spPr>
          <a:xfrm flipV="1">
            <a:off x="7016750" y="5282565"/>
            <a:ext cx="0" cy="342900"/>
          </a:xfrm>
          <a:prstGeom prst="straightConnector1">
            <a:avLst/>
          </a:prstGeom>
          <a:solidFill>
            <a:srgbClr val="ED7D31"/>
          </a:solidFill>
          <a:ln w="25400" cap="flat" cmpd="sng" algn="ctr">
            <a:solidFill>
              <a:srgbClr val="ED7D31">
                <a:lumMod val="75000"/>
              </a:srgbClr>
            </a:solidFill>
            <a:prstDash val="solid"/>
            <a:headEnd type="none" w="med" len="med"/>
            <a:tailEnd type="arrow" w="med" len="med"/>
          </a:ln>
          <a:effectLst/>
        </p:spPr>
      </p:cxnSp>
      <p:cxnSp>
        <p:nvCxnSpPr>
          <p:cNvPr id="63" name="直接箭头连接符 62"/>
          <p:cNvCxnSpPr/>
          <p:nvPr/>
        </p:nvCxnSpPr>
        <p:spPr>
          <a:xfrm flipV="1">
            <a:off x="7816850" y="5276215"/>
            <a:ext cx="0" cy="342900"/>
          </a:xfrm>
          <a:prstGeom prst="straightConnector1">
            <a:avLst/>
          </a:prstGeom>
          <a:solidFill>
            <a:srgbClr val="ED7D31"/>
          </a:solidFill>
          <a:ln w="25400" cap="flat" cmpd="sng" algn="ctr">
            <a:solidFill>
              <a:srgbClr val="ED7D31">
                <a:lumMod val="75000"/>
              </a:srgbClr>
            </a:solidFill>
            <a:prstDash val="solid"/>
            <a:headEnd type="none" w="med" len="med"/>
            <a:tailEnd type="arrow" w="med" len="med"/>
          </a:ln>
          <a:effectLst/>
        </p:spPr>
      </p:cxnSp>
      <p:cxnSp>
        <p:nvCxnSpPr>
          <p:cNvPr id="64" name="直接箭头连接符 63"/>
          <p:cNvCxnSpPr/>
          <p:nvPr/>
        </p:nvCxnSpPr>
        <p:spPr>
          <a:xfrm flipV="1">
            <a:off x="8585200" y="5273675"/>
            <a:ext cx="0" cy="342900"/>
          </a:xfrm>
          <a:prstGeom prst="straightConnector1">
            <a:avLst/>
          </a:prstGeom>
          <a:solidFill>
            <a:srgbClr val="ED7D31"/>
          </a:solidFill>
          <a:ln w="25400" cap="flat" cmpd="sng" algn="ctr">
            <a:solidFill>
              <a:srgbClr val="ED7D31">
                <a:lumMod val="75000"/>
              </a:srgbClr>
            </a:solidFill>
            <a:prstDash val="solid"/>
            <a:headEnd type="none" w="med" len="med"/>
            <a:tailEnd type="arrow" w="med" len="med"/>
          </a:ln>
          <a:effectLst/>
        </p:spPr>
      </p:cxnSp>
      <p:cxnSp>
        <p:nvCxnSpPr>
          <p:cNvPr id="65" name="直接箭头连接符 64"/>
          <p:cNvCxnSpPr>
            <a:stCxn id="53" idx="3"/>
            <a:endCxn id="54" idx="1"/>
          </p:cNvCxnSpPr>
          <p:nvPr/>
        </p:nvCxnSpPr>
        <p:spPr>
          <a:xfrm flipV="1">
            <a:off x="5971540" y="5071110"/>
            <a:ext cx="481330" cy="762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Tree>
    <p:extLst>
      <p:ext uri="{BB962C8B-B14F-4D97-AF65-F5344CB8AC3E}">
        <p14:creationId xmlns:p14="http://schemas.microsoft.com/office/powerpoint/2010/main" val="3843971633"/>
      </p:ext>
    </p:extLst>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92075" y="160021"/>
            <a:ext cx="903605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r>
              <a:rPr lang="zh-CN" altLang="en-US" sz="3200" b="1" dirty="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dirty="0">
                <a:latin typeface="Times New Roman" panose="02020603050405020304" pitchFamily="18" charset="0"/>
                <a:ea typeface="黑体" panose="02010609060101010101" pitchFamily="2" charset="-122"/>
                <a:cs typeface="Times New Roman" panose="02020603050405020304" pitchFamily="18" charset="0"/>
              </a:rPr>
              <a:t>seq2seq learning:</a:t>
            </a:r>
            <a:r>
              <a:rPr lang="en-US" altLang="zh-CN" sz="3600" b="1" dirty="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b="1" dirty="0" smtClean="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Image-captioning</a:t>
            </a:r>
            <a:endParaRPr lang="zh-CN" altLang="en-US" sz="3600" b="1" dirty="0">
              <a:solidFill>
                <a:srgbClr val="C00000"/>
              </a:solidFill>
              <a:latin typeface="Times New Roman" panose="02020603050405020304" pitchFamily="18" charset="0"/>
              <a:ea typeface="黑体" panose="02010609060101010101" pitchFamily="2" charset="-122"/>
              <a:cs typeface="Times New Roman" panose="02020603050405020304"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endParaRPr lang="zh-CN" altLang="en-US"/>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ln>
        </p:spPr>
      </p:cxnSp>
      <p:pic>
        <p:nvPicPr>
          <p:cNvPr id="44" name="图片 43" descr="216172386_9ac5356dae"/>
          <p:cNvPicPr>
            <a:picLocks noChangeAspect="1"/>
          </p:cNvPicPr>
          <p:nvPr/>
        </p:nvPicPr>
        <p:blipFill>
          <a:blip r:embed="rId3"/>
          <a:stretch>
            <a:fillRect/>
          </a:stretch>
        </p:blipFill>
        <p:spPr>
          <a:xfrm>
            <a:off x="130175" y="3445827"/>
            <a:ext cx="1934877" cy="1280795"/>
          </a:xfrm>
          <a:prstGeom prst="rect">
            <a:avLst/>
          </a:prstGeom>
        </p:spPr>
      </p:pic>
      <p:sp>
        <p:nvSpPr>
          <p:cNvPr id="45" name="矩形 44"/>
          <p:cNvSpPr/>
          <p:nvPr/>
        </p:nvSpPr>
        <p:spPr>
          <a:xfrm>
            <a:off x="2638425" y="3876040"/>
            <a:ext cx="6022975" cy="4203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p>
        </p:txBody>
      </p:sp>
      <p:cxnSp>
        <p:nvCxnSpPr>
          <p:cNvPr id="54" name="直接箭头连接符 53"/>
          <p:cNvCxnSpPr>
            <a:stCxn id="44" idx="3"/>
            <a:endCxn id="45" idx="1"/>
          </p:cNvCxnSpPr>
          <p:nvPr/>
        </p:nvCxnSpPr>
        <p:spPr>
          <a:xfrm>
            <a:off x="2065052" y="4086225"/>
            <a:ext cx="573373" cy="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55" name="文本框 2"/>
          <p:cNvSpPr txBox="1"/>
          <p:nvPr/>
        </p:nvSpPr>
        <p:spPr>
          <a:xfrm>
            <a:off x="2082800" y="4661535"/>
            <a:ext cx="6959600" cy="369332"/>
          </a:xfrm>
          <a:prstGeom prst="rect">
            <a:avLst/>
          </a:prstGeom>
          <a:noFill/>
        </p:spPr>
        <p:txBody>
          <a:bodyPr wrap="square" rtlCol="0">
            <a:spAutoFit/>
          </a:bodyPr>
          <a:lstStyle/>
          <a:p>
            <a:r>
              <a:rPr lang="en-US" altLang="zh-CN" dirty="0">
                <a:solidFill>
                  <a:prstClr val="black"/>
                </a:solidFill>
                <a:latin typeface="Times New Roman" panose="02020603050405020304" pitchFamily="18" charset="0"/>
              </a:rPr>
              <a:t> &lt;start&gt;      A       man     in      a       white    helmet   is      riding   </a:t>
            </a:r>
            <a:r>
              <a:rPr lang="en-US" altLang="zh-CN" dirty="0" smtClean="0">
                <a:solidFill>
                  <a:prstClr val="black"/>
                </a:solidFill>
                <a:latin typeface="Times New Roman" panose="02020603050405020304" pitchFamily="18" charset="0"/>
              </a:rPr>
              <a:t>a bike</a:t>
            </a:r>
            <a:endParaRPr lang="en-US" altLang="zh-CN" dirty="0">
              <a:solidFill>
                <a:prstClr val="black"/>
              </a:solidFill>
              <a:latin typeface="Times New Roman" panose="02020603050405020304" pitchFamily="18" charset="0"/>
            </a:endParaRPr>
          </a:p>
        </p:txBody>
      </p:sp>
      <p:cxnSp>
        <p:nvCxnSpPr>
          <p:cNvPr id="56" name="直接箭头连接符 55"/>
          <p:cNvCxnSpPr/>
          <p:nvPr/>
        </p:nvCxnSpPr>
        <p:spPr>
          <a:xfrm flipH="1" flipV="1">
            <a:off x="279654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7" name="直接箭头连接符 56"/>
          <p:cNvCxnSpPr/>
          <p:nvPr/>
        </p:nvCxnSpPr>
        <p:spPr>
          <a:xfrm flipV="1">
            <a:off x="3503930" y="4305935"/>
            <a:ext cx="0" cy="3346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8" name="直接箭头连接符 57"/>
          <p:cNvCxnSpPr/>
          <p:nvPr/>
        </p:nvCxnSpPr>
        <p:spPr>
          <a:xfrm flipH="1" flipV="1">
            <a:off x="415036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9" name="直接箭头连接符 58"/>
          <p:cNvCxnSpPr/>
          <p:nvPr/>
        </p:nvCxnSpPr>
        <p:spPr>
          <a:xfrm flipH="1" flipV="1">
            <a:off x="4728845"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0" name="直接箭头连接符 59"/>
          <p:cNvCxnSpPr/>
          <p:nvPr/>
        </p:nvCxnSpPr>
        <p:spPr>
          <a:xfrm flipH="1" flipV="1">
            <a:off x="5257800" y="429641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1" name="直接箭头连接符 60"/>
          <p:cNvCxnSpPr/>
          <p:nvPr/>
        </p:nvCxnSpPr>
        <p:spPr>
          <a:xfrm flipH="1" flipV="1">
            <a:off x="5899785"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3" name="直接箭头连接符 62"/>
          <p:cNvCxnSpPr/>
          <p:nvPr/>
        </p:nvCxnSpPr>
        <p:spPr>
          <a:xfrm flipH="1" flipV="1">
            <a:off x="666115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4" name="直接箭头连接符 63"/>
          <p:cNvCxnSpPr/>
          <p:nvPr/>
        </p:nvCxnSpPr>
        <p:spPr>
          <a:xfrm flipH="1" flipV="1">
            <a:off x="729361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5" name="直接箭头连接符 64"/>
          <p:cNvCxnSpPr/>
          <p:nvPr/>
        </p:nvCxnSpPr>
        <p:spPr>
          <a:xfrm flipH="1" flipV="1">
            <a:off x="792226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6" name="直接箭头连接符 65"/>
          <p:cNvCxnSpPr/>
          <p:nvPr/>
        </p:nvCxnSpPr>
        <p:spPr>
          <a:xfrm flipV="1">
            <a:off x="279908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sp>
        <p:nvSpPr>
          <p:cNvPr id="67" name="矩形 66"/>
          <p:cNvSpPr/>
          <p:nvPr/>
        </p:nvSpPr>
        <p:spPr>
          <a:xfrm>
            <a:off x="2633980" y="3135630"/>
            <a:ext cx="6028055" cy="39751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p>
        </p:txBody>
      </p:sp>
      <p:cxnSp>
        <p:nvCxnSpPr>
          <p:cNvPr id="68" name="直接箭头连接符 67"/>
          <p:cNvCxnSpPr/>
          <p:nvPr/>
        </p:nvCxnSpPr>
        <p:spPr>
          <a:xfrm flipH="1" flipV="1">
            <a:off x="2799080"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69" name="直接箭头连接符 68"/>
          <p:cNvCxnSpPr/>
          <p:nvPr/>
        </p:nvCxnSpPr>
        <p:spPr>
          <a:xfrm flipV="1">
            <a:off x="3521075" y="3533140"/>
            <a:ext cx="0" cy="33464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0" name="直接箭头连接符 69"/>
          <p:cNvCxnSpPr/>
          <p:nvPr/>
        </p:nvCxnSpPr>
        <p:spPr>
          <a:xfrm flipV="1">
            <a:off x="3521075"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71" name="直接箭头连接符 70"/>
          <p:cNvCxnSpPr/>
          <p:nvPr/>
        </p:nvCxnSpPr>
        <p:spPr>
          <a:xfrm flipV="1">
            <a:off x="415290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72" name="直接箭头连接符 71"/>
          <p:cNvCxnSpPr/>
          <p:nvPr/>
        </p:nvCxnSpPr>
        <p:spPr>
          <a:xfrm flipH="1" flipV="1">
            <a:off x="8487410" y="431228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3" name="直接箭头连接符 72"/>
          <p:cNvCxnSpPr/>
          <p:nvPr/>
        </p:nvCxnSpPr>
        <p:spPr>
          <a:xfrm flipH="1" flipV="1">
            <a:off x="4150360" y="351853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4" name="直接箭头连接符 73"/>
          <p:cNvCxnSpPr/>
          <p:nvPr/>
        </p:nvCxnSpPr>
        <p:spPr>
          <a:xfrm flipH="1" flipV="1">
            <a:off x="4728845"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5" name="直接箭头连接符 74"/>
          <p:cNvCxnSpPr/>
          <p:nvPr/>
        </p:nvCxnSpPr>
        <p:spPr>
          <a:xfrm flipH="1" flipV="1">
            <a:off x="5266690" y="3518535"/>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6" name="直接箭头连接符 75"/>
          <p:cNvCxnSpPr/>
          <p:nvPr/>
        </p:nvCxnSpPr>
        <p:spPr>
          <a:xfrm flipH="1" flipV="1">
            <a:off x="5916930" y="352552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7" name="直接箭头连接符 76"/>
          <p:cNvCxnSpPr/>
          <p:nvPr/>
        </p:nvCxnSpPr>
        <p:spPr>
          <a:xfrm flipH="1" flipV="1">
            <a:off x="6669405"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8" name="直接箭头连接符 77"/>
          <p:cNvCxnSpPr/>
          <p:nvPr/>
        </p:nvCxnSpPr>
        <p:spPr>
          <a:xfrm flipH="1" flipV="1">
            <a:off x="7320280"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9" name="直接箭头连接符 78"/>
          <p:cNvCxnSpPr/>
          <p:nvPr/>
        </p:nvCxnSpPr>
        <p:spPr>
          <a:xfrm flipH="1" flipV="1">
            <a:off x="7922260"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80" name="直接箭头连接符 79"/>
          <p:cNvCxnSpPr/>
          <p:nvPr/>
        </p:nvCxnSpPr>
        <p:spPr>
          <a:xfrm flipH="1" flipV="1">
            <a:off x="8489950" y="3533140"/>
            <a:ext cx="2540" cy="3492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81" name="直接箭头连接符 80"/>
          <p:cNvCxnSpPr/>
          <p:nvPr/>
        </p:nvCxnSpPr>
        <p:spPr>
          <a:xfrm flipV="1">
            <a:off x="4728845"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2" name="直接箭头连接符 81"/>
          <p:cNvCxnSpPr/>
          <p:nvPr/>
        </p:nvCxnSpPr>
        <p:spPr>
          <a:xfrm flipV="1">
            <a:off x="526669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3" name="直接箭头连接符 82"/>
          <p:cNvCxnSpPr/>
          <p:nvPr/>
        </p:nvCxnSpPr>
        <p:spPr>
          <a:xfrm flipV="1">
            <a:off x="5919470" y="256603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4" name="直接箭头连接符 83"/>
          <p:cNvCxnSpPr/>
          <p:nvPr/>
        </p:nvCxnSpPr>
        <p:spPr>
          <a:xfrm flipV="1">
            <a:off x="6661150" y="256603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5" name="直接箭头连接符 84"/>
          <p:cNvCxnSpPr/>
          <p:nvPr/>
        </p:nvCxnSpPr>
        <p:spPr>
          <a:xfrm flipV="1">
            <a:off x="732282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6" name="直接箭头连接符 85"/>
          <p:cNvCxnSpPr/>
          <p:nvPr/>
        </p:nvCxnSpPr>
        <p:spPr>
          <a:xfrm flipV="1">
            <a:off x="792226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cxnSp>
        <p:nvCxnSpPr>
          <p:cNvPr id="87" name="直接箭头连接符 86"/>
          <p:cNvCxnSpPr/>
          <p:nvPr/>
        </p:nvCxnSpPr>
        <p:spPr>
          <a:xfrm flipV="1">
            <a:off x="8492490" y="2550795"/>
            <a:ext cx="0" cy="584835"/>
          </a:xfrm>
          <a:prstGeom prst="straightConnector1">
            <a:avLst/>
          </a:prstGeom>
          <a:solidFill>
            <a:srgbClr val="5B9BD5"/>
          </a:solidFill>
          <a:ln w="25400" cap="flat" cmpd="sng" algn="ctr">
            <a:solidFill>
              <a:srgbClr val="ED7D31">
                <a:lumMod val="75000"/>
              </a:srgbClr>
            </a:solidFill>
            <a:prstDash val="solid"/>
            <a:headEnd type="none" w="med" len="med"/>
            <a:tailEnd type="arrow" w="med" len="med"/>
          </a:ln>
          <a:effectLst/>
        </p:spPr>
      </p:cxnSp>
      <p:sp>
        <p:nvSpPr>
          <p:cNvPr id="40" name="文本框 2"/>
          <p:cNvSpPr txBox="1"/>
          <p:nvPr/>
        </p:nvSpPr>
        <p:spPr>
          <a:xfrm>
            <a:off x="2042160" y="2038350"/>
            <a:ext cx="6924040" cy="369332"/>
          </a:xfrm>
          <a:prstGeom prst="rect">
            <a:avLst/>
          </a:prstGeom>
          <a:noFill/>
        </p:spPr>
        <p:txBody>
          <a:bodyPr wrap="square" rtlCol="0">
            <a:spAutoFit/>
          </a:bodyPr>
          <a:lstStyle/>
          <a:p>
            <a:r>
              <a:rPr lang="en-US" altLang="zh-CN" dirty="0">
                <a:solidFill>
                  <a:prstClr val="black"/>
                </a:solidFill>
                <a:latin typeface="Times New Roman" panose="02020603050405020304" pitchFamily="18" charset="0"/>
              </a:rPr>
              <a:t> &lt;start&gt;      A       man     in      a       white    helmet   is      riding   </a:t>
            </a:r>
            <a:r>
              <a:rPr lang="en-US" altLang="zh-CN" dirty="0" smtClean="0">
                <a:solidFill>
                  <a:prstClr val="black"/>
                </a:solidFill>
                <a:latin typeface="Times New Roman" panose="02020603050405020304" pitchFamily="18" charset="0"/>
              </a:rPr>
              <a:t>a  bike</a:t>
            </a:r>
            <a:endParaRPr lang="en-US" altLang="zh-CN"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915971375"/>
      </p:ext>
    </p:extLst>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64135" y="160338"/>
            <a:ext cx="903605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r>
              <a:rPr lang="zh-CN" altLang="en-US" sz="3200" b="1" dirty="0">
                <a:solidFill>
                  <a:schemeClr val="accent2"/>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dirty="0">
                <a:latin typeface="Times New Roman" panose="02020603050405020304" pitchFamily="18" charset="0"/>
                <a:ea typeface="黑体" panose="02010609060101010101" pitchFamily="2" charset="-122"/>
                <a:cs typeface="Times New Roman" panose="02020603050405020304" pitchFamily="18" charset="0"/>
              </a:rPr>
              <a:t>seq2seq learning: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video</a:t>
            </a:r>
            <a:r>
              <a:rPr lang="zh-CN" altLang="en-US" sz="3600" b="1" dirty="0">
                <a:solidFill>
                  <a:srgbClr val="C00000"/>
                </a:solidFill>
                <a:latin typeface="Times New Roman" panose="02020603050405020304" pitchFamily="18" charset="0"/>
                <a:ea typeface="黑体" panose="02010609060101010101" pitchFamily="2" charset="-122"/>
                <a:cs typeface="Times New Roman" panose="02020603050405020304" pitchFamily="18" charset="0"/>
              </a:rPr>
              <a:t> </a:t>
            </a:r>
            <a:r>
              <a:rPr lang="en-US" altLang="zh-CN" sz="3600" b="1" dirty="0" smtClean="0">
                <a:solidFill>
                  <a:srgbClr val="C00000"/>
                </a:solidFill>
                <a:latin typeface="Times New Roman" panose="02020603050405020304" pitchFamily="18" charset="0"/>
                <a:ea typeface="黑体" panose="02010609060101010101" pitchFamily="2" charset="-122"/>
                <a:cs typeface="Times New Roman" panose="02020603050405020304" pitchFamily="18" charset="0"/>
              </a:rPr>
              <a:t>action classification</a:t>
            </a: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a:solidFill>
                  <a:schemeClr val="tx1"/>
                </a:solidFill>
                <a:latin typeface="Verdana" panose="020B0604030504040204" pitchFamily="34" charset="0"/>
                <a:ea typeface="宋体" panose="02010600030101010101" pitchFamily="2" charset="-122"/>
              </a:defRPr>
            </a:lvl9pPr>
          </a:lstStyle>
          <a:p>
            <a:endParaRPr lang="zh-CN" altLang="en-US"/>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ln>
        </p:spPr>
      </p:cxnSp>
      <p:pic>
        <p:nvPicPr>
          <p:cNvPr id="28" name="图片 27"/>
          <p:cNvPicPr>
            <a:picLocks noChangeAspect="1"/>
          </p:cNvPicPr>
          <p:nvPr/>
        </p:nvPicPr>
        <p:blipFill>
          <a:blip r:embed="rId3"/>
          <a:srcRect l="6607" t="756" r="-5218" b="67458"/>
          <a:stretch>
            <a:fillRect/>
          </a:stretch>
        </p:blipFill>
        <p:spPr>
          <a:xfrm>
            <a:off x="805630" y="4060347"/>
            <a:ext cx="7668000" cy="1008000"/>
          </a:xfrm>
          <a:prstGeom prst="rect">
            <a:avLst/>
          </a:prstGeom>
          <a:noFill/>
          <a:ln w="9525">
            <a:noFill/>
          </a:ln>
        </p:spPr>
      </p:pic>
      <p:cxnSp>
        <p:nvCxnSpPr>
          <p:cNvPr id="29" name="直接箭头连接符 28"/>
          <p:cNvCxnSpPr/>
          <p:nvPr/>
        </p:nvCxnSpPr>
        <p:spPr>
          <a:xfrm flipV="1">
            <a:off x="1551305" y="3610292"/>
            <a:ext cx="3175" cy="4502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30" name="直接箭头连接符 29"/>
          <p:cNvCxnSpPr/>
          <p:nvPr/>
        </p:nvCxnSpPr>
        <p:spPr>
          <a:xfrm flipV="1">
            <a:off x="2955290" y="3610292"/>
            <a:ext cx="3175" cy="4502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31" name="直接箭头连接符 30"/>
          <p:cNvCxnSpPr/>
          <p:nvPr/>
        </p:nvCxnSpPr>
        <p:spPr>
          <a:xfrm flipV="1">
            <a:off x="4385945" y="3628707"/>
            <a:ext cx="3175" cy="4502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32" name="直接箭头连接符 31"/>
          <p:cNvCxnSpPr/>
          <p:nvPr/>
        </p:nvCxnSpPr>
        <p:spPr>
          <a:xfrm flipV="1">
            <a:off x="5876290" y="3610292"/>
            <a:ext cx="3175" cy="4502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33" name="直接箭头连接符 32"/>
          <p:cNvCxnSpPr/>
          <p:nvPr/>
        </p:nvCxnSpPr>
        <p:spPr>
          <a:xfrm flipV="1">
            <a:off x="7203440" y="3610292"/>
            <a:ext cx="3175" cy="45021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35" name="矩形 34"/>
          <p:cNvSpPr/>
          <p:nvPr/>
        </p:nvSpPr>
        <p:spPr>
          <a:xfrm>
            <a:off x="1075690" y="3088957"/>
            <a:ext cx="6671310" cy="521335"/>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Encoder</a:t>
            </a:r>
          </a:p>
        </p:txBody>
      </p:sp>
      <p:cxnSp>
        <p:nvCxnSpPr>
          <p:cNvPr id="36" name="直接箭头连接符 35"/>
          <p:cNvCxnSpPr/>
          <p:nvPr/>
        </p:nvCxnSpPr>
        <p:spPr>
          <a:xfrm flipV="1">
            <a:off x="4401820" y="2765107"/>
            <a:ext cx="0" cy="3238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39" name="矩形 38"/>
          <p:cNvSpPr/>
          <p:nvPr/>
        </p:nvSpPr>
        <p:spPr>
          <a:xfrm>
            <a:off x="1075690" y="2235517"/>
            <a:ext cx="6671310" cy="521335"/>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tabLst/>
              <a:defRPr/>
            </a:pPr>
            <a:r>
              <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a:cs typeface="+mn-cs"/>
                <a:sym typeface="+mn-ea"/>
              </a:rPr>
              <a:t>Decoder</a:t>
            </a:r>
          </a:p>
        </p:txBody>
      </p:sp>
      <p:cxnSp>
        <p:nvCxnSpPr>
          <p:cNvPr id="43" name="直接箭头连接符 42"/>
          <p:cNvCxnSpPr/>
          <p:nvPr/>
        </p:nvCxnSpPr>
        <p:spPr>
          <a:xfrm flipV="1">
            <a:off x="1545590" y="190722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44" name="直接箭头连接符 43"/>
          <p:cNvCxnSpPr/>
          <p:nvPr/>
        </p:nvCxnSpPr>
        <p:spPr>
          <a:xfrm flipV="1">
            <a:off x="2967990" y="191547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45" name="直接箭头连接符 44"/>
          <p:cNvCxnSpPr/>
          <p:nvPr/>
        </p:nvCxnSpPr>
        <p:spPr>
          <a:xfrm flipV="1">
            <a:off x="4381500" y="191547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46" name="直接箭头连接符 45"/>
          <p:cNvCxnSpPr/>
          <p:nvPr/>
        </p:nvCxnSpPr>
        <p:spPr>
          <a:xfrm flipV="1">
            <a:off x="5871845" y="191547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47" name="直接箭头连接符 46"/>
          <p:cNvCxnSpPr/>
          <p:nvPr/>
        </p:nvCxnSpPr>
        <p:spPr>
          <a:xfrm flipV="1">
            <a:off x="7206615" y="191547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48" name="直接箭头连接符 47"/>
          <p:cNvCxnSpPr/>
          <p:nvPr/>
        </p:nvCxnSpPr>
        <p:spPr>
          <a:xfrm flipH="1" flipV="1">
            <a:off x="1548765" y="2765107"/>
            <a:ext cx="5715" cy="3111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9" name="直接箭头连接符 48"/>
          <p:cNvCxnSpPr/>
          <p:nvPr/>
        </p:nvCxnSpPr>
        <p:spPr>
          <a:xfrm flipH="1" flipV="1">
            <a:off x="2949575" y="2777807"/>
            <a:ext cx="5715" cy="3111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0" name="直接箭头连接符 49"/>
          <p:cNvCxnSpPr/>
          <p:nvPr/>
        </p:nvCxnSpPr>
        <p:spPr>
          <a:xfrm flipH="1" flipV="1">
            <a:off x="5879465" y="2777807"/>
            <a:ext cx="5715" cy="3111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51" name="直接箭头连接符 50"/>
          <p:cNvCxnSpPr/>
          <p:nvPr/>
        </p:nvCxnSpPr>
        <p:spPr>
          <a:xfrm flipH="1" flipV="1">
            <a:off x="7206615" y="2777807"/>
            <a:ext cx="5715" cy="311150"/>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52" name="文本框 18"/>
          <p:cNvSpPr txBox="1"/>
          <p:nvPr/>
        </p:nvSpPr>
        <p:spPr>
          <a:xfrm>
            <a:off x="978535" y="1561147"/>
            <a:ext cx="1501775" cy="335280"/>
          </a:xfrm>
          <a:prstGeom prst="rect">
            <a:avLst/>
          </a:prstGeom>
          <a:noFill/>
        </p:spPr>
        <p:txBody>
          <a:bodyPr wrap="square" rtlCol="0">
            <a:spAutoFit/>
          </a:bodyPr>
          <a:lstStyle/>
          <a:p>
            <a:r>
              <a:rPr lang="en-US" altLang="zh-CN" sz="1600">
                <a:solidFill>
                  <a:prstClr val="black"/>
                </a:solidFill>
                <a:latin typeface="Times New Roman" panose="02020603050405020304" pitchFamily="18" charset="0"/>
              </a:rPr>
              <a:t>NO ACTION</a:t>
            </a:r>
          </a:p>
        </p:txBody>
      </p:sp>
      <p:sp>
        <p:nvSpPr>
          <p:cNvPr id="53" name="文本框 19"/>
          <p:cNvSpPr txBox="1"/>
          <p:nvPr/>
        </p:nvSpPr>
        <p:spPr>
          <a:xfrm>
            <a:off x="2562860" y="1557972"/>
            <a:ext cx="1223010" cy="335280"/>
          </a:xfrm>
          <a:prstGeom prst="rect">
            <a:avLst/>
          </a:prstGeom>
          <a:noFill/>
        </p:spPr>
        <p:txBody>
          <a:bodyPr wrap="square" rtlCol="0">
            <a:spAutoFit/>
          </a:bodyPr>
          <a:lstStyle/>
          <a:p>
            <a:r>
              <a:rPr lang="en-US" altLang="zh-CN" sz="1600">
                <a:solidFill>
                  <a:prstClr val="black"/>
                </a:solidFill>
                <a:latin typeface="Times New Roman" panose="02020603050405020304" pitchFamily="18" charset="0"/>
              </a:rPr>
              <a:t>pitching</a:t>
            </a:r>
          </a:p>
        </p:txBody>
      </p:sp>
      <p:sp>
        <p:nvSpPr>
          <p:cNvPr id="54" name="文本框 20"/>
          <p:cNvSpPr txBox="1"/>
          <p:nvPr/>
        </p:nvSpPr>
        <p:spPr>
          <a:xfrm>
            <a:off x="3970655" y="1561147"/>
            <a:ext cx="1223010" cy="335280"/>
          </a:xfrm>
          <a:prstGeom prst="rect">
            <a:avLst/>
          </a:prstGeom>
          <a:noFill/>
        </p:spPr>
        <p:txBody>
          <a:bodyPr wrap="square" rtlCol="0">
            <a:spAutoFit/>
          </a:bodyPr>
          <a:lstStyle/>
          <a:p>
            <a:r>
              <a:rPr lang="en-US" altLang="zh-CN" sz="1600">
                <a:solidFill>
                  <a:prstClr val="black"/>
                </a:solidFill>
                <a:latin typeface="Times New Roman" panose="02020603050405020304" pitchFamily="18" charset="0"/>
                <a:sym typeface="+mn-ea"/>
              </a:rPr>
              <a:t>pitching</a:t>
            </a:r>
          </a:p>
        </p:txBody>
      </p:sp>
      <p:sp>
        <p:nvSpPr>
          <p:cNvPr id="55" name="文本框 21"/>
          <p:cNvSpPr txBox="1"/>
          <p:nvPr/>
        </p:nvSpPr>
        <p:spPr>
          <a:xfrm>
            <a:off x="5494020" y="1574482"/>
            <a:ext cx="1223010" cy="335280"/>
          </a:xfrm>
          <a:prstGeom prst="rect">
            <a:avLst/>
          </a:prstGeom>
          <a:noFill/>
        </p:spPr>
        <p:txBody>
          <a:bodyPr wrap="square" rtlCol="0">
            <a:spAutoFit/>
          </a:bodyPr>
          <a:lstStyle/>
          <a:p>
            <a:r>
              <a:rPr lang="en-US" altLang="zh-CN" sz="1600">
                <a:solidFill>
                  <a:prstClr val="black"/>
                </a:solidFill>
                <a:latin typeface="Times New Roman" panose="02020603050405020304" pitchFamily="18" charset="0"/>
                <a:sym typeface="+mn-ea"/>
              </a:rPr>
              <a:t>pitching</a:t>
            </a:r>
          </a:p>
        </p:txBody>
      </p:sp>
      <p:sp>
        <p:nvSpPr>
          <p:cNvPr id="56" name="文本框 23"/>
          <p:cNvSpPr txBox="1"/>
          <p:nvPr/>
        </p:nvSpPr>
        <p:spPr>
          <a:xfrm>
            <a:off x="6568440" y="1571942"/>
            <a:ext cx="1501775" cy="335280"/>
          </a:xfrm>
          <a:prstGeom prst="rect">
            <a:avLst/>
          </a:prstGeom>
          <a:noFill/>
        </p:spPr>
        <p:txBody>
          <a:bodyPr wrap="square" rtlCol="0">
            <a:spAutoFit/>
          </a:bodyPr>
          <a:lstStyle/>
          <a:p>
            <a:r>
              <a:rPr lang="en-US" altLang="zh-CN" sz="1600">
                <a:solidFill>
                  <a:prstClr val="black"/>
                </a:solidFill>
                <a:latin typeface="Times New Roman" panose="02020603050405020304" pitchFamily="18" charset="0"/>
              </a:rPr>
              <a:t>NO ACTION</a:t>
            </a:r>
          </a:p>
        </p:txBody>
      </p:sp>
    </p:spTree>
    <p:extLst>
      <p:ext uri="{BB962C8B-B14F-4D97-AF65-F5344CB8AC3E}">
        <p14:creationId xmlns:p14="http://schemas.microsoft.com/office/powerpoint/2010/main" val="295635497"/>
      </p:ext>
    </p:extLst>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Seq2seq learning: put it together</a:t>
            </a:r>
            <a:endParaRPr lang="zh-CN" altLang="en-US" sz="3600" b="1"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sp>
        <p:nvSpPr>
          <p:cNvPr id="55" name="矩形 54"/>
          <p:cNvSpPr/>
          <p:nvPr/>
        </p:nvSpPr>
        <p:spPr>
          <a:xfrm>
            <a:off x="3235960" y="3507105"/>
            <a:ext cx="2325370" cy="521335"/>
          </a:xfrm>
          <a:prstGeom prst="rect">
            <a:avLst/>
          </a:prstGeom>
          <a:noFill/>
          <a:ln w="25400" cap="flat" cmpd="sng" algn="ctr">
            <a:solidFill>
              <a:srgbClr val="5B9BD5">
                <a:shade val="50000"/>
              </a:srgbClr>
            </a:solidFill>
            <a:prstDash val="solid"/>
            <a:headEnd type="none" w="med" len="med"/>
            <a:tailEnd type="none" w="med" len="med"/>
          </a:ln>
          <a:effectLst/>
          <a:extLst>
            <a:ext uri="{909E8E84-426E-40DD-AFC4-6F175D3DCCD1}">
              <a14:hiddenFill xmlns:a14="http://schemas.microsoft.com/office/drawing/2010/main">
                <a:solidFill>
                  <a:srgbClr val="5B9BD5"/>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sp>
        <p:nvSpPr>
          <p:cNvPr id="56" name="矩形 55"/>
          <p:cNvSpPr/>
          <p:nvPr/>
        </p:nvSpPr>
        <p:spPr>
          <a:xfrm>
            <a:off x="3235960" y="2686685"/>
            <a:ext cx="2326005" cy="521335"/>
          </a:xfrm>
          <a:prstGeom prst="rect">
            <a:avLst/>
          </a:prstGeom>
          <a:noFill/>
          <a:ln w="25400" cap="flat" cmpd="sng" algn="ctr">
            <a:solidFill>
              <a:srgbClr val="ED7D31">
                <a:shade val="50000"/>
              </a:srgbClr>
            </a:solidFill>
            <a:prstDash val="solid"/>
            <a:headEnd type="none" w="med" len="med"/>
            <a:tailEnd type="none" w="med" len="med"/>
          </a:ln>
          <a:effectLst/>
          <a:extLst>
            <a:ext uri="{909E8E84-426E-40DD-AFC4-6F175D3DCCD1}">
              <a14:hiddenFill xmlns:a14="http://schemas.microsoft.com/office/drawing/2010/main">
                <a:solidFill>
                  <a:srgbClr val="ED7D31"/>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cxnSp>
        <p:nvCxnSpPr>
          <p:cNvPr id="57" name="直接箭头连接符 56"/>
          <p:cNvCxnSpPr/>
          <p:nvPr/>
        </p:nvCxnSpPr>
        <p:spPr>
          <a:xfrm flipV="1">
            <a:off x="5237480" y="236696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58" name="直接箭头连接符 57"/>
          <p:cNvCxnSpPr/>
          <p:nvPr/>
        </p:nvCxnSpPr>
        <p:spPr>
          <a:xfrm flipV="1">
            <a:off x="3591560" y="319659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59" name="椭圆 58"/>
          <p:cNvSpPr/>
          <p:nvPr/>
        </p:nvSpPr>
        <p:spPr>
          <a:xfrm>
            <a:off x="3453130" y="28124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0" name="椭圆 59"/>
          <p:cNvSpPr/>
          <p:nvPr/>
        </p:nvSpPr>
        <p:spPr>
          <a:xfrm>
            <a:off x="3996055" y="281051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1" name="椭圆 60"/>
          <p:cNvSpPr/>
          <p:nvPr/>
        </p:nvSpPr>
        <p:spPr>
          <a:xfrm>
            <a:off x="4533265" y="28124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2" name="椭圆 61"/>
          <p:cNvSpPr/>
          <p:nvPr/>
        </p:nvSpPr>
        <p:spPr>
          <a:xfrm>
            <a:off x="5090160" y="28124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63" name="直接箭头连接符 62"/>
          <p:cNvCxnSpPr>
            <a:stCxn id="59" idx="6"/>
            <a:endCxn id="60" idx="2"/>
          </p:cNvCxnSpPr>
          <p:nvPr/>
        </p:nvCxnSpPr>
        <p:spPr>
          <a:xfrm flipV="1">
            <a:off x="3751580" y="295592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64" name="直接箭头连接符 63"/>
          <p:cNvCxnSpPr/>
          <p:nvPr/>
        </p:nvCxnSpPr>
        <p:spPr>
          <a:xfrm flipV="1">
            <a:off x="4286250" y="294640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65" name="直接箭头连接符 64"/>
          <p:cNvCxnSpPr/>
          <p:nvPr/>
        </p:nvCxnSpPr>
        <p:spPr>
          <a:xfrm flipV="1">
            <a:off x="4823460" y="294640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66" name="椭圆 65"/>
          <p:cNvSpPr/>
          <p:nvPr/>
        </p:nvSpPr>
        <p:spPr>
          <a:xfrm>
            <a:off x="3443605" y="36245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7" name="椭圆 66"/>
          <p:cNvSpPr/>
          <p:nvPr/>
        </p:nvSpPr>
        <p:spPr>
          <a:xfrm>
            <a:off x="3986530" y="362267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8" name="椭圆 67"/>
          <p:cNvSpPr/>
          <p:nvPr/>
        </p:nvSpPr>
        <p:spPr>
          <a:xfrm>
            <a:off x="4523740" y="36245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69" name="椭圆 68"/>
          <p:cNvSpPr/>
          <p:nvPr/>
        </p:nvSpPr>
        <p:spPr>
          <a:xfrm>
            <a:off x="5080635" y="36245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70" name="直接箭头连接符 69"/>
          <p:cNvCxnSpPr>
            <a:stCxn id="66" idx="6"/>
            <a:endCxn id="67" idx="2"/>
          </p:cNvCxnSpPr>
          <p:nvPr/>
        </p:nvCxnSpPr>
        <p:spPr>
          <a:xfrm flipV="1">
            <a:off x="3742055" y="376809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1" name="直接箭头连接符 70"/>
          <p:cNvCxnSpPr/>
          <p:nvPr/>
        </p:nvCxnSpPr>
        <p:spPr>
          <a:xfrm flipV="1">
            <a:off x="4276725" y="37585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2" name="直接箭头连接符 71"/>
          <p:cNvCxnSpPr/>
          <p:nvPr/>
        </p:nvCxnSpPr>
        <p:spPr>
          <a:xfrm flipV="1">
            <a:off x="4813935" y="37585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3" name="直接箭头连接符 72"/>
          <p:cNvCxnSpPr/>
          <p:nvPr/>
        </p:nvCxnSpPr>
        <p:spPr>
          <a:xfrm flipV="1">
            <a:off x="4139565" y="319405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4" name="直接箭头连接符 73"/>
          <p:cNvCxnSpPr/>
          <p:nvPr/>
        </p:nvCxnSpPr>
        <p:spPr>
          <a:xfrm flipV="1">
            <a:off x="4676775" y="320802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5" name="直接箭头连接符 74"/>
          <p:cNvCxnSpPr/>
          <p:nvPr/>
        </p:nvCxnSpPr>
        <p:spPr>
          <a:xfrm flipV="1">
            <a:off x="5233670" y="320802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78" name="直接箭头连接符 77"/>
          <p:cNvCxnSpPr/>
          <p:nvPr/>
        </p:nvCxnSpPr>
        <p:spPr>
          <a:xfrm flipV="1">
            <a:off x="4680585" y="236378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79" name="直接箭头连接符 78"/>
          <p:cNvCxnSpPr/>
          <p:nvPr/>
        </p:nvCxnSpPr>
        <p:spPr>
          <a:xfrm flipV="1">
            <a:off x="4125595" y="236378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80" name="直接箭头连接符 79"/>
          <p:cNvCxnSpPr/>
          <p:nvPr/>
        </p:nvCxnSpPr>
        <p:spPr>
          <a:xfrm flipV="1">
            <a:off x="3598545" y="238029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82" name="直接箭头连接符 81"/>
          <p:cNvCxnSpPr/>
          <p:nvPr/>
        </p:nvCxnSpPr>
        <p:spPr>
          <a:xfrm flipV="1">
            <a:off x="3586480" y="402844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90" name="矩形 89"/>
          <p:cNvSpPr/>
          <p:nvPr/>
        </p:nvSpPr>
        <p:spPr>
          <a:xfrm>
            <a:off x="3427730" y="21069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1" name="矩形 90"/>
          <p:cNvSpPr/>
          <p:nvPr/>
        </p:nvSpPr>
        <p:spPr>
          <a:xfrm>
            <a:off x="3951605" y="21069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2" name="矩形 91"/>
          <p:cNvSpPr/>
          <p:nvPr/>
        </p:nvSpPr>
        <p:spPr>
          <a:xfrm>
            <a:off x="4494530" y="21069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3" name="矩形 92"/>
          <p:cNvSpPr/>
          <p:nvPr/>
        </p:nvSpPr>
        <p:spPr>
          <a:xfrm>
            <a:off x="5052060" y="21069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4" name="矩形 93"/>
          <p:cNvSpPr/>
          <p:nvPr/>
        </p:nvSpPr>
        <p:spPr>
          <a:xfrm>
            <a:off x="3423920" y="434149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5" name="文本框 94"/>
          <p:cNvSpPr txBox="1"/>
          <p:nvPr/>
        </p:nvSpPr>
        <p:spPr>
          <a:xfrm>
            <a:off x="3733800" y="4309745"/>
            <a:ext cx="781050" cy="304800"/>
          </a:xfrm>
          <a:prstGeom prst="rect">
            <a:avLst/>
          </a:prstGeom>
          <a:noFill/>
        </p:spPr>
        <p:txBody>
          <a:bodyPr wrap="square" rtlCol="0">
            <a:spAutoFit/>
          </a:bodyPr>
          <a:lstStyle/>
          <a:p>
            <a:r>
              <a:rPr lang="en-US" altLang="zh-CN" sz="1000">
                <a:latin typeface="Times New Roman" panose="02020603050405020304" pitchFamily="18" charset="0"/>
              </a:rPr>
              <a:t>One Input</a:t>
            </a:r>
            <a:r>
              <a:rPr lang="en-US" altLang="zh-CN" sz="1400">
                <a:latin typeface="Times New Roman" panose="02020603050405020304" pitchFamily="18" charset="0"/>
              </a:rPr>
              <a:t> </a:t>
            </a:r>
          </a:p>
        </p:txBody>
      </p:sp>
      <p:sp>
        <p:nvSpPr>
          <p:cNvPr id="96" name="文本框 95"/>
          <p:cNvSpPr txBox="1"/>
          <p:nvPr/>
        </p:nvSpPr>
        <p:spPr>
          <a:xfrm>
            <a:off x="5421630" y="2025015"/>
            <a:ext cx="781050" cy="457200"/>
          </a:xfrm>
          <a:prstGeom prst="rect">
            <a:avLst/>
          </a:prstGeom>
          <a:noFill/>
        </p:spPr>
        <p:txBody>
          <a:bodyPr wrap="square" rtlCol="0">
            <a:spAutoFit/>
          </a:bodyPr>
          <a:lstStyle/>
          <a:p>
            <a:r>
              <a:rPr lang="en-US" altLang="zh-CN" sz="1000">
                <a:latin typeface="Times New Roman" panose="02020603050405020304" pitchFamily="18" charset="0"/>
              </a:rPr>
              <a:t>Many Output</a:t>
            </a:r>
            <a:r>
              <a:rPr lang="en-US" altLang="zh-CN" sz="1400">
                <a:latin typeface="Times New Roman" panose="02020603050405020304" pitchFamily="18" charset="0"/>
              </a:rPr>
              <a:t> </a:t>
            </a:r>
          </a:p>
        </p:txBody>
      </p:sp>
      <p:sp>
        <p:nvSpPr>
          <p:cNvPr id="97" name="矩形 96"/>
          <p:cNvSpPr/>
          <p:nvPr/>
        </p:nvSpPr>
        <p:spPr>
          <a:xfrm>
            <a:off x="6087745" y="3507740"/>
            <a:ext cx="2325370" cy="521335"/>
          </a:xfrm>
          <a:prstGeom prst="rect">
            <a:avLst/>
          </a:prstGeom>
          <a:noFill/>
          <a:ln w="25400" cap="flat" cmpd="sng" algn="ctr">
            <a:solidFill>
              <a:srgbClr val="5B9BD5">
                <a:shade val="50000"/>
              </a:srgbClr>
            </a:solidFill>
            <a:prstDash val="solid"/>
            <a:headEnd type="none" w="med" len="med"/>
            <a:tailEnd type="none" w="med" len="med"/>
          </a:ln>
          <a:effectLst/>
          <a:extLst>
            <a:ext uri="{909E8E84-426E-40DD-AFC4-6F175D3DCCD1}">
              <a14:hiddenFill xmlns:a14="http://schemas.microsoft.com/office/drawing/2010/main">
                <a:solidFill>
                  <a:srgbClr val="5B9BD5"/>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sp>
        <p:nvSpPr>
          <p:cNvPr id="98" name="矩形 97"/>
          <p:cNvSpPr/>
          <p:nvPr/>
        </p:nvSpPr>
        <p:spPr>
          <a:xfrm>
            <a:off x="6087745" y="2687320"/>
            <a:ext cx="2326005" cy="521335"/>
          </a:xfrm>
          <a:prstGeom prst="rect">
            <a:avLst/>
          </a:prstGeom>
          <a:noFill/>
          <a:ln w="25400" cap="flat" cmpd="sng" algn="ctr">
            <a:solidFill>
              <a:srgbClr val="ED7D31">
                <a:shade val="50000"/>
              </a:srgbClr>
            </a:solidFill>
            <a:prstDash val="solid"/>
            <a:headEnd type="none" w="med" len="med"/>
            <a:tailEnd type="none" w="med" len="med"/>
          </a:ln>
          <a:effectLst/>
          <a:extLst>
            <a:ext uri="{909E8E84-426E-40DD-AFC4-6F175D3DCCD1}">
              <a14:hiddenFill xmlns:a14="http://schemas.microsoft.com/office/drawing/2010/main">
                <a:solidFill>
                  <a:srgbClr val="ED7D31"/>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cxnSp>
        <p:nvCxnSpPr>
          <p:cNvPr id="99" name="直接箭头连接符 98"/>
          <p:cNvCxnSpPr/>
          <p:nvPr/>
        </p:nvCxnSpPr>
        <p:spPr>
          <a:xfrm flipV="1">
            <a:off x="8089265" y="236759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0" name="直接箭头连接符 99"/>
          <p:cNvCxnSpPr/>
          <p:nvPr/>
        </p:nvCxnSpPr>
        <p:spPr>
          <a:xfrm flipV="1">
            <a:off x="6443345" y="319722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01" name="椭圆 100"/>
          <p:cNvSpPr/>
          <p:nvPr/>
        </p:nvSpPr>
        <p:spPr>
          <a:xfrm>
            <a:off x="6304915" y="281305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2" name="椭圆 101"/>
          <p:cNvSpPr/>
          <p:nvPr/>
        </p:nvSpPr>
        <p:spPr>
          <a:xfrm>
            <a:off x="6847840" y="281114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3" name="椭圆 102"/>
          <p:cNvSpPr/>
          <p:nvPr/>
        </p:nvSpPr>
        <p:spPr>
          <a:xfrm>
            <a:off x="7385050" y="281305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4" name="椭圆 103"/>
          <p:cNvSpPr/>
          <p:nvPr/>
        </p:nvSpPr>
        <p:spPr>
          <a:xfrm>
            <a:off x="7941945" y="281305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05" name="直接箭头连接符 104"/>
          <p:cNvCxnSpPr>
            <a:stCxn id="101" idx="6"/>
            <a:endCxn id="102" idx="2"/>
          </p:cNvCxnSpPr>
          <p:nvPr/>
        </p:nvCxnSpPr>
        <p:spPr>
          <a:xfrm flipV="1">
            <a:off x="6595110" y="296481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6" name="直接箭头连接符 105"/>
          <p:cNvCxnSpPr/>
          <p:nvPr/>
        </p:nvCxnSpPr>
        <p:spPr>
          <a:xfrm flipV="1">
            <a:off x="7138035" y="294703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7" name="直接箭头连接符 106"/>
          <p:cNvCxnSpPr/>
          <p:nvPr/>
        </p:nvCxnSpPr>
        <p:spPr>
          <a:xfrm flipV="1">
            <a:off x="7675245" y="294703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08" name="椭圆 107"/>
          <p:cNvSpPr/>
          <p:nvPr/>
        </p:nvSpPr>
        <p:spPr>
          <a:xfrm>
            <a:off x="6295390" y="362521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9" name="椭圆 108"/>
          <p:cNvSpPr/>
          <p:nvPr/>
        </p:nvSpPr>
        <p:spPr>
          <a:xfrm>
            <a:off x="6838315" y="362331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10" name="椭圆 109"/>
          <p:cNvSpPr/>
          <p:nvPr/>
        </p:nvSpPr>
        <p:spPr>
          <a:xfrm>
            <a:off x="7375525" y="362521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11" name="椭圆 110"/>
          <p:cNvSpPr/>
          <p:nvPr/>
        </p:nvSpPr>
        <p:spPr>
          <a:xfrm>
            <a:off x="7932420" y="362521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12" name="直接箭头连接符 111"/>
          <p:cNvCxnSpPr>
            <a:stCxn id="108" idx="6"/>
            <a:endCxn id="109" idx="2"/>
          </p:cNvCxnSpPr>
          <p:nvPr/>
        </p:nvCxnSpPr>
        <p:spPr>
          <a:xfrm flipV="1">
            <a:off x="6585585" y="377698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3" name="直接箭头连接符 112"/>
          <p:cNvCxnSpPr/>
          <p:nvPr/>
        </p:nvCxnSpPr>
        <p:spPr>
          <a:xfrm flipV="1">
            <a:off x="7128510" y="375920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4" name="直接箭头连接符 113"/>
          <p:cNvCxnSpPr/>
          <p:nvPr/>
        </p:nvCxnSpPr>
        <p:spPr>
          <a:xfrm flipV="1">
            <a:off x="7665720" y="375920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5" name="直接箭头连接符 114"/>
          <p:cNvCxnSpPr/>
          <p:nvPr/>
        </p:nvCxnSpPr>
        <p:spPr>
          <a:xfrm flipV="1">
            <a:off x="6991350" y="319468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6" name="直接箭头连接符 115"/>
          <p:cNvCxnSpPr/>
          <p:nvPr/>
        </p:nvCxnSpPr>
        <p:spPr>
          <a:xfrm flipV="1">
            <a:off x="7528560" y="320865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7" name="直接箭头连接符 116"/>
          <p:cNvCxnSpPr/>
          <p:nvPr/>
        </p:nvCxnSpPr>
        <p:spPr>
          <a:xfrm flipV="1">
            <a:off x="8085455" y="320865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21" name="直接箭头连接符 120"/>
          <p:cNvCxnSpPr/>
          <p:nvPr/>
        </p:nvCxnSpPr>
        <p:spPr>
          <a:xfrm flipV="1">
            <a:off x="6438265" y="402907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25" name="矩形 124"/>
          <p:cNvSpPr/>
          <p:nvPr/>
        </p:nvSpPr>
        <p:spPr>
          <a:xfrm>
            <a:off x="7903845" y="2107565"/>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26" name="矩形 125"/>
          <p:cNvSpPr/>
          <p:nvPr/>
        </p:nvSpPr>
        <p:spPr>
          <a:xfrm>
            <a:off x="6275705" y="4342130"/>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27" name="文本框 126"/>
          <p:cNvSpPr txBox="1"/>
          <p:nvPr/>
        </p:nvSpPr>
        <p:spPr>
          <a:xfrm>
            <a:off x="8305800" y="4294505"/>
            <a:ext cx="781050" cy="304800"/>
          </a:xfrm>
          <a:prstGeom prst="rect">
            <a:avLst/>
          </a:prstGeom>
          <a:noFill/>
        </p:spPr>
        <p:txBody>
          <a:bodyPr wrap="square" rtlCol="0">
            <a:spAutoFit/>
          </a:bodyPr>
          <a:lstStyle/>
          <a:p>
            <a:r>
              <a:rPr lang="en-US" altLang="zh-CN" sz="1000">
                <a:latin typeface="Times New Roman" panose="02020603050405020304" pitchFamily="18" charset="0"/>
              </a:rPr>
              <a:t>Many Input</a:t>
            </a:r>
            <a:r>
              <a:rPr lang="en-US" altLang="zh-CN" sz="1400">
                <a:latin typeface="Times New Roman" panose="02020603050405020304" pitchFamily="18" charset="0"/>
              </a:rPr>
              <a:t> </a:t>
            </a:r>
          </a:p>
        </p:txBody>
      </p:sp>
      <p:sp>
        <p:nvSpPr>
          <p:cNvPr id="128" name="文本框 127"/>
          <p:cNvSpPr txBox="1"/>
          <p:nvPr/>
        </p:nvSpPr>
        <p:spPr>
          <a:xfrm>
            <a:off x="8305800" y="2136775"/>
            <a:ext cx="781050" cy="243840"/>
          </a:xfrm>
          <a:prstGeom prst="rect">
            <a:avLst/>
          </a:prstGeom>
          <a:noFill/>
        </p:spPr>
        <p:txBody>
          <a:bodyPr wrap="square" rtlCol="0">
            <a:spAutoFit/>
          </a:bodyPr>
          <a:lstStyle/>
          <a:p>
            <a:r>
              <a:rPr lang="en-US" altLang="zh-CN" sz="1000">
                <a:latin typeface="Times New Roman" panose="02020603050405020304" pitchFamily="18" charset="0"/>
              </a:rPr>
              <a:t>One Output</a:t>
            </a:r>
            <a:endParaRPr lang="en-US" altLang="zh-CN" sz="1400">
              <a:latin typeface="Times New Roman" panose="02020603050405020304" pitchFamily="18" charset="0"/>
            </a:endParaRPr>
          </a:p>
        </p:txBody>
      </p:sp>
      <p:cxnSp>
        <p:nvCxnSpPr>
          <p:cNvPr id="129" name="直接箭头连接符 128"/>
          <p:cNvCxnSpPr/>
          <p:nvPr/>
        </p:nvCxnSpPr>
        <p:spPr>
          <a:xfrm flipV="1">
            <a:off x="6972300" y="402018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0" name="矩形 129"/>
          <p:cNvSpPr/>
          <p:nvPr/>
        </p:nvSpPr>
        <p:spPr>
          <a:xfrm>
            <a:off x="6809740" y="4333240"/>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31" name="直接箭头连接符 130"/>
          <p:cNvCxnSpPr/>
          <p:nvPr/>
        </p:nvCxnSpPr>
        <p:spPr>
          <a:xfrm flipV="1">
            <a:off x="7520940" y="401320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2" name="矩形 131"/>
          <p:cNvSpPr/>
          <p:nvPr/>
        </p:nvSpPr>
        <p:spPr>
          <a:xfrm>
            <a:off x="7358380" y="432625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33" name="直接箭头连接符 132"/>
          <p:cNvCxnSpPr/>
          <p:nvPr/>
        </p:nvCxnSpPr>
        <p:spPr>
          <a:xfrm flipV="1">
            <a:off x="8075295" y="401320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4" name="矩形 133"/>
          <p:cNvSpPr/>
          <p:nvPr/>
        </p:nvSpPr>
        <p:spPr>
          <a:xfrm>
            <a:off x="7912735" y="432625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79" name="矩形 178"/>
          <p:cNvSpPr/>
          <p:nvPr/>
        </p:nvSpPr>
        <p:spPr>
          <a:xfrm>
            <a:off x="332105" y="3496310"/>
            <a:ext cx="2325370" cy="521335"/>
          </a:xfrm>
          <a:prstGeom prst="rect">
            <a:avLst/>
          </a:prstGeom>
          <a:noFill/>
          <a:ln w="25400" cap="flat" cmpd="sng" algn="ctr">
            <a:solidFill>
              <a:srgbClr val="5B9BD5">
                <a:shade val="50000"/>
              </a:srgbClr>
            </a:solidFill>
            <a:prstDash val="solid"/>
            <a:headEnd type="none" w="med" len="med"/>
            <a:tailEnd type="none" w="med" len="med"/>
          </a:ln>
          <a:effectLst/>
          <a:extLst>
            <a:ext uri="{909E8E84-426E-40DD-AFC4-6F175D3DCCD1}">
              <a14:hiddenFill xmlns:a14="http://schemas.microsoft.com/office/drawing/2010/main">
                <a:solidFill>
                  <a:srgbClr val="5B9BD5"/>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sp>
        <p:nvSpPr>
          <p:cNvPr id="180" name="矩形 179"/>
          <p:cNvSpPr/>
          <p:nvPr/>
        </p:nvSpPr>
        <p:spPr>
          <a:xfrm>
            <a:off x="332105" y="2675890"/>
            <a:ext cx="2326005" cy="521335"/>
          </a:xfrm>
          <a:prstGeom prst="rect">
            <a:avLst/>
          </a:prstGeom>
          <a:noFill/>
          <a:ln w="25400" cap="flat" cmpd="sng" algn="ctr">
            <a:solidFill>
              <a:srgbClr val="ED7D31">
                <a:shade val="50000"/>
              </a:srgbClr>
            </a:solidFill>
            <a:prstDash val="solid"/>
            <a:headEnd type="none" w="med" len="med"/>
            <a:tailEnd type="none" w="med" len="med"/>
          </a:ln>
          <a:effectLst/>
          <a:extLst>
            <a:ext uri="{909E8E84-426E-40DD-AFC4-6F175D3DCCD1}">
              <a14:hiddenFill xmlns:a14="http://schemas.microsoft.com/office/drawing/2010/main">
                <a:solidFill>
                  <a:srgbClr val="ED7D31"/>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cxnSp>
        <p:nvCxnSpPr>
          <p:cNvPr id="181" name="直接箭头连接符 180"/>
          <p:cNvCxnSpPr/>
          <p:nvPr/>
        </p:nvCxnSpPr>
        <p:spPr>
          <a:xfrm flipV="1">
            <a:off x="2333625" y="235616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82" name="直接箭头连接符 181"/>
          <p:cNvCxnSpPr/>
          <p:nvPr/>
        </p:nvCxnSpPr>
        <p:spPr>
          <a:xfrm flipV="1">
            <a:off x="687705" y="318579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83" name="椭圆 182"/>
          <p:cNvSpPr/>
          <p:nvPr/>
        </p:nvSpPr>
        <p:spPr>
          <a:xfrm>
            <a:off x="549275" y="280162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84" name="椭圆 183"/>
          <p:cNvSpPr/>
          <p:nvPr/>
        </p:nvSpPr>
        <p:spPr>
          <a:xfrm>
            <a:off x="1092200" y="27997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85" name="椭圆 184"/>
          <p:cNvSpPr/>
          <p:nvPr/>
        </p:nvSpPr>
        <p:spPr>
          <a:xfrm>
            <a:off x="1629410" y="280162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86" name="椭圆 185"/>
          <p:cNvSpPr/>
          <p:nvPr/>
        </p:nvSpPr>
        <p:spPr>
          <a:xfrm>
            <a:off x="2186305" y="280162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87" name="直接箭头连接符 186"/>
          <p:cNvCxnSpPr>
            <a:stCxn id="183" idx="6"/>
            <a:endCxn id="184" idx="2"/>
          </p:cNvCxnSpPr>
          <p:nvPr/>
        </p:nvCxnSpPr>
        <p:spPr>
          <a:xfrm flipV="1">
            <a:off x="839470" y="294513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88" name="直接箭头连接符 187"/>
          <p:cNvCxnSpPr/>
          <p:nvPr/>
        </p:nvCxnSpPr>
        <p:spPr>
          <a:xfrm flipV="1">
            <a:off x="1382395" y="293560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89" name="直接箭头连接符 188"/>
          <p:cNvCxnSpPr/>
          <p:nvPr/>
        </p:nvCxnSpPr>
        <p:spPr>
          <a:xfrm flipV="1">
            <a:off x="1919605" y="293560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90" name="椭圆 189"/>
          <p:cNvSpPr/>
          <p:nvPr/>
        </p:nvSpPr>
        <p:spPr>
          <a:xfrm>
            <a:off x="539750" y="361378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91" name="椭圆 190"/>
          <p:cNvSpPr/>
          <p:nvPr/>
        </p:nvSpPr>
        <p:spPr>
          <a:xfrm>
            <a:off x="1082675" y="36118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92" name="椭圆 191"/>
          <p:cNvSpPr/>
          <p:nvPr/>
        </p:nvSpPr>
        <p:spPr>
          <a:xfrm>
            <a:off x="1619885" y="361378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93" name="椭圆 192"/>
          <p:cNvSpPr/>
          <p:nvPr/>
        </p:nvSpPr>
        <p:spPr>
          <a:xfrm>
            <a:off x="2176780" y="361378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94" name="直接箭头连接符 193"/>
          <p:cNvCxnSpPr>
            <a:stCxn id="190" idx="6"/>
            <a:endCxn id="191" idx="2"/>
          </p:cNvCxnSpPr>
          <p:nvPr/>
        </p:nvCxnSpPr>
        <p:spPr>
          <a:xfrm flipV="1">
            <a:off x="829945" y="375729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95" name="直接箭头连接符 194"/>
          <p:cNvCxnSpPr/>
          <p:nvPr/>
        </p:nvCxnSpPr>
        <p:spPr>
          <a:xfrm flipV="1">
            <a:off x="1372870" y="374777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96" name="直接箭头连接符 195"/>
          <p:cNvCxnSpPr/>
          <p:nvPr/>
        </p:nvCxnSpPr>
        <p:spPr>
          <a:xfrm flipV="1">
            <a:off x="1910080" y="374777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97" name="直接箭头连接符 196"/>
          <p:cNvCxnSpPr/>
          <p:nvPr/>
        </p:nvCxnSpPr>
        <p:spPr>
          <a:xfrm flipV="1">
            <a:off x="1235710" y="318325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98" name="直接箭头连接符 197"/>
          <p:cNvCxnSpPr/>
          <p:nvPr/>
        </p:nvCxnSpPr>
        <p:spPr>
          <a:xfrm flipV="1">
            <a:off x="1772920" y="319722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99" name="直接箭头连接符 198"/>
          <p:cNvCxnSpPr/>
          <p:nvPr/>
        </p:nvCxnSpPr>
        <p:spPr>
          <a:xfrm flipV="1">
            <a:off x="2329815" y="319722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203" name="直接箭头连接符 202"/>
          <p:cNvCxnSpPr/>
          <p:nvPr/>
        </p:nvCxnSpPr>
        <p:spPr>
          <a:xfrm flipV="1">
            <a:off x="682625" y="401764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207" name="矩形 206"/>
          <p:cNvSpPr/>
          <p:nvPr/>
        </p:nvSpPr>
        <p:spPr>
          <a:xfrm>
            <a:off x="2148205" y="2096135"/>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208" name="矩形 207"/>
          <p:cNvSpPr/>
          <p:nvPr/>
        </p:nvSpPr>
        <p:spPr>
          <a:xfrm>
            <a:off x="520065" y="4330700"/>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209" name="文本框 208"/>
          <p:cNvSpPr txBox="1"/>
          <p:nvPr/>
        </p:nvSpPr>
        <p:spPr>
          <a:xfrm>
            <a:off x="829945" y="4298950"/>
            <a:ext cx="781050" cy="304800"/>
          </a:xfrm>
          <a:prstGeom prst="rect">
            <a:avLst/>
          </a:prstGeom>
          <a:noFill/>
        </p:spPr>
        <p:txBody>
          <a:bodyPr wrap="square" rtlCol="0">
            <a:spAutoFit/>
          </a:bodyPr>
          <a:lstStyle/>
          <a:p>
            <a:r>
              <a:rPr lang="en-US" altLang="zh-CN" sz="1000">
                <a:latin typeface="Times New Roman" panose="02020603050405020304" pitchFamily="18" charset="0"/>
              </a:rPr>
              <a:t>One Input</a:t>
            </a:r>
            <a:r>
              <a:rPr lang="en-US" altLang="zh-CN" sz="1400">
                <a:latin typeface="Times New Roman" panose="02020603050405020304" pitchFamily="18" charset="0"/>
              </a:rPr>
              <a:t> </a:t>
            </a:r>
          </a:p>
        </p:txBody>
      </p:sp>
      <p:sp>
        <p:nvSpPr>
          <p:cNvPr id="210" name="文本框 209"/>
          <p:cNvSpPr txBox="1"/>
          <p:nvPr/>
        </p:nvSpPr>
        <p:spPr>
          <a:xfrm>
            <a:off x="1424305" y="2066290"/>
            <a:ext cx="781050" cy="304800"/>
          </a:xfrm>
          <a:prstGeom prst="rect">
            <a:avLst/>
          </a:prstGeom>
          <a:noFill/>
        </p:spPr>
        <p:txBody>
          <a:bodyPr wrap="square" rtlCol="0">
            <a:spAutoFit/>
          </a:bodyPr>
          <a:lstStyle/>
          <a:p>
            <a:r>
              <a:rPr lang="en-US" altLang="zh-CN" sz="1000">
                <a:latin typeface="Times New Roman" panose="02020603050405020304" pitchFamily="18" charset="0"/>
              </a:rPr>
              <a:t>One Output</a:t>
            </a:r>
            <a:r>
              <a:rPr lang="en-US" altLang="zh-CN" sz="1400">
                <a:latin typeface="Times New Roman" panose="02020603050405020304" pitchFamily="18" charset="0"/>
              </a:rPr>
              <a:t> </a:t>
            </a:r>
          </a:p>
        </p:txBody>
      </p:sp>
      <p:sp>
        <p:nvSpPr>
          <p:cNvPr id="242" name="矩形 241"/>
          <p:cNvSpPr/>
          <p:nvPr/>
        </p:nvSpPr>
        <p:spPr>
          <a:xfrm>
            <a:off x="487180" y="4794121"/>
            <a:ext cx="1590500" cy="707886"/>
          </a:xfrm>
          <a:prstGeom prst="rect">
            <a:avLst/>
          </a:prstGeom>
        </p:spPr>
        <p:txBody>
          <a:bodyPr wrap="none">
            <a:spAutoFit/>
          </a:bodyPr>
          <a:lstStyle/>
          <a:p>
            <a:pPr algn="ctr"/>
            <a:r>
              <a:rPr lang="en-US" altLang="zh-CN" sz="2000" dirty="0">
                <a:solidFill>
                  <a:srgbClr val="0000CC"/>
                </a:solidFill>
                <a:latin typeface="Times New Roman" panose="02020603050405020304" pitchFamily="18" charset="0"/>
                <a:cs typeface="Times New Roman" panose="02020603050405020304" pitchFamily="18" charset="0"/>
              </a:rPr>
              <a:t>Image </a:t>
            </a:r>
            <a:endParaRPr lang="en-US" altLang="zh-CN" sz="2000" dirty="0" smtClean="0">
              <a:solidFill>
                <a:srgbClr val="0000CC"/>
              </a:solidFill>
              <a:latin typeface="Times New Roman" panose="02020603050405020304" pitchFamily="18" charset="0"/>
              <a:cs typeface="Times New Roman" panose="02020603050405020304" pitchFamily="18" charset="0"/>
            </a:endParaRPr>
          </a:p>
          <a:p>
            <a:pPr algn="ctr"/>
            <a:r>
              <a:rPr lang="en-US" altLang="zh-CN" sz="2000" dirty="0" smtClean="0">
                <a:solidFill>
                  <a:srgbClr val="0000CC"/>
                </a:solidFill>
                <a:latin typeface="Times New Roman" panose="02020603050405020304" pitchFamily="18" charset="0"/>
                <a:cs typeface="Times New Roman" panose="02020603050405020304" pitchFamily="18" charset="0"/>
              </a:rPr>
              <a:t>Classification</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243" name="矩形 242"/>
          <p:cNvSpPr/>
          <p:nvPr/>
        </p:nvSpPr>
        <p:spPr>
          <a:xfrm>
            <a:off x="3646632" y="4777482"/>
            <a:ext cx="1322798" cy="707886"/>
          </a:xfrm>
          <a:prstGeom prst="rect">
            <a:avLst/>
          </a:prstGeom>
        </p:spPr>
        <p:txBody>
          <a:bodyPr wrap="none">
            <a:spAutoFit/>
          </a:bodyPr>
          <a:lstStyle/>
          <a:p>
            <a:pPr algn="ctr"/>
            <a:r>
              <a:rPr lang="en-US" altLang="zh-CN" sz="2000" dirty="0">
                <a:solidFill>
                  <a:srgbClr val="0000CC"/>
                </a:solidFill>
                <a:latin typeface="Times New Roman" panose="02020603050405020304" pitchFamily="18" charset="0"/>
                <a:cs typeface="Times New Roman" panose="02020603050405020304" pitchFamily="18" charset="0"/>
              </a:rPr>
              <a:t>Image </a:t>
            </a:r>
            <a:endParaRPr lang="en-US" altLang="zh-CN" sz="2000" dirty="0" smtClean="0">
              <a:solidFill>
                <a:srgbClr val="0000CC"/>
              </a:solidFill>
              <a:latin typeface="Times New Roman" panose="02020603050405020304" pitchFamily="18" charset="0"/>
              <a:cs typeface="Times New Roman" panose="02020603050405020304" pitchFamily="18" charset="0"/>
            </a:endParaRPr>
          </a:p>
          <a:p>
            <a:pPr algn="ctr"/>
            <a:r>
              <a:rPr lang="en-US" altLang="zh-CN" sz="2000" dirty="0" smtClean="0">
                <a:solidFill>
                  <a:srgbClr val="0000CC"/>
                </a:solidFill>
                <a:latin typeface="Times New Roman" panose="02020603050405020304" pitchFamily="18" charset="0"/>
                <a:cs typeface="Times New Roman" panose="02020603050405020304" pitchFamily="18" charset="0"/>
              </a:rPr>
              <a:t>Captioning</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244" name="矩形 243"/>
          <p:cNvSpPr/>
          <p:nvPr/>
        </p:nvSpPr>
        <p:spPr>
          <a:xfrm>
            <a:off x="6818153" y="4777482"/>
            <a:ext cx="1221808" cy="707886"/>
          </a:xfrm>
          <a:prstGeom prst="rect">
            <a:avLst/>
          </a:prstGeom>
        </p:spPr>
        <p:txBody>
          <a:bodyPr wrap="none">
            <a:spAutoFit/>
          </a:bodyPr>
          <a:lstStyle/>
          <a:p>
            <a:pPr algn="ctr"/>
            <a:r>
              <a:rPr lang="en-US" altLang="zh-CN" sz="2000" dirty="0" smtClean="0">
                <a:solidFill>
                  <a:srgbClr val="0000CC"/>
                </a:solidFill>
                <a:latin typeface="Times New Roman" panose="02020603050405020304" pitchFamily="18" charset="0"/>
                <a:cs typeface="Times New Roman" panose="02020603050405020304" pitchFamily="18" charset="0"/>
              </a:rPr>
              <a:t>Sentiment</a:t>
            </a:r>
          </a:p>
          <a:p>
            <a:pPr algn="ctr"/>
            <a:r>
              <a:rPr lang="en-US" altLang="zh-CN" sz="2000" dirty="0" smtClean="0">
                <a:solidFill>
                  <a:srgbClr val="0000CC"/>
                </a:solidFill>
                <a:latin typeface="Times New Roman" panose="02020603050405020304" pitchFamily="18" charset="0"/>
                <a:cs typeface="Times New Roman" panose="02020603050405020304" pitchFamily="18" charset="0"/>
              </a:rPr>
              <a:t>Analysis</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78296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Seq2seq learning: put it together</a:t>
            </a:r>
            <a:endParaRPr lang="zh-CN" altLang="en-US" sz="3600" b="1"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sp>
        <p:nvSpPr>
          <p:cNvPr id="12" name="矩形 11"/>
          <p:cNvSpPr/>
          <p:nvPr/>
        </p:nvSpPr>
        <p:spPr>
          <a:xfrm>
            <a:off x="1770631" y="4804152"/>
            <a:ext cx="1341008" cy="707886"/>
          </a:xfrm>
          <a:prstGeom prst="rect">
            <a:avLst/>
          </a:prstGeom>
        </p:spPr>
        <p:txBody>
          <a:bodyPr wrap="none">
            <a:spAutoFit/>
          </a:bodyPr>
          <a:lstStyle/>
          <a:p>
            <a:pPr algn="ctr"/>
            <a:r>
              <a:rPr lang="en-US" altLang="zh-CN" sz="2000" dirty="0" smtClean="0">
                <a:solidFill>
                  <a:srgbClr val="0000CC"/>
                </a:solidFill>
                <a:latin typeface="Times New Roman" panose="02020603050405020304" pitchFamily="18" charset="0"/>
                <a:cs typeface="Times New Roman" panose="02020603050405020304" pitchFamily="18" charset="0"/>
              </a:rPr>
              <a:t>Machine </a:t>
            </a:r>
          </a:p>
          <a:p>
            <a:pPr algn="ctr"/>
            <a:r>
              <a:rPr lang="en-US" altLang="zh-CN" sz="2000" dirty="0" smtClean="0">
                <a:solidFill>
                  <a:srgbClr val="0000CC"/>
                </a:solidFill>
                <a:latin typeface="Times New Roman" panose="02020603050405020304" pitchFamily="18" charset="0"/>
                <a:cs typeface="Times New Roman" panose="02020603050405020304" pitchFamily="18" charset="0"/>
              </a:rPr>
              <a:t>Translation</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14" name="矩形 13"/>
          <p:cNvSpPr/>
          <p:nvPr/>
        </p:nvSpPr>
        <p:spPr>
          <a:xfrm>
            <a:off x="6211260" y="4722108"/>
            <a:ext cx="1122423" cy="707886"/>
          </a:xfrm>
          <a:prstGeom prst="rect">
            <a:avLst/>
          </a:prstGeom>
        </p:spPr>
        <p:txBody>
          <a:bodyPr wrap="none">
            <a:spAutoFit/>
          </a:bodyPr>
          <a:lstStyle/>
          <a:p>
            <a:pPr algn="ctr"/>
            <a:r>
              <a:rPr lang="en-US" altLang="zh-CN" sz="2000" dirty="0" smtClean="0">
                <a:solidFill>
                  <a:srgbClr val="0000CC"/>
                </a:solidFill>
                <a:latin typeface="Times New Roman" panose="02020603050405020304" pitchFamily="18" charset="0"/>
                <a:cs typeface="Times New Roman" panose="02020603050405020304" pitchFamily="18" charset="0"/>
              </a:rPr>
              <a:t>Video</a:t>
            </a:r>
          </a:p>
          <a:p>
            <a:pPr algn="ctr"/>
            <a:r>
              <a:rPr lang="en-US" altLang="zh-CN" sz="2000" dirty="0" smtClean="0">
                <a:solidFill>
                  <a:srgbClr val="0000CC"/>
                </a:solidFill>
                <a:latin typeface="Times New Roman" panose="02020603050405020304" pitchFamily="18" charset="0"/>
                <a:cs typeface="Times New Roman" panose="02020603050405020304" pitchFamily="18" charset="0"/>
              </a:rPr>
              <a:t>Storyline</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35" name="矩形 34"/>
          <p:cNvSpPr/>
          <p:nvPr/>
        </p:nvSpPr>
        <p:spPr>
          <a:xfrm>
            <a:off x="708660" y="3430905"/>
            <a:ext cx="3355975" cy="521335"/>
          </a:xfrm>
          <a:prstGeom prst="rect">
            <a:avLst/>
          </a:prstGeom>
          <a:noFill/>
          <a:ln w="25400" cap="flat" cmpd="sng" algn="ctr">
            <a:solidFill>
              <a:srgbClr val="5B9BD5">
                <a:shade val="50000"/>
              </a:srgbClr>
            </a:solidFill>
            <a:prstDash val="solid"/>
            <a:headEnd type="none" w="med" len="med"/>
            <a:tailEnd type="none" w="med" len="med"/>
          </a:ln>
          <a:effectLst/>
          <a:extLst>
            <a:ext uri="{909E8E84-426E-40DD-AFC4-6F175D3DCCD1}">
              <a14:hiddenFill xmlns:a14="http://schemas.microsoft.com/office/drawing/2010/main">
                <a:solidFill>
                  <a:srgbClr val="5B9BD5"/>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sp>
        <p:nvSpPr>
          <p:cNvPr id="39" name="矩形 38"/>
          <p:cNvSpPr/>
          <p:nvPr/>
        </p:nvSpPr>
        <p:spPr>
          <a:xfrm>
            <a:off x="2423795" y="2607945"/>
            <a:ext cx="1640205" cy="521335"/>
          </a:xfrm>
          <a:prstGeom prst="rect">
            <a:avLst/>
          </a:prstGeom>
          <a:noFill/>
          <a:ln w="25400" cap="flat" cmpd="sng" algn="ctr">
            <a:solidFill>
              <a:srgbClr val="ED7D31">
                <a:shade val="50000"/>
              </a:srgbClr>
            </a:solidFill>
            <a:prstDash val="solid"/>
            <a:headEnd type="none" w="med" len="med"/>
            <a:tailEnd type="none" w="med" len="med"/>
          </a:ln>
          <a:effectLst/>
          <a:extLst>
            <a:ext uri="{909E8E84-426E-40DD-AFC4-6F175D3DCCD1}">
              <a14:hiddenFill xmlns:a14="http://schemas.microsoft.com/office/drawing/2010/main">
                <a:solidFill>
                  <a:srgbClr val="ED7D31"/>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cxnSp>
        <p:nvCxnSpPr>
          <p:cNvPr id="44" name="直接箭头连接符 43"/>
          <p:cNvCxnSpPr/>
          <p:nvPr/>
        </p:nvCxnSpPr>
        <p:spPr>
          <a:xfrm flipV="1">
            <a:off x="3800475" y="228822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6" name="椭圆 5"/>
          <p:cNvSpPr/>
          <p:nvPr/>
        </p:nvSpPr>
        <p:spPr>
          <a:xfrm>
            <a:off x="2559050" y="273177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7" name="椭圆 6"/>
          <p:cNvSpPr/>
          <p:nvPr/>
        </p:nvSpPr>
        <p:spPr>
          <a:xfrm>
            <a:off x="3096260" y="273367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7" name="椭圆 16"/>
          <p:cNvSpPr/>
          <p:nvPr/>
        </p:nvSpPr>
        <p:spPr>
          <a:xfrm>
            <a:off x="3636645" y="273367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21" name="直接箭头连接符 20"/>
          <p:cNvCxnSpPr/>
          <p:nvPr/>
        </p:nvCxnSpPr>
        <p:spPr>
          <a:xfrm flipV="1">
            <a:off x="2849245" y="286766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22" name="直接箭头连接符 21"/>
          <p:cNvCxnSpPr/>
          <p:nvPr/>
        </p:nvCxnSpPr>
        <p:spPr>
          <a:xfrm flipV="1">
            <a:off x="3386455" y="286766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23" name="椭圆 22"/>
          <p:cNvSpPr/>
          <p:nvPr/>
        </p:nvSpPr>
        <p:spPr>
          <a:xfrm>
            <a:off x="916305" y="35483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24" name="椭圆 23"/>
          <p:cNvSpPr/>
          <p:nvPr/>
        </p:nvSpPr>
        <p:spPr>
          <a:xfrm>
            <a:off x="1459230" y="354647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25" name="椭圆 24"/>
          <p:cNvSpPr/>
          <p:nvPr/>
        </p:nvSpPr>
        <p:spPr>
          <a:xfrm>
            <a:off x="1996440" y="35483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26" name="椭圆 25"/>
          <p:cNvSpPr/>
          <p:nvPr/>
        </p:nvSpPr>
        <p:spPr>
          <a:xfrm>
            <a:off x="2545080" y="35483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27" name="直接箭头连接符 26"/>
          <p:cNvCxnSpPr>
            <a:stCxn id="23" idx="6"/>
            <a:endCxn id="24" idx="2"/>
          </p:cNvCxnSpPr>
          <p:nvPr/>
        </p:nvCxnSpPr>
        <p:spPr>
          <a:xfrm flipV="1">
            <a:off x="1206500" y="369189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28" name="直接箭头连接符 27"/>
          <p:cNvCxnSpPr/>
          <p:nvPr/>
        </p:nvCxnSpPr>
        <p:spPr>
          <a:xfrm flipV="1">
            <a:off x="1749425" y="36823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34" name="直接箭头连接符 33"/>
          <p:cNvCxnSpPr/>
          <p:nvPr/>
        </p:nvCxnSpPr>
        <p:spPr>
          <a:xfrm flipV="1">
            <a:off x="2286635" y="36823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0" name="直接箭头连接符 39"/>
          <p:cNvCxnSpPr/>
          <p:nvPr/>
        </p:nvCxnSpPr>
        <p:spPr>
          <a:xfrm flipV="1">
            <a:off x="2694305" y="311531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1" name="直接箭头连接符 40"/>
          <p:cNvCxnSpPr/>
          <p:nvPr/>
        </p:nvCxnSpPr>
        <p:spPr>
          <a:xfrm flipV="1">
            <a:off x="3239770" y="312928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42" name="直接箭头连接符 41"/>
          <p:cNvCxnSpPr/>
          <p:nvPr/>
        </p:nvCxnSpPr>
        <p:spPr>
          <a:xfrm flipV="1">
            <a:off x="3788410" y="312928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52" name="文本框 51"/>
          <p:cNvSpPr txBox="1"/>
          <p:nvPr/>
        </p:nvSpPr>
        <p:spPr>
          <a:xfrm>
            <a:off x="2423795" y="4211955"/>
            <a:ext cx="781050" cy="304800"/>
          </a:xfrm>
          <a:prstGeom prst="rect">
            <a:avLst/>
          </a:prstGeom>
          <a:noFill/>
        </p:spPr>
        <p:txBody>
          <a:bodyPr wrap="square" rtlCol="0">
            <a:spAutoFit/>
          </a:bodyPr>
          <a:lstStyle/>
          <a:p>
            <a:r>
              <a:rPr lang="en-US" altLang="zh-CN" sz="1000">
                <a:latin typeface="Times New Roman" panose="02020603050405020304" pitchFamily="18" charset="0"/>
              </a:rPr>
              <a:t>Many Input</a:t>
            </a:r>
            <a:r>
              <a:rPr lang="en-US" altLang="zh-CN" sz="1400">
                <a:latin typeface="Times New Roman" panose="02020603050405020304" pitchFamily="18" charset="0"/>
              </a:rPr>
              <a:t> </a:t>
            </a:r>
          </a:p>
        </p:txBody>
      </p:sp>
      <p:sp>
        <p:nvSpPr>
          <p:cNvPr id="53" name="文本框 52"/>
          <p:cNvSpPr txBox="1"/>
          <p:nvPr/>
        </p:nvSpPr>
        <p:spPr>
          <a:xfrm>
            <a:off x="4064635" y="2003425"/>
            <a:ext cx="903605" cy="274320"/>
          </a:xfrm>
          <a:prstGeom prst="rect">
            <a:avLst/>
          </a:prstGeom>
          <a:noFill/>
        </p:spPr>
        <p:txBody>
          <a:bodyPr wrap="square" rtlCol="0">
            <a:spAutoFit/>
          </a:bodyPr>
          <a:lstStyle/>
          <a:p>
            <a:r>
              <a:rPr lang="en-US" altLang="zh-CN" sz="1000">
                <a:latin typeface="Times New Roman" panose="02020603050405020304" pitchFamily="18" charset="0"/>
              </a:rPr>
              <a:t>Many Output</a:t>
            </a:r>
            <a:r>
              <a:rPr lang="en-US" altLang="zh-CN" sz="1200">
                <a:latin typeface="Times New Roman" panose="02020603050405020304" pitchFamily="18" charset="0"/>
              </a:rPr>
              <a:t> </a:t>
            </a:r>
          </a:p>
        </p:txBody>
      </p:sp>
      <p:cxnSp>
        <p:nvCxnSpPr>
          <p:cNvPr id="81" name="直接箭头连接符 80"/>
          <p:cNvCxnSpPr/>
          <p:nvPr/>
        </p:nvCxnSpPr>
        <p:spPr>
          <a:xfrm flipV="1">
            <a:off x="1069340" y="393954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83" name="矩形 82"/>
          <p:cNvSpPr/>
          <p:nvPr/>
        </p:nvSpPr>
        <p:spPr>
          <a:xfrm>
            <a:off x="3627755" y="2014855"/>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89" name="矩形 88"/>
          <p:cNvSpPr/>
          <p:nvPr/>
        </p:nvSpPr>
        <p:spPr>
          <a:xfrm>
            <a:off x="887095" y="425259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97" name="矩形 96"/>
          <p:cNvSpPr/>
          <p:nvPr/>
        </p:nvSpPr>
        <p:spPr>
          <a:xfrm>
            <a:off x="5571490" y="3418205"/>
            <a:ext cx="2325370" cy="521335"/>
          </a:xfrm>
          <a:prstGeom prst="rect">
            <a:avLst/>
          </a:prstGeom>
          <a:noFill/>
          <a:ln w="25400" cap="flat" cmpd="sng" algn="ctr">
            <a:solidFill>
              <a:srgbClr val="5B9BD5">
                <a:shade val="50000"/>
              </a:srgbClr>
            </a:solidFill>
            <a:prstDash val="solid"/>
            <a:headEnd type="none" w="med" len="med"/>
            <a:tailEnd type="none" w="med" len="med"/>
          </a:ln>
          <a:effectLst/>
          <a:extLst>
            <a:ext uri="{909E8E84-426E-40DD-AFC4-6F175D3DCCD1}">
              <a14:hiddenFill xmlns:a14="http://schemas.microsoft.com/office/drawing/2010/main">
                <a:solidFill>
                  <a:srgbClr val="5B9BD5"/>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sp>
        <p:nvSpPr>
          <p:cNvPr id="98" name="矩形 97"/>
          <p:cNvSpPr/>
          <p:nvPr/>
        </p:nvSpPr>
        <p:spPr>
          <a:xfrm>
            <a:off x="5571490" y="2597785"/>
            <a:ext cx="2326005" cy="521335"/>
          </a:xfrm>
          <a:prstGeom prst="rect">
            <a:avLst/>
          </a:prstGeom>
          <a:noFill/>
          <a:ln w="25400" cap="flat" cmpd="sng" algn="ctr">
            <a:solidFill>
              <a:srgbClr val="ED7D31">
                <a:shade val="50000"/>
              </a:srgbClr>
            </a:solidFill>
            <a:prstDash val="solid"/>
            <a:headEnd type="none" w="med" len="med"/>
            <a:tailEnd type="none" w="med" len="med"/>
          </a:ln>
          <a:effectLst/>
          <a:extLst>
            <a:ext uri="{909E8E84-426E-40DD-AFC4-6F175D3DCCD1}">
              <a14:hiddenFill xmlns:a14="http://schemas.microsoft.com/office/drawing/2010/main">
                <a:solidFill>
                  <a:srgbClr val="ED7D31"/>
                </a:solidFill>
              </a14:hiddenFill>
            </a:ext>
          </a:extLst>
        </p:spPr>
        <p:txBody>
          <a:bodyPr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ct val="30000"/>
              </a:spcBef>
              <a:spcAft>
                <a:spcPts val="0"/>
              </a:spcAft>
              <a:buClrTx/>
              <a:buSzTx/>
              <a:buFontTx/>
              <a:buNone/>
              <a:defRPr/>
            </a:pPr>
            <a:endParaRPr kumimoji="0" lang="en-US" altLang="en-GB" sz="1600" b="0" i="0" u="none" strike="noStrike" kern="0" cap="none" spc="0" normalizeH="0" baseline="0" noProof="0" smtClean="0">
              <a:ln>
                <a:noFill/>
              </a:ln>
              <a:solidFill>
                <a:prstClr val="white"/>
              </a:solidFill>
              <a:effectLst/>
              <a:uLnTx/>
              <a:uFillTx/>
              <a:latin typeface="Times New Roman" panose="02020603050405020304" pitchFamily="18" charset="0"/>
              <a:ea typeface="宋体" panose="02010600030101010101" pitchFamily="2" charset="-122"/>
              <a:cs typeface="+mn-cs"/>
              <a:sym typeface="+mn-ea"/>
            </a:endParaRPr>
          </a:p>
        </p:txBody>
      </p:sp>
      <p:cxnSp>
        <p:nvCxnSpPr>
          <p:cNvPr id="99" name="直接箭头连接符 98"/>
          <p:cNvCxnSpPr/>
          <p:nvPr/>
        </p:nvCxnSpPr>
        <p:spPr>
          <a:xfrm flipV="1">
            <a:off x="7573010" y="227806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0" name="直接箭头连接符 99"/>
          <p:cNvCxnSpPr/>
          <p:nvPr/>
        </p:nvCxnSpPr>
        <p:spPr>
          <a:xfrm flipV="1">
            <a:off x="5927090" y="310769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01" name="椭圆 100"/>
          <p:cNvSpPr/>
          <p:nvPr/>
        </p:nvSpPr>
        <p:spPr>
          <a:xfrm>
            <a:off x="5788660" y="27235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2" name="椭圆 101"/>
          <p:cNvSpPr/>
          <p:nvPr/>
        </p:nvSpPr>
        <p:spPr>
          <a:xfrm>
            <a:off x="6331585" y="2721610"/>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3" name="椭圆 102"/>
          <p:cNvSpPr/>
          <p:nvPr/>
        </p:nvSpPr>
        <p:spPr>
          <a:xfrm>
            <a:off x="6868795" y="27235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4" name="椭圆 103"/>
          <p:cNvSpPr/>
          <p:nvPr/>
        </p:nvSpPr>
        <p:spPr>
          <a:xfrm>
            <a:off x="7425690" y="2723515"/>
            <a:ext cx="290195" cy="290195"/>
          </a:xfrm>
          <a:prstGeom prst="ellipse">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05" name="直接箭头连接符 104"/>
          <p:cNvCxnSpPr>
            <a:stCxn id="101" idx="6"/>
            <a:endCxn id="102" idx="2"/>
          </p:cNvCxnSpPr>
          <p:nvPr/>
        </p:nvCxnSpPr>
        <p:spPr>
          <a:xfrm flipV="1">
            <a:off x="6070600" y="2867025"/>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6" name="直接箭头连接符 105"/>
          <p:cNvCxnSpPr/>
          <p:nvPr/>
        </p:nvCxnSpPr>
        <p:spPr>
          <a:xfrm flipV="1">
            <a:off x="6621780" y="285750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cxnSp>
        <p:nvCxnSpPr>
          <p:cNvPr id="107" name="直接箭头连接符 106"/>
          <p:cNvCxnSpPr/>
          <p:nvPr/>
        </p:nvCxnSpPr>
        <p:spPr>
          <a:xfrm flipV="1">
            <a:off x="7158990" y="2857500"/>
            <a:ext cx="252730" cy="1905"/>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08" name="椭圆 107"/>
          <p:cNvSpPr/>
          <p:nvPr/>
        </p:nvSpPr>
        <p:spPr>
          <a:xfrm>
            <a:off x="5779135" y="35356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09" name="椭圆 108"/>
          <p:cNvSpPr/>
          <p:nvPr/>
        </p:nvSpPr>
        <p:spPr>
          <a:xfrm>
            <a:off x="6322060" y="353377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10" name="椭圆 109"/>
          <p:cNvSpPr/>
          <p:nvPr/>
        </p:nvSpPr>
        <p:spPr>
          <a:xfrm>
            <a:off x="6859270" y="35356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11" name="椭圆 110"/>
          <p:cNvSpPr/>
          <p:nvPr/>
        </p:nvSpPr>
        <p:spPr>
          <a:xfrm>
            <a:off x="7416165" y="35356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12" name="直接箭头连接符 111"/>
          <p:cNvCxnSpPr>
            <a:stCxn id="108" idx="6"/>
            <a:endCxn id="109" idx="2"/>
          </p:cNvCxnSpPr>
          <p:nvPr/>
        </p:nvCxnSpPr>
        <p:spPr>
          <a:xfrm flipV="1">
            <a:off x="6061075" y="367919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3" name="直接箭头连接符 112"/>
          <p:cNvCxnSpPr/>
          <p:nvPr/>
        </p:nvCxnSpPr>
        <p:spPr>
          <a:xfrm flipV="1">
            <a:off x="6612255" y="36696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4" name="直接箭头连接符 113"/>
          <p:cNvCxnSpPr/>
          <p:nvPr/>
        </p:nvCxnSpPr>
        <p:spPr>
          <a:xfrm flipV="1">
            <a:off x="7149465" y="36696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5" name="直接箭头连接符 114"/>
          <p:cNvCxnSpPr/>
          <p:nvPr/>
        </p:nvCxnSpPr>
        <p:spPr>
          <a:xfrm flipV="1">
            <a:off x="6475095" y="310515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6" name="直接箭头连接符 115"/>
          <p:cNvCxnSpPr/>
          <p:nvPr/>
        </p:nvCxnSpPr>
        <p:spPr>
          <a:xfrm flipV="1">
            <a:off x="7012305" y="311912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17" name="直接箭头连接符 116"/>
          <p:cNvCxnSpPr/>
          <p:nvPr/>
        </p:nvCxnSpPr>
        <p:spPr>
          <a:xfrm flipV="1">
            <a:off x="7569200" y="311912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21" name="直接箭头连接符 120"/>
          <p:cNvCxnSpPr/>
          <p:nvPr/>
        </p:nvCxnSpPr>
        <p:spPr>
          <a:xfrm flipV="1">
            <a:off x="5922010" y="393954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25" name="矩形 124"/>
          <p:cNvSpPr/>
          <p:nvPr/>
        </p:nvSpPr>
        <p:spPr>
          <a:xfrm>
            <a:off x="7387590" y="20180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26" name="矩形 125"/>
          <p:cNvSpPr/>
          <p:nvPr/>
        </p:nvSpPr>
        <p:spPr>
          <a:xfrm>
            <a:off x="5759450" y="425259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27" name="文本框 126"/>
          <p:cNvSpPr txBox="1"/>
          <p:nvPr/>
        </p:nvSpPr>
        <p:spPr>
          <a:xfrm>
            <a:off x="7789545" y="4204970"/>
            <a:ext cx="781050" cy="304800"/>
          </a:xfrm>
          <a:prstGeom prst="rect">
            <a:avLst/>
          </a:prstGeom>
          <a:noFill/>
        </p:spPr>
        <p:txBody>
          <a:bodyPr wrap="square" rtlCol="0">
            <a:spAutoFit/>
          </a:bodyPr>
          <a:lstStyle/>
          <a:p>
            <a:r>
              <a:rPr lang="en-US" altLang="zh-CN" sz="1000">
                <a:latin typeface="Times New Roman" panose="02020603050405020304" pitchFamily="18" charset="0"/>
              </a:rPr>
              <a:t>Many Input</a:t>
            </a:r>
            <a:r>
              <a:rPr lang="en-US" altLang="zh-CN" sz="1400">
                <a:latin typeface="Times New Roman" panose="02020603050405020304" pitchFamily="18" charset="0"/>
              </a:rPr>
              <a:t> </a:t>
            </a:r>
          </a:p>
        </p:txBody>
      </p:sp>
      <p:sp>
        <p:nvSpPr>
          <p:cNvPr id="128" name="文本框 127"/>
          <p:cNvSpPr txBox="1"/>
          <p:nvPr/>
        </p:nvSpPr>
        <p:spPr>
          <a:xfrm>
            <a:off x="7789545" y="2047240"/>
            <a:ext cx="874395" cy="243840"/>
          </a:xfrm>
          <a:prstGeom prst="rect">
            <a:avLst/>
          </a:prstGeom>
          <a:noFill/>
        </p:spPr>
        <p:txBody>
          <a:bodyPr wrap="square" rtlCol="0">
            <a:spAutoFit/>
          </a:bodyPr>
          <a:lstStyle/>
          <a:p>
            <a:r>
              <a:rPr lang="en-US" altLang="zh-CN" sz="1000">
                <a:latin typeface="Times New Roman" panose="02020603050405020304" pitchFamily="18" charset="0"/>
              </a:rPr>
              <a:t>Many Output</a:t>
            </a:r>
            <a:endParaRPr lang="en-US" altLang="zh-CN" sz="1400">
              <a:latin typeface="Times New Roman" panose="02020603050405020304" pitchFamily="18" charset="0"/>
            </a:endParaRPr>
          </a:p>
        </p:txBody>
      </p:sp>
      <p:cxnSp>
        <p:nvCxnSpPr>
          <p:cNvPr id="129" name="直接箭头连接符 128"/>
          <p:cNvCxnSpPr/>
          <p:nvPr/>
        </p:nvCxnSpPr>
        <p:spPr>
          <a:xfrm flipV="1">
            <a:off x="6456045" y="393065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0" name="矩形 129"/>
          <p:cNvSpPr/>
          <p:nvPr/>
        </p:nvSpPr>
        <p:spPr>
          <a:xfrm>
            <a:off x="6293485" y="424370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31" name="直接箭头连接符 130"/>
          <p:cNvCxnSpPr/>
          <p:nvPr/>
        </p:nvCxnSpPr>
        <p:spPr>
          <a:xfrm flipV="1">
            <a:off x="7004685" y="392366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2" name="矩形 131"/>
          <p:cNvSpPr/>
          <p:nvPr/>
        </p:nvSpPr>
        <p:spPr>
          <a:xfrm>
            <a:off x="6842125" y="4236720"/>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33" name="直接箭头连接符 132"/>
          <p:cNvCxnSpPr/>
          <p:nvPr/>
        </p:nvCxnSpPr>
        <p:spPr>
          <a:xfrm flipV="1">
            <a:off x="7559040" y="3923665"/>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34" name="矩形 133"/>
          <p:cNvSpPr/>
          <p:nvPr/>
        </p:nvSpPr>
        <p:spPr>
          <a:xfrm>
            <a:off x="7396480" y="4236720"/>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42" name="椭圆 141"/>
          <p:cNvSpPr/>
          <p:nvPr/>
        </p:nvSpPr>
        <p:spPr>
          <a:xfrm>
            <a:off x="3103880" y="3546475"/>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
        <p:nvSpPr>
          <p:cNvPr id="143" name="椭圆 142"/>
          <p:cNvSpPr/>
          <p:nvPr/>
        </p:nvSpPr>
        <p:spPr>
          <a:xfrm>
            <a:off x="3641090" y="3548380"/>
            <a:ext cx="290195" cy="290195"/>
          </a:xfrm>
          <a:prstGeom prst="ellipse">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45" name="直接箭头连接符 144"/>
          <p:cNvCxnSpPr>
            <a:endCxn id="142" idx="2"/>
          </p:cNvCxnSpPr>
          <p:nvPr/>
        </p:nvCxnSpPr>
        <p:spPr>
          <a:xfrm flipV="1">
            <a:off x="2851150" y="3691890"/>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46" name="直接箭头连接符 145"/>
          <p:cNvCxnSpPr/>
          <p:nvPr/>
        </p:nvCxnSpPr>
        <p:spPr>
          <a:xfrm flipV="1">
            <a:off x="3394075" y="3682365"/>
            <a:ext cx="252730" cy="190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cxnSp>
        <p:nvCxnSpPr>
          <p:cNvPr id="148" name="直接箭头连接符 147"/>
          <p:cNvCxnSpPr/>
          <p:nvPr/>
        </p:nvCxnSpPr>
        <p:spPr>
          <a:xfrm flipV="1">
            <a:off x="3253740" y="229076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49" name="矩形 148"/>
          <p:cNvSpPr/>
          <p:nvPr/>
        </p:nvSpPr>
        <p:spPr>
          <a:xfrm>
            <a:off x="3081020" y="2017395"/>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50" name="直接箭头连接符 149"/>
          <p:cNvCxnSpPr/>
          <p:nvPr/>
        </p:nvCxnSpPr>
        <p:spPr>
          <a:xfrm flipV="1">
            <a:off x="2704465" y="2291397"/>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51" name="矩形 150"/>
          <p:cNvSpPr/>
          <p:nvPr/>
        </p:nvSpPr>
        <p:spPr>
          <a:xfrm>
            <a:off x="2531745" y="20180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52" name="直接箭头连接符 151"/>
          <p:cNvCxnSpPr/>
          <p:nvPr/>
        </p:nvCxnSpPr>
        <p:spPr>
          <a:xfrm flipV="1">
            <a:off x="1612900" y="393954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53" name="矩形 152"/>
          <p:cNvSpPr/>
          <p:nvPr/>
        </p:nvSpPr>
        <p:spPr>
          <a:xfrm>
            <a:off x="1430655" y="425259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54" name="直接箭头连接符 153"/>
          <p:cNvCxnSpPr/>
          <p:nvPr/>
        </p:nvCxnSpPr>
        <p:spPr>
          <a:xfrm flipV="1">
            <a:off x="2149475" y="3939540"/>
            <a:ext cx="3810" cy="313055"/>
          </a:xfrm>
          <a:prstGeom prst="straightConnector1">
            <a:avLst/>
          </a:prstGeom>
          <a:solidFill>
            <a:srgbClr val="5B9BD5"/>
          </a:solidFill>
          <a:ln w="25400" cap="flat" cmpd="sng" algn="ctr">
            <a:solidFill>
              <a:srgbClr val="5B9BD5">
                <a:shade val="50000"/>
              </a:srgbClr>
            </a:solidFill>
            <a:prstDash val="solid"/>
            <a:headEnd type="none" w="med" len="med"/>
            <a:tailEnd type="arrow" w="med" len="med"/>
          </a:ln>
          <a:effectLst/>
        </p:spPr>
      </p:cxnSp>
      <p:sp>
        <p:nvSpPr>
          <p:cNvPr id="155" name="矩形 154"/>
          <p:cNvSpPr/>
          <p:nvPr/>
        </p:nvSpPr>
        <p:spPr>
          <a:xfrm>
            <a:off x="1967230" y="4252595"/>
            <a:ext cx="347980" cy="27305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56" name="直接箭头连接符 155"/>
          <p:cNvCxnSpPr/>
          <p:nvPr/>
        </p:nvCxnSpPr>
        <p:spPr>
          <a:xfrm flipV="1">
            <a:off x="7016115" y="227806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57" name="矩形 156"/>
          <p:cNvSpPr/>
          <p:nvPr/>
        </p:nvSpPr>
        <p:spPr>
          <a:xfrm>
            <a:off x="6830695" y="201803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58" name="直接箭头连接符 157"/>
          <p:cNvCxnSpPr/>
          <p:nvPr/>
        </p:nvCxnSpPr>
        <p:spPr>
          <a:xfrm flipV="1">
            <a:off x="6478905" y="227425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59" name="矩形 158"/>
          <p:cNvSpPr/>
          <p:nvPr/>
        </p:nvSpPr>
        <p:spPr>
          <a:xfrm>
            <a:off x="6293485" y="201422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cxnSp>
        <p:nvCxnSpPr>
          <p:cNvPr id="160" name="直接箭头连接符 159"/>
          <p:cNvCxnSpPr/>
          <p:nvPr/>
        </p:nvCxnSpPr>
        <p:spPr>
          <a:xfrm flipV="1">
            <a:off x="5934075" y="2274252"/>
            <a:ext cx="0" cy="323850"/>
          </a:xfrm>
          <a:prstGeom prst="straightConnector1">
            <a:avLst/>
          </a:prstGeom>
          <a:noFill/>
          <a:ln w="28575" cap="flat" cmpd="sng" algn="ctr">
            <a:solidFill>
              <a:srgbClr val="ED7D31">
                <a:lumMod val="75000"/>
              </a:srgbClr>
            </a:solidFill>
            <a:prstDash val="solid"/>
            <a:headEnd type="none" w="med" len="med"/>
            <a:tailEnd type="arrow" w="med" len="med"/>
          </a:ln>
          <a:effectLst/>
        </p:spPr>
      </p:cxnSp>
      <p:sp>
        <p:nvSpPr>
          <p:cNvPr id="161" name="矩形 160"/>
          <p:cNvSpPr/>
          <p:nvPr/>
        </p:nvSpPr>
        <p:spPr>
          <a:xfrm>
            <a:off x="5748655" y="2014220"/>
            <a:ext cx="347980" cy="273050"/>
          </a:xfrm>
          <a:prstGeom prst="rect">
            <a:avLst/>
          </a:prstGeom>
          <a:solidFill>
            <a:srgbClr val="ED7D31"/>
          </a:solidFill>
          <a:ln w="25400" cap="flat" cmpd="sng" algn="ctr">
            <a:solidFill>
              <a:srgbClr val="ED7D31">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lvl="0" algn="ctr" defTabSz="914400" fontAlgn="auto">
              <a:spcBef>
                <a:spcPct val="30000"/>
              </a:spcBef>
              <a:spcAft>
                <a:spcPts val="0"/>
              </a:spcAft>
              <a:buClrTx/>
              <a:buSzTx/>
              <a:buFontTx/>
              <a:defRPr/>
            </a:pPr>
            <a:endParaRPr lang="en-US" altLang="en-GB" sz="1600" kern="0" noProof="0" smtClean="0">
              <a:ln>
                <a:noFill/>
              </a:ln>
              <a:solidFill>
                <a:prstClr val="white"/>
              </a:solidFill>
              <a:effectLst/>
              <a:uLnTx/>
              <a:uFillTx/>
              <a:latin typeface="Times New Roman" panose="02020603050405020304" pitchFamily="18" charset="0"/>
              <a:sym typeface="+mn-ea"/>
            </a:endParaRPr>
          </a:p>
        </p:txBody>
      </p:sp>
    </p:spTree>
    <p:extLst>
      <p:ext uri="{BB962C8B-B14F-4D97-AF65-F5344CB8AC3E}">
        <p14:creationId xmlns:p14="http://schemas.microsoft.com/office/powerpoint/2010/main" val="2977544683"/>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4"/>
          <p:cNvSpPr>
            <a:spLocks noChangeArrowheads="1"/>
          </p:cNvSpPr>
          <p:nvPr/>
        </p:nvSpPr>
        <p:spPr bwMode="auto">
          <a:xfrm>
            <a:off x="177800" y="257016"/>
            <a:ext cx="8531225"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lnSpc>
                <a:spcPct val="90000"/>
              </a:lnSpc>
              <a:buSzPct val="75000"/>
              <a:buFontTx/>
              <a:buNone/>
            </a:pPr>
            <a:r>
              <a:rPr lang="zh-CN" altLang="en-US" sz="4000" b="1" dirty="0" smtClean="0">
                <a:solidFill>
                  <a:srgbClr val="C00000"/>
                </a:solidFill>
                <a:latin typeface="Times New Roman" pitchFamily="18" charset="0"/>
                <a:ea typeface="黑体" pitchFamily="49" charset="-122"/>
                <a:cs typeface="Times New Roman" pitchFamily="18" charset="0"/>
              </a:rPr>
              <a:t>提纲</a:t>
            </a:r>
            <a:endParaRPr lang="en-US" altLang="zh-CN" sz="4000" b="1" dirty="0">
              <a:solidFill>
                <a:srgbClr val="C00000"/>
              </a:solidFill>
              <a:latin typeface="Times New Roman" pitchFamily="18" charset="0"/>
              <a:ea typeface="黑体" pitchFamily="49" charset="-122"/>
              <a:cs typeface="Times New Roman" pitchFamily="18" charset="0"/>
            </a:endParaRPr>
          </a:p>
        </p:txBody>
      </p:sp>
      <p:sp>
        <p:nvSpPr>
          <p:cNvPr id="5" name="Rectangle 3"/>
          <p:cNvSpPr txBox="1">
            <a:spLocks noChangeArrowheads="1"/>
          </p:cNvSpPr>
          <p:nvPr/>
        </p:nvSpPr>
        <p:spPr>
          <a:xfrm>
            <a:off x="40322" y="1669415"/>
            <a:ext cx="9206548" cy="5005388"/>
          </a:xfrm>
          <a:prstGeom prst="rect">
            <a:avLst/>
          </a:prstGeom>
          <a:noFill/>
          <a:ln/>
        </p:spPr>
        <p:txBody>
          <a:bodyPr/>
          <a:lstStyle>
            <a:lvl1pPr marL="622300" indent="-622300" algn="l" defTabSz="0" rtl="0" eaLnBrk="0" fontAlgn="base" hangingPunct="0">
              <a:spcBef>
                <a:spcPct val="30000"/>
              </a:spcBef>
              <a:spcAft>
                <a:spcPct val="0"/>
              </a:spcAft>
              <a:buClr>
                <a:schemeClr val="accent2"/>
              </a:buClr>
              <a:buFont typeface="Wingdings" pitchFamily="2" charset="2"/>
              <a:buChar char="o"/>
              <a:defRPr sz="2800" b="1">
                <a:solidFill>
                  <a:srgbClr val="000066"/>
                </a:solidFill>
                <a:latin typeface="+mn-lt"/>
                <a:ea typeface="+mn-ea"/>
                <a:cs typeface="+mn-cs"/>
                <a:sym typeface="黑体" pitchFamily="49" charset="-122"/>
              </a:defRPr>
            </a:lvl1pPr>
            <a:lvl2pPr marL="1238250" indent="-436563" algn="l" defTabSz="0" rtl="0" eaLnBrk="0" fontAlgn="base" hangingPunct="0">
              <a:spcBef>
                <a:spcPct val="30000"/>
              </a:spcBef>
              <a:spcAft>
                <a:spcPct val="0"/>
              </a:spcAft>
              <a:buClr>
                <a:schemeClr val="accent2"/>
              </a:buClr>
              <a:buFont typeface="Wingdings" pitchFamily="2" charset="2"/>
              <a:buChar char="n"/>
              <a:defRPr sz="2600" b="1">
                <a:solidFill>
                  <a:schemeClr val="hlink"/>
                </a:solidFill>
                <a:latin typeface="仿宋_GB2312" pitchFamily="1" charset="-122"/>
                <a:ea typeface="+mn-ea"/>
                <a:sym typeface="黑体" pitchFamily="49" charset="-122"/>
              </a:defRPr>
            </a:lvl2pPr>
            <a:lvl3pPr marL="1812925" indent="-395288" algn="l" defTabSz="0" rtl="0" eaLnBrk="0" fontAlgn="base" hangingPunct="0">
              <a:spcBef>
                <a:spcPct val="30000"/>
              </a:spcBef>
              <a:spcAft>
                <a:spcPct val="0"/>
              </a:spcAft>
              <a:buClr>
                <a:schemeClr val="accent2"/>
              </a:buClr>
              <a:buFont typeface="Wingdings" pitchFamily="2" charset="2"/>
              <a:buChar char="Ø"/>
              <a:defRPr sz="2300" b="1">
                <a:solidFill>
                  <a:srgbClr val="003399"/>
                </a:solidFill>
                <a:latin typeface="+mn-ea"/>
                <a:ea typeface="+mn-ea"/>
                <a:sym typeface="黑体" pitchFamily="49" charset="-122"/>
              </a:defRPr>
            </a:lvl3pPr>
            <a:lvl4pPr marL="2379663" indent="-385763" algn="l" defTabSz="0" rtl="0" eaLnBrk="0" fontAlgn="base" hangingPunct="0">
              <a:spcBef>
                <a:spcPct val="30000"/>
              </a:spcBef>
              <a:spcAft>
                <a:spcPct val="0"/>
              </a:spcAft>
              <a:buClr>
                <a:schemeClr val="accent2"/>
              </a:buClr>
              <a:buFont typeface="Wingdings" pitchFamily="2" charset="2"/>
              <a:buChar char="n"/>
              <a:defRPr sz="2000" b="1">
                <a:solidFill>
                  <a:schemeClr val="tx1"/>
                </a:solidFill>
                <a:latin typeface="Verdana" pitchFamily="34" charset="0"/>
                <a:ea typeface="+mn-ea"/>
                <a:sym typeface="黑体" pitchFamily="49" charset="-122"/>
              </a:defRPr>
            </a:lvl4pPr>
            <a:lvl5pPr marL="2957513" indent="-398463" algn="l" defTabSz="0" rtl="0" eaLnBrk="0" fontAlgn="base" hangingPunct="0">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5pPr>
            <a:lvl6pPr marL="34147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6pPr>
            <a:lvl7pPr marL="38719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7pPr>
            <a:lvl8pPr marL="43291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8pPr>
            <a:lvl9pPr marL="47863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9pPr>
          </a:lstStyle>
          <a:p>
            <a:pPr>
              <a:lnSpc>
                <a:spcPct val="150000"/>
              </a:lnSpc>
              <a:buClr>
                <a:srgbClr val="C00000"/>
              </a:buClr>
              <a:buFont typeface="Wingdings" panose="05000000000000000000" pitchFamily="2" charset="2"/>
              <a:buChar char="l"/>
              <a:defRPr/>
            </a:pPr>
            <a:r>
              <a:rPr lang="zh-CN" altLang="en-US" sz="2600"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序列学习概念：</a:t>
            </a:r>
            <a:r>
              <a:rPr lang="en-US" altLang="zh-CN" sz="2600" b="0" i="1"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sequence to sequence(Seq2Seq) learning</a:t>
            </a:r>
          </a:p>
          <a:p>
            <a:pPr>
              <a:lnSpc>
                <a:spcPct val="150000"/>
              </a:lnSpc>
              <a:buClr>
                <a:srgbClr val="C00000"/>
              </a:buClr>
              <a:buFont typeface="Wingdings" panose="05000000000000000000" pitchFamily="2" charset="2"/>
              <a:buChar char="l"/>
              <a:defRPr/>
            </a:pPr>
            <a:r>
              <a:rPr lang="zh-CN" altLang="en-US" sz="2600" b="0" kern="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序列学习若干方法</a:t>
            </a:r>
            <a:endParaRPr lang="en-US" altLang="zh-CN" sz="2600" b="0" kern="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buClr>
                <a:srgbClr val="C00000"/>
              </a:buClr>
              <a:buFont typeface="Wingdings" panose="05000000000000000000" pitchFamily="2" charset="2"/>
              <a:buChar char="l"/>
              <a:defRPr/>
            </a:pPr>
            <a:r>
              <a:rPr lang="zh-CN" altLang="en-US" sz="2600"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若干研究与思考</a:t>
            </a:r>
            <a:endParaRPr lang="en-US" altLang="zh-CN" sz="2600" b="0" kern="0" dirty="0">
              <a:solidFill>
                <a:srgbClr val="0000CC"/>
              </a:solidFill>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1905144252"/>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3" name="矩形 2"/>
          <p:cNvSpPr/>
          <p:nvPr/>
        </p:nvSpPr>
        <p:spPr>
          <a:xfrm>
            <a:off x="0" y="878560"/>
            <a:ext cx="8744585" cy="830997"/>
          </a:xfrm>
          <a:prstGeom prst="rect">
            <a:avLst/>
          </a:prstGeom>
        </p:spPr>
        <p:txBody>
          <a:bodyPr wrap="square">
            <a:spAutoFit/>
          </a:bodyPr>
          <a:lstStyle/>
          <a:p>
            <a:r>
              <a:rPr lang="en-US" altLang="zh-CN" sz="2400" dirty="0">
                <a:solidFill>
                  <a:srgbClr val="0000CC"/>
                </a:solidFill>
                <a:latin typeface="Times New Roman" panose="02020603050405020304" pitchFamily="18" charset="0"/>
                <a:cs typeface="Times New Roman" panose="02020603050405020304" pitchFamily="18" charset="0"/>
              </a:rPr>
              <a:t>From multilayer </a:t>
            </a:r>
            <a:r>
              <a:rPr lang="en-US" altLang="zh-CN" sz="2400" dirty="0" smtClean="0">
                <a:solidFill>
                  <a:srgbClr val="0000CC"/>
                </a:solidFill>
                <a:latin typeface="Times New Roman" panose="02020603050405020304" pitchFamily="18" charset="0"/>
                <a:cs typeface="Times New Roman" panose="02020603050405020304" pitchFamily="18" charset="0"/>
              </a:rPr>
              <a:t>perceptron (</a:t>
            </a:r>
            <a:r>
              <a:rPr lang="en-US" altLang="zh-CN" sz="2400" dirty="0">
                <a:solidFill>
                  <a:srgbClr val="0000CC"/>
                </a:solidFill>
                <a:latin typeface="Times New Roman" panose="02020603050405020304" pitchFamily="18" charset="0"/>
                <a:cs typeface="Times New Roman" panose="02020603050405020304" pitchFamily="18" charset="0"/>
              </a:rPr>
              <a:t>MLP) to Recurrent Neural Network to LSTM/GRU </a:t>
            </a:r>
          </a:p>
        </p:txBody>
      </p:sp>
      <p:sp>
        <p:nvSpPr>
          <p:cNvPr id="4" name="矩形 3"/>
          <p:cNvSpPr/>
          <p:nvPr/>
        </p:nvSpPr>
        <p:spPr>
          <a:xfrm>
            <a:off x="123508" y="1709557"/>
            <a:ext cx="8896984" cy="1661993"/>
          </a:xfrm>
          <a:prstGeom prst="rect">
            <a:avLst/>
          </a:prstGeom>
        </p:spPr>
        <p:txBody>
          <a:bodyPr wrap="square">
            <a:spAutoFit/>
          </a:bodyPr>
          <a:lstStyle/>
          <a:p>
            <a:pPr marL="342900" indent="-342900">
              <a:buFont typeface="Wingdings" panose="05000000000000000000" pitchFamily="2" charset="2"/>
              <a:buChar char="l"/>
            </a:pPr>
            <a:r>
              <a:rPr lang="en-US" altLang="zh-CN" sz="2400" dirty="0">
                <a:solidFill>
                  <a:srgbClr val="000000"/>
                </a:solidFill>
                <a:latin typeface="Times New Roman" panose="02020603050405020304" pitchFamily="18" charset="0"/>
                <a:cs typeface="Times New Roman" panose="02020603050405020304" pitchFamily="18" charset="0"/>
              </a:rPr>
              <a:t>Multi-Layer Perceptron(MLP) is by nature a feedforward directed acyclic </a:t>
            </a:r>
            <a:r>
              <a:rPr lang="en-US" altLang="zh-CN" sz="2400" dirty="0" smtClean="0">
                <a:solidFill>
                  <a:srgbClr val="000000"/>
                </a:solidFill>
                <a:latin typeface="Times New Roman" panose="02020603050405020304" pitchFamily="18" charset="0"/>
                <a:cs typeface="Times New Roman" panose="02020603050405020304" pitchFamily="18" charset="0"/>
              </a:rPr>
              <a:t>network </a:t>
            </a:r>
            <a:r>
              <a:rPr lang="en-US" altLang="zh-CN" sz="2400" spc="50" dirty="0" smtClean="0">
                <a:ln w="11430"/>
                <a:gradFill>
                  <a:gsLst>
                    <a:gs pos="25000">
                      <a:srgbClr val="333399">
                        <a:satMod val="155000"/>
                      </a:srgbClr>
                    </a:gs>
                    <a:gs pos="100000">
                      <a:srgbClr val="333399">
                        <a:shade val="45000"/>
                        <a:satMod val="165000"/>
                      </a:srgbClr>
                    </a:gs>
                  </a:gsLst>
                  <a:lin ang="5400000"/>
                </a:gradFill>
                <a:latin typeface="Times New Roman" pitchFamily="18" charset="0"/>
                <a:ea typeface="黑体" pitchFamily="49" charset="-122"/>
              </a:rPr>
              <a:t>(</a:t>
            </a:r>
            <a:r>
              <a:rPr lang="en-US" altLang="zh-CN" sz="2400" spc="50" dirty="0">
                <a:ln w="11430"/>
                <a:gradFill>
                  <a:gsLst>
                    <a:gs pos="25000">
                      <a:srgbClr val="333399">
                        <a:satMod val="155000"/>
                      </a:srgbClr>
                    </a:gs>
                    <a:gs pos="100000">
                      <a:srgbClr val="333399">
                        <a:shade val="45000"/>
                        <a:satMod val="165000"/>
                      </a:srgbClr>
                    </a:gs>
                  </a:gsLst>
                  <a:lin ang="5400000"/>
                </a:gradFill>
                <a:latin typeface="Times New Roman" pitchFamily="18" charset="0"/>
                <a:ea typeface="黑体" pitchFamily="49" charset="-122"/>
              </a:rPr>
              <a:t>Feed-forward neural network</a:t>
            </a:r>
            <a:r>
              <a:rPr lang="en-US" altLang="zh-CN" sz="2400" spc="50" dirty="0" smtClean="0">
                <a:ln w="11430"/>
                <a:gradFill>
                  <a:gsLst>
                    <a:gs pos="25000">
                      <a:srgbClr val="333399">
                        <a:satMod val="155000"/>
                      </a:srgbClr>
                    </a:gs>
                    <a:gs pos="100000">
                      <a:srgbClr val="333399">
                        <a:shade val="45000"/>
                        <a:satMod val="165000"/>
                      </a:srgbClr>
                    </a:gs>
                  </a:gsLst>
                  <a:lin ang="5400000"/>
                </a:gradFill>
                <a:latin typeface="Times New Roman" pitchFamily="18" charset="0"/>
                <a:ea typeface="黑体" pitchFamily="49" charset="-122"/>
              </a:rPr>
              <a:t>)</a:t>
            </a:r>
            <a:r>
              <a:rPr lang="en-US" altLang="zh-CN" sz="2400" dirty="0" smtClean="0">
                <a:solidFill>
                  <a:srgbClr val="000000"/>
                </a:solidFill>
                <a:latin typeface="Times New Roman" panose="02020603050405020304" pitchFamily="18" charset="0"/>
                <a:cs typeface="Times New Roman" panose="02020603050405020304" pitchFamily="18" charset="0"/>
              </a:rPr>
              <a:t>.</a:t>
            </a:r>
            <a:r>
              <a:rPr lang="en-US" altLang="zh-CN" dirty="0">
                <a:solidFill>
                  <a:srgbClr val="000000"/>
                </a:solidFill>
                <a:latin typeface="Times New Roman" panose="02020603050405020304" pitchFamily="18" charset="0"/>
                <a:cs typeface="Times New Roman" panose="02020603050405020304" pitchFamily="18" charset="0"/>
              </a:rPr>
              <a:t> </a:t>
            </a:r>
            <a:endParaRPr lang="en-US" altLang="zh-CN" dirty="0" smtClean="0">
              <a:solidFill>
                <a:srgbClr val="000000"/>
              </a:solidFill>
              <a:latin typeface="Times New Roman" panose="02020603050405020304" pitchFamily="18" charset="0"/>
              <a:cs typeface="Times New Roman" panose="02020603050405020304" pitchFamily="18" charset="0"/>
            </a:endParaRPr>
          </a:p>
          <a:p>
            <a:pPr marL="800100" lvl="1" indent="-342900" algn="just">
              <a:buFont typeface="Wingdings" panose="05000000000000000000" pitchFamily="2" charset="2"/>
              <a:buChar char="l"/>
            </a:pPr>
            <a:r>
              <a:rPr lang="en-US" altLang="zh-CN" dirty="0">
                <a:solidFill>
                  <a:srgbClr val="000000"/>
                </a:solidFill>
                <a:latin typeface="Times New Roman" panose="02020603050405020304" pitchFamily="18" charset="0"/>
                <a:cs typeface="Times New Roman" panose="02020603050405020304" pitchFamily="18" charset="0"/>
              </a:rPr>
              <a:t>An MLP consists of multiple layers </a:t>
            </a:r>
            <a:r>
              <a:rPr lang="en-US" altLang="zh-CN" dirty="0" smtClean="0">
                <a:solidFill>
                  <a:srgbClr val="000000"/>
                </a:solidFill>
                <a:latin typeface="Times New Roman" panose="02020603050405020304" pitchFamily="18" charset="0"/>
                <a:cs typeface="Times New Roman" panose="02020603050405020304" pitchFamily="18" charset="0"/>
              </a:rPr>
              <a:t>and can map input data to output data via a set of nonlinear </a:t>
            </a:r>
            <a:r>
              <a:rPr lang="en-US" altLang="zh-CN" dirty="0">
                <a:solidFill>
                  <a:srgbClr val="000000"/>
                </a:solidFill>
                <a:latin typeface="Times New Roman" panose="02020603050405020304" pitchFamily="18" charset="0"/>
                <a:cs typeface="Times New Roman" panose="02020603050405020304" pitchFamily="18" charset="0"/>
              </a:rPr>
              <a:t>activation </a:t>
            </a:r>
            <a:r>
              <a:rPr lang="en-US" altLang="zh-CN" dirty="0" smtClean="0">
                <a:solidFill>
                  <a:srgbClr val="000000"/>
                </a:solidFill>
                <a:latin typeface="Times New Roman" panose="02020603050405020304" pitchFamily="18" charset="0"/>
                <a:cs typeface="Times New Roman" panose="02020603050405020304" pitchFamily="18" charset="0"/>
              </a:rPr>
              <a:t>functions. </a:t>
            </a:r>
            <a:r>
              <a:rPr lang="en-US" altLang="zh-CN" dirty="0">
                <a:solidFill>
                  <a:srgbClr val="000000"/>
                </a:solidFill>
                <a:latin typeface="Times New Roman" panose="02020603050405020304" pitchFamily="18" charset="0"/>
                <a:cs typeface="Times New Roman" panose="02020603050405020304" pitchFamily="18" charset="0"/>
              </a:rPr>
              <a:t>MLP utilizes a supervised </a:t>
            </a:r>
            <a:r>
              <a:rPr lang="en-US" altLang="zh-CN" dirty="0" smtClean="0">
                <a:solidFill>
                  <a:srgbClr val="000000"/>
                </a:solidFill>
                <a:latin typeface="Times New Roman" panose="02020603050405020304" pitchFamily="18" charset="0"/>
                <a:cs typeface="Times New Roman" panose="02020603050405020304" pitchFamily="18" charset="0"/>
              </a:rPr>
              <a:t>learning </a:t>
            </a:r>
            <a:r>
              <a:rPr lang="en-US" altLang="zh-CN" dirty="0">
                <a:solidFill>
                  <a:srgbClr val="000000"/>
                </a:solidFill>
                <a:latin typeface="Times New Roman" panose="02020603050405020304" pitchFamily="18" charset="0"/>
                <a:cs typeface="Times New Roman" panose="02020603050405020304" pitchFamily="18" charset="0"/>
              </a:rPr>
              <a:t>technique called backpropagation for training the network</a:t>
            </a:r>
            <a:r>
              <a:rPr lang="en-US" altLang="zh-CN" dirty="0" smtClean="0">
                <a:solidFill>
                  <a:srgbClr val="000000"/>
                </a:solidFill>
                <a:latin typeface="Times New Roman" panose="02020603050405020304" pitchFamily="18" charset="0"/>
                <a:cs typeface="Times New Roman" panose="02020603050405020304" pitchFamily="18" charset="0"/>
              </a:rPr>
              <a:t>.</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029" y="3497876"/>
            <a:ext cx="6160770" cy="19904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矩形 8"/>
          <p:cNvSpPr/>
          <p:nvPr/>
        </p:nvSpPr>
        <p:spPr>
          <a:xfrm>
            <a:off x="2576114" y="5662455"/>
            <a:ext cx="1666400" cy="430689"/>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algn="ctr">
              <a:spcBef>
                <a:spcPct val="30000"/>
              </a:spcBef>
            </a:pPr>
            <a:r>
              <a:rPr lang="en-US" altLang="en-GB" sz="2400" b="1" dirty="0" smtClean="0">
                <a:solidFill>
                  <a:srgbClr val="FFFFFF"/>
                </a:solidFill>
                <a:latin typeface="Times New Roman" panose="02020603050405020304" pitchFamily="18" charset="0"/>
                <a:sym typeface="+mn-ea"/>
              </a:rPr>
              <a:t>Mapping</a:t>
            </a:r>
            <a:endParaRPr lang="en-US" altLang="en-GB" sz="2000" b="1" dirty="0">
              <a:solidFill>
                <a:srgbClr val="FFFFFF"/>
              </a:solidFill>
              <a:latin typeface="Times New Roman" panose="02020603050405020304" pitchFamily="18" charset="0"/>
              <a:sym typeface="+mn-ea"/>
            </a:endParaRPr>
          </a:p>
        </p:txBody>
      </p:sp>
      <p:sp>
        <p:nvSpPr>
          <p:cNvPr id="10" name="矩形 9"/>
          <p:cNvSpPr/>
          <p:nvPr/>
        </p:nvSpPr>
        <p:spPr>
          <a:xfrm>
            <a:off x="894714" y="5672774"/>
            <a:ext cx="1374140" cy="4203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algn="ctr" fontAlgn="auto">
              <a:spcBef>
                <a:spcPct val="30000"/>
              </a:spcBef>
              <a:spcAft>
                <a:spcPts val="0"/>
              </a:spcAft>
              <a:defRPr/>
            </a:pPr>
            <a:r>
              <a:rPr lang="en-US" altLang="en-GB" sz="1600" kern="0" dirty="0" smtClean="0">
                <a:solidFill>
                  <a:prstClr val="white"/>
                </a:solidFill>
                <a:latin typeface="Times New Roman" panose="02020603050405020304" pitchFamily="18" charset="0"/>
                <a:ea typeface="宋体"/>
                <a:sym typeface="+mn-ea"/>
              </a:rPr>
              <a:t>Input</a:t>
            </a:r>
          </a:p>
        </p:txBody>
      </p:sp>
      <p:sp>
        <p:nvSpPr>
          <p:cNvPr id="2" name="右箭头 1"/>
          <p:cNvSpPr/>
          <p:nvPr/>
        </p:nvSpPr>
        <p:spPr bwMode="auto">
          <a:xfrm>
            <a:off x="2268854" y="5777866"/>
            <a:ext cx="286941" cy="210185"/>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spcBef>
                <a:spcPct val="30000"/>
              </a:spcBef>
            </a:pPr>
            <a:endParaRPr lang="zh-CN" altLang="en-US" sz="1200" smtClean="0">
              <a:solidFill>
                <a:srgbClr val="000000"/>
              </a:solidFill>
              <a:latin typeface="宋体" pitchFamily="2" charset="-122"/>
            </a:endParaRPr>
          </a:p>
        </p:txBody>
      </p:sp>
      <p:sp>
        <p:nvSpPr>
          <p:cNvPr id="12" name="矩形 11"/>
          <p:cNvSpPr/>
          <p:nvPr/>
        </p:nvSpPr>
        <p:spPr>
          <a:xfrm>
            <a:off x="4559933" y="5683886"/>
            <a:ext cx="1374140" cy="420370"/>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algn="ctr" fontAlgn="auto">
              <a:spcBef>
                <a:spcPct val="30000"/>
              </a:spcBef>
              <a:spcAft>
                <a:spcPts val="0"/>
              </a:spcAft>
              <a:defRPr/>
            </a:pPr>
            <a:r>
              <a:rPr lang="en-US" altLang="en-GB" sz="1600" kern="0" dirty="0" smtClean="0">
                <a:solidFill>
                  <a:prstClr val="white"/>
                </a:solidFill>
                <a:latin typeface="Times New Roman" panose="02020603050405020304" pitchFamily="18" charset="0"/>
                <a:ea typeface="宋体"/>
                <a:sym typeface="+mn-ea"/>
              </a:rPr>
              <a:t>Output</a:t>
            </a:r>
          </a:p>
        </p:txBody>
      </p:sp>
      <p:sp>
        <p:nvSpPr>
          <p:cNvPr id="13" name="右箭头 12"/>
          <p:cNvSpPr/>
          <p:nvPr/>
        </p:nvSpPr>
        <p:spPr bwMode="auto">
          <a:xfrm>
            <a:off x="4243704" y="5800409"/>
            <a:ext cx="286941" cy="210185"/>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spcBef>
                <a:spcPct val="30000"/>
              </a:spcBef>
            </a:pPr>
            <a:endParaRPr lang="zh-CN" altLang="en-US" sz="1200" smtClean="0">
              <a:solidFill>
                <a:srgbClr val="000000"/>
              </a:solidFill>
              <a:latin typeface="宋体" pitchFamily="2" charset="-122"/>
            </a:endParaRPr>
          </a:p>
        </p:txBody>
      </p:sp>
      <p:sp>
        <p:nvSpPr>
          <p:cNvPr id="14" name="TextBox 13"/>
          <p:cNvSpPr txBox="1"/>
          <p:nvPr/>
        </p:nvSpPr>
        <p:spPr>
          <a:xfrm>
            <a:off x="6632263" y="4183436"/>
            <a:ext cx="1739259" cy="1200329"/>
          </a:xfrm>
          <a:prstGeom prst="rect">
            <a:avLst/>
          </a:prstGeom>
          <a:noFill/>
        </p:spPr>
        <p:txBody>
          <a:bodyPr wrap="none" rtlCol="0">
            <a:spAutoFit/>
          </a:bodyPr>
          <a:lstStyle/>
          <a:p>
            <a:pPr marL="285750" indent="-285750">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non-linear</a:t>
            </a:r>
          </a:p>
          <a:p>
            <a:pPr marL="285750" indent="-285750">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end-to-end</a:t>
            </a:r>
          </a:p>
          <a:p>
            <a:pPr marL="285750" indent="-285750">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differentiable</a:t>
            </a:r>
          </a:p>
          <a:p>
            <a:pPr marL="285750" indent="-285750">
              <a:buClr>
                <a:srgbClr val="C00000"/>
              </a:buClr>
              <a:buFont typeface="Wingdings" panose="05000000000000000000" pitchFamily="2" charset="2"/>
              <a:buChar char="l"/>
            </a:pPr>
            <a:r>
              <a:rPr lang="en-US" altLang="zh-CN" strike="sngStrike" dirty="0" smtClean="0">
                <a:solidFill>
                  <a:srgbClr val="000000"/>
                </a:solidFill>
                <a:latin typeface="Times New Roman" panose="02020603050405020304" pitchFamily="18" charset="0"/>
                <a:cs typeface="Times New Roman" panose="02020603050405020304" pitchFamily="18" charset="0"/>
              </a:rPr>
              <a:t>sequential</a:t>
            </a:r>
            <a:endParaRPr lang="zh-CN" altLang="en-US" strike="sngStrike"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6784354"/>
      </p:ext>
    </p:extLst>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14" name="矩形 13"/>
          <p:cNvSpPr/>
          <p:nvPr/>
        </p:nvSpPr>
        <p:spPr>
          <a:xfrm>
            <a:off x="0" y="890050"/>
            <a:ext cx="8914531" cy="954107"/>
          </a:xfrm>
          <a:prstGeom prst="rect">
            <a:avLst/>
          </a:prstGeom>
        </p:spPr>
        <p:txBody>
          <a:bodyPr wrap="square">
            <a:spAutoFit/>
          </a:bodyPr>
          <a:lstStyle/>
          <a:p>
            <a:r>
              <a:rPr lang="zh-CN" altLang="en-US" sz="2000" dirty="0" smtClean="0">
                <a:solidFill>
                  <a:srgbClr val="000000"/>
                </a:solidFill>
                <a:latin typeface="黑体" panose="02010609060101010101" pitchFamily="49" charset="-122"/>
                <a:ea typeface="黑体" panose="02010609060101010101" pitchFamily="49" charset="-122"/>
              </a:rPr>
              <a:t>  </a:t>
            </a:r>
            <a:r>
              <a:rPr lang="zh-CN" altLang="en-US" sz="2800" dirty="0" smtClean="0">
                <a:solidFill>
                  <a:srgbClr val="000000"/>
                </a:solidFill>
                <a:latin typeface="黑体" panose="02010609060101010101" pitchFamily="49" charset="-122"/>
                <a:ea typeface="黑体" panose="02010609060101010101" pitchFamily="49" charset="-122"/>
              </a:rPr>
              <a:t>前向神经网络在刻画数据分布方面的作用：</a:t>
            </a:r>
            <a:endParaRPr lang="en-US" altLang="zh-CN" sz="2800" dirty="0" smtClean="0">
              <a:solidFill>
                <a:srgbClr val="000000"/>
              </a:solidFill>
              <a:latin typeface="黑体" panose="02010609060101010101" pitchFamily="49" charset="-122"/>
              <a:ea typeface="黑体" panose="02010609060101010101" pitchFamily="49" charset="-122"/>
            </a:endParaRPr>
          </a:p>
          <a:p>
            <a:r>
              <a:rPr lang="en-US" altLang="zh-CN" sz="2000" dirty="0">
                <a:solidFill>
                  <a:srgbClr val="0156FF"/>
                </a:solidFill>
                <a:latin typeface="黑体" panose="02010609060101010101" pitchFamily="49" charset="-122"/>
                <a:ea typeface="黑体" panose="02010609060101010101" pitchFamily="49" charset="-122"/>
              </a:rPr>
              <a:t> </a:t>
            </a:r>
            <a:r>
              <a:rPr lang="en-US" altLang="zh-CN" sz="2000" dirty="0" smtClean="0">
                <a:solidFill>
                  <a:srgbClr val="0156FF"/>
                </a:solidFill>
                <a:latin typeface="黑体" panose="02010609060101010101" pitchFamily="49" charset="-122"/>
                <a:ea typeface="黑体" panose="02010609060101010101" pitchFamily="49" charset="-122"/>
              </a:rPr>
              <a:t>                        </a:t>
            </a:r>
            <a:r>
              <a:rPr lang="en-US" altLang="zh-CN" sz="2800" dirty="0" smtClean="0">
                <a:solidFill>
                  <a:srgbClr val="0156FF"/>
                </a:solidFill>
                <a:latin typeface="Times New Roman" panose="02020603050405020304" pitchFamily="18" charset="0"/>
                <a:cs typeface="Times New Roman" panose="02020603050405020304" pitchFamily="18" charset="0"/>
              </a:rPr>
              <a:t>universal </a:t>
            </a:r>
            <a:r>
              <a:rPr lang="en-US" altLang="zh-CN" sz="2800" dirty="0">
                <a:solidFill>
                  <a:srgbClr val="0156FF"/>
                </a:solidFill>
                <a:latin typeface="Times New Roman" panose="02020603050405020304" pitchFamily="18" charset="0"/>
                <a:cs typeface="Times New Roman" panose="02020603050405020304" pitchFamily="18" charset="0"/>
              </a:rPr>
              <a:t>approximation theorem</a:t>
            </a:r>
            <a:endParaRPr lang="zh-CN" altLang="en-US" sz="2800" dirty="0">
              <a:solidFill>
                <a:srgbClr val="0156FF"/>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5" name="矩形 14"/>
          <p:cNvSpPr/>
          <p:nvPr/>
        </p:nvSpPr>
        <p:spPr>
          <a:xfrm>
            <a:off x="271028" y="1940189"/>
            <a:ext cx="8643503" cy="3139321"/>
          </a:xfrm>
          <a:prstGeom prst="rect">
            <a:avLst/>
          </a:prstGeom>
        </p:spPr>
        <p:txBody>
          <a:bodyPr wrap="square">
            <a:spAutoFit/>
          </a:bodyPr>
          <a:lstStyle/>
          <a:p>
            <a:pPr algn="just"/>
            <a:r>
              <a:rPr lang="en-US" altLang="zh-CN" sz="2200" dirty="0">
                <a:solidFill>
                  <a:srgbClr val="000000"/>
                </a:solidFill>
                <a:latin typeface="Times New Roman" panose="02020603050405020304" pitchFamily="18" charset="0"/>
                <a:cs typeface="Times New Roman" panose="02020603050405020304" pitchFamily="18" charset="0"/>
              </a:rPr>
              <a:t>A </a:t>
            </a:r>
            <a:r>
              <a:rPr lang="en-US" altLang="zh-CN" sz="2200" dirty="0">
                <a:solidFill>
                  <a:srgbClr val="000000"/>
                </a:solidFill>
                <a:latin typeface="Times New Roman" panose="02020603050405020304" pitchFamily="18" charset="0"/>
                <a:cs typeface="Times New Roman" panose="02020603050405020304" pitchFamily="18" charset="0"/>
                <a:hlinkClick r:id="rId3" tooltip="Feedforward neural network"/>
              </a:rPr>
              <a:t>feed-forward</a:t>
            </a:r>
            <a:r>
              <a:rPr lang="en-US" altLang="zh-CN" sz="2200" dirty="0">
                <a:solidFill>
                  <a:srgbClr val="000000"/>
                </a:solidFill>
                <a:latin typeface="Times New Roman" panose="02020603050405020304" pitchFamily="18" charset="0"/>
                <a:cs typeface="Times New Roman" panose="02020603050405020304" pitchFamily="18" charset="0"/>
              </a:rPr>
              <a:t> network with a single hidden layer containing a finite number of </a:t>
            </a:r>
            <a:r>
              <a:rPr lang="en-US" altLang="zh-CN" sz="2200" dirty="0">
                <a:solidFill>
                  <a:srgbClr val="000000"/>
                </a:solidFill>
                <a:latin typeface="Times New Roman" panose="02020603050405020304" pitchFamily="18" charset="0"/>
                <a:cs typeface="Times New Roman" panose="02020603050405020304" pitchFamily="18" charset="0"/>
                <a:hlinkClick r:id="rId4" tooltip="Neuron"/>
              </a:rPr>
              <a:t>neurons</a:t>
            </a:r>
            <a:r>
              <a:rPr lang="en-US" altLang="zh-CN" sz="2200" dirty="0">
                <a:solidFill>
                  <a:srgbClr val="000000"/>
                </a:solidFill>
                <a:latin typeface="Times New Roman" panose="02020603050405020304" pitchFamily="18" charset="0"/>
                <a:cs typeface="Times New Roman" panose="02020603050405020304" pitchFamily="18" charset="0"/>
              </a:rPr>
              <a:t> (i.e., a </a:t>
            </a:r>
            <a:r>
              <a:rPr lang="en-US" altLang="zh-CN" sz="2200" dirty="0">
                <a:solidFill>
                  <a:srgbClr val="000000"/>
                </a:solidFill>
                <a:latin typeface="Times New Roman" panose="02020603050405020304" pitchFamily="18" charset="0"/>
                <a:cs typeface="Times New Roman" panose="02020603050405020304" pitchFamily="18" charset="0"/>
                <a:hlinkClick r:id="rId5" tooltip="Multilayer perceptron"/>
              </a:rPr>
              <a:t>multilayer perceptron</a:t>
            </a:r>
            <a:r>
              <a:rPr lang="en-US" altLang="zh-CN" sz="2200" dirty="0">
                <a:solidFill>
                  <a:srgbClr val="000000"/>
                </a:solidFill>
                <a:latin typeface="Times New Roman" panose="02020603050405020304" pitchFamily="18" charset="0"/>
                <a:cs typeface="Times New Roman" panose="02020603050405020304" pitchFamily="18" charset="0"/>
              </a:rPr>
              <a:t>), can approximate </a:t>
            </a:r>
            <a:r>
              <a:rPr lang="en-US" altLang="zh-CN" sz="2200" dirty="0">
                <a:solidFill>
                  <a:srgbClr val="000000"/>
                </a:solidFill>
                <a:latin typeface="Times New Roman" panose="02020603050405020304" pitchFamily="18" charset="0"/>
                <a:cs typeface="Times New Roman" panose="02020603050405020304" pitchFamily="18" charset="0"/>
                <a:hlinkClick r:id="rId6" tooltip="Continuous functions"/>
              </a:rPr>
              <a:t>continuous functions</a:t>
            </a:r>
            <a:r>
              <a:rPr lang="en-US" altLang="zh-CN" sz="2200" dirty="0">
                <a:solidFill>
                  <a:srgbClr val="000000"/>
                </a:solidFill>
                <a:latin typeface="Times New Roman" panose="02020603050405020304" pitchFamily="18" charset="0"/>
                <a:cs typeface="Times New Roman" panose="02020603050405020304" pitchFamily="18" charset="0"/>
              </a:rPr>
              <a:t> on </a:t>
            </a:r>
            <a:r>
              <a:rPr lang="en-US" altLang="zh-CN" sz="2200" dirty="0">
                <a:solidFill>
                  <a:srgbClr val="000000"/>
                </a:solidFill>
                <a:latin typeface="Times New Roman" panose="02020603050405020304" pitchFamily="18" charset="0"/>
                <a:cs typeface="Times New Roman" panose="02020603050405020304" pitchFamily="18" charset="0"/>
                <a:hlinkClick r:id="rId7" tooltip="Compact space"/>
              </a:rPr>
              <a:t>compact subsets</a:t>
            </a:r>
            <a:r>
              <a:rPr lang="en-US" altLang="zh-CN" sz="2200" dirty="0">
                <a:solidFill>
                  <a:srgbClr val="000000"/>
                </a:solidFill>
                <a:latin typeface="Times New Roman" panose="02020603050405020304" pitchFamily="18" charset="0"/>
                <a:cs typeface="Times New Roman" panose="02020603050405020304" pitchFamily="18" charset="0"/>
              </a:rPr>
              <a:t> of </a:t>
            </a:r>
            <a:r>
              <a:rPr lang="en-US" altLang="zh-CN" sz="2200" dirty="0">
                <a:solidFill>
                  <a:srgbClr val="000000"/>
                </a:solidFill>
                <a:latin typeface="Times New Roman" panose="02020603050405020304" pitchFamily="18" charset="0"/>
                <a:cs typeface="Times New Roman" panose="02020603050405020304" pitchFamily="18" charset="0"/>
                <a:hlinkClick r:id="rId8" tooltip="Euclidean space"/>
              </a:rPr>
              <a:t>R</a:t>
            </a:r>
            <a:r>
              <a:rPr lang="en-US" altLang="zh-CN" sz="2200" baseline="30000" dirty="0">
                <a:solidFill>
                  <a:srgbClr val="000000"/>
                </a:solidFill>
                <a:latin typeface="Times New Roman" panose="02020603050405020304" pitchFamily="18" charset="0"/>
                <a:cs typeface="Times New Roman" panose="02020603050405020304" pitchFamily="18" charset="0"/>
                <a:hlinkClick r:id="rId8" tooltip="Euclidean space"/>
              </a:rPr>
              <a:t>n</a:t>
            </a:r>
            <a:r>
              <a:rPr lang="en-US" altLang="zh-CN" sz="2200" dirty="0">
                <a:solidFill>
                  <a:srgbClr val="000000"/>
                </a:solidFill>
                <a:latin typeface="Times New Roman" panose="02020603050405020304" pitchFamily="18" charset="0"/>
                <a:cs typeface="Times New Roman" panose="02020603050405020304" pitchFamily="18" charset="0"/>
              </a:rPr>
              <a:t>, under mild assumptions on the activation function. The theorem thus states that simple neural networks can </a:t>
            </a:r>
            <a:r>
              <a:rPr lang="en-US" altLang="zh-CN" sz="2200" i="1" dirty="0">
                <a:solidFill>
                  <a:srgbClr val="000000"/>
                </a:solidFill>
                <a:latin typeface="Times New Roman" panose="02020603050405020304" pitchFamily="18" charset="0"/>
                <a:cs typeface="Times New Roman" panose="02020603050405020304" pitchFamily="18" charset="0"/>
              </a:rPr>
              <a:t>represent</a:t>
            </a:r>
            <a:r>
              <a:rPr lang="en-US" altLang="zh-CN" sz="2200" dirty="0">
                <a:solidFill>
                  <a:srgbClr val="000000"/>
                </a:solidFill>
                <a:latin typeface="Times New Roman" panose="02020603050405020304" pitchFamily="18" charset="0"/>
                <a:cs typeface="Times New Roman" panose="02020603050405020304" pitchFamily="18" charset="0"/>
              </a:rPr>
              <a:t> a wide variety of interesting functions when given appropriate parameters; however, it does not touch upon the algorithmic </a:t>
            </a:r>
            <a:r>
              <a:rPr lang="en-US" altLang="zh-CN" sz="2200" dirty="0">
                <a:solidFill>
                  <a:srgbClr val="000000"/>
                </a:solidFill>
                <a:latin typeface="Times New Roman" panose="02020603050405020304" pitchFamily="18" charset="0"/>
                <a:cs typeface="Times New Roman" panose="02020603050405020304" pitchFamily="18" charset="0"/>
                <a:hlinkClick r:id="rId9" tooltip="Computational learning theory"/>
              </a:rPr>
              <a:t>learnability</a:t>
            </a:r>
            <a:r>
              <a:rPr lang="en-US" altLang="zh-CN" sz="2200" dirty="0">
                <a:solidFill>
                  <a:srgbClr val="000000"/>
                </a:solidFill>
                <a:latin typeface="Times New Roman" panose="02020603050405020304" pitchFamily="18" charset="0"/>
                <a:cs typeface="Times New Roman" panose="02020603050405020304" pitchFamily="18" charset="0"/>
              </a:rPr>
              <a:t> of those </a:t>
            </a:r>
            <a:r>
              <a:rPr lang="en-US" altLang="zh-CN" sz="2200" dirty="0" smtClean="0">
                <a:solidFill>
                  <a:srgbClr val="000000"/>
                </a:solidFill>
                <a:latin typeface="Times New Roman" panose="02020603050405020304" pitchFamily="18" charset="0"/>
                <a:cs typeface="Times New Roman" panose="02020603050405020304" pitchFamily="18" charset="0"/>
              </a:rPr>
              <a:t>parameters. One </a:t>
            </a:r>
            <a:r>
              <a:rPr lang="en-US" altLang="zh-CN" sz="2200" dirty="0">
                <a:solidFill>
                  <a:srgbClr val="000000"/>
                </a:solidFill>
                <a:latin typeface="Times New Roman" panose="02020603050405020304" pitchFamily="18" charset="0"/>
                <a:cs typeface="Times New Roman" panose="02020603050405020304" pitchFamily="18" charset="0"/>
              </a:rPr>
              <a:t>of the first versions of the </a:t>
            </a:r>
            <a:r>
              <a:rPr lang="en-US" altLang="zh-CN" sz="2200" dirty="0">
                <a:solidFill>
                  <a:srgbClr val="000000"/>
                </a:solidFill>
                <a:latin typeface="Times New Roman" panose="02020603050405020304" pitchFamily="18" charset="0"/>
                <a:cs typeface="Times New Roman" panose="02020603050405020304" pitchFamily="18" charset="0"/>
                <a:hlinkClick r:id="rId10" tooltip="Theorem"/>
              </a:rPr>
              <a:t>theorem</a:t>
            </a:r>
            <a:r>
              <a:rPr lang="en-US" altLang="zh-CN" sz="2200" dirty="0">
                <a:solidFill>
                  <a:srgbClr val="000000"/>
                </a:solidFill>
                <a:latin typeface="Times New Roman" panose="02020603050405020304" pitchFamily="18" charset="0"/>
                <a:cs typeface="Times New Roman" panose="02020603050405020304" pitchFamily="18" charset="0"/>
              </a:rPr>
              <a:t> was proved by </a:t>
            </a:r>
            <a:r>
              <a:rPr lang="en-US" altLang="zh-CN" sz="2200" dirty="0">
                <a:solidFill>
                  <a:srgbClr val="000000"/>
                </a:solidFill>
                <a:latin typeface="Times New Roman" panose="02020603050405020304" pitchFamily="18" charset="0"/>
                <a:cs typeface="Times New Roman" panose="02020603050405020304" pitchFamily="18" charset="0"/>
                <a:hlinkClick r:id="rId11" tooltip="George Cybenko"/>
              </a:rPr>
              <a:t>George </a:t>
            </a:r>
            <a:r>
              <a:rPr lang="en-US" altLang="zh-CN" sz="2200" dirty="0" err="1">
                <a:solidFill>
                  <a:srgbClr val="000000"/>
                </a:solidFill>
                <a:latin typeface="Times New Roman" panose="02020603050405020304" pitchFamily="18" charset="0"/>
                <a:cs typeface="Times New Roman" panose="02020603050405020304" pitchFamily="18" charset="0"/>
                <a:hlinkClick r:id="rId11" tooltip="George Cybenko"/>
              </a:rPr>
              <a:t>Cybenko</a:t>
            </a:r>
            <a:r>
              <a:rPr lang="en-US" altLang="zh-CN" sz="2200" dirty="0">
                <a:solidFill>
                  <a:srgbClr val="000000"/>
                </a:solidFill>
                <a:latin typeface="Times New Roman" panose="02020603050405020304" pitchFamily="18" charset="0"/>
                <a:cs typeface="Times New Roman" panose="02020603050405020304" pitchFamily="18" charset="0"/>
              </a:rPr>
              <a:t> in 1989 for </a:t>
            </a:r>
            <a:r>
              <a:rPr lang="en-US" altLang="zh-CN" sz="2200" dirty="0">
                <a:solidFill>
                  <a:srgbClr val="000000"/>
                </a:solidFill>
                <a:latin typeface="Times New Roman" panose="02020603050405020304" pitchFamily="18" charset="0"/>
                <a:cs typeface="Times New Roman" panose="02020603050405020304" pitchFamily="18" charset="0"/>
                <a:hlinkClick r:id="rId12" tooltip="Sigmoid function"/>
              </a:rPr>
              <a:t>sigmoid</a:t>
            </a:r>
            <a:r>
              <a:rPr lang="en-US" altLang="zh-CN" sz="2200" dirty="0">
                <a:solidFill>
                  <a:srgbClr val="000000"/>
                </a:solidFill>
                <a:latin typeface="Times New Roman" panose="02020603050405020304" pitchFamily="18" charset="0"/>
                <a:cs typeface="Times New Roman" panose="02020603050405020304" pitchFamily="18" charset="0"/>
              </a:rPr>
              <a:t> activation functions</a:t>
            </a:r>
            <a:r>
              <a:rPr lang="en-US" altLang="zh-CN" sz="2200" dirty="0" smtClean="0">
                <a:solidFill>
                  <a:srgbClr val="000000"/>
                </a:solidFill>
                <a:latin typeface="Times New Roman" panose="02020603050405020304" pitchFamily="18" charset="0"/>
                <a:cs typeface="Times New Roman" panose="02020603050405020304" pitchFamily="18" charset="0"/>
              </a:rPr>
              <a:t>.</a:t>
            </a:r>
            <a:endParaRPr lang="en-US" altLang="zh-CN" sz="2200" dirty="0">
              <a:solidFill>
                <a:srgbClr val="000000"/>
              </a:solidFill>
              <a:latin typeface="Times New Roman" panose="02020603050405020304" pitchFamily="18" charset="0"/>
              <a:cs typeface="Times New Roman" panose="02020603050405020304" pitchFamily="18" charset="0"/>
            </a:endParaRPr>
          </a:p>
        </p:txBody>
      </p:sp>
      <p:sp>
        <p:nvSpPr>
          <p:cNvPr id="16" name="矩形 15"/>
          <p:cNvSpPr/>
          <p:nvPr/>
        </p:nvSpPr>
        <p:spPr>
          <a:xfrm>
            <a:off x="2" y="5079510"/>
            <a:ext cx="9143998" cy="1846659"/>
          </a:xfrm>
          <a:prstGeom prst="rect">
            <a:avLst/>
          </a:prstGeom>
        </p:spPr>
        <p:txBody>
          <a:bodyPr wrap="square">
            <a:spAutoFit/>
          </a:bodyPr>
          <a:lstStyle/>
          <a:p>
            <a:pPr marL="342900" indent="-342900">
              <a:buFont typeface="Wingdings" panose="05000000000000000000" pitchFamily="2" charset="2"/>
              <a:buChar char="l"/>
            </a:pPr>
            <a:r>
              <a:rPr lang="en-US" altLang="zh-CN" sz="1600" dirty="0">
                <a:solidFill>
                  <a:srgbClr val="000000"/>
                </a:solidFill>
              </a:rPr>
              <a:t> </a:t>
            </a:r>
            <a:r>
              <a:rPr lang="en-US" altLang="zh-CN" sz="1600" dirty="0" err="1">
                <a:solidFill>
                  <a:srgbClr val="000000"/>
                </a:solidFill>
                <a:latin typeface="Times New Roman" panose="02020603050405020304" pitchFamily="18" charset="0"/>
                <a:cs typeface="Times New Roman" panose="02020603050405020304" pitchFamily="18" charset="0"/>
              </a:rPr>
              <a:t>Balázs</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Csanád</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smtClean="0">
                <a:solidFill>
                  <a:srgbClr val="000000"/>
                </a:solidFill>
                <a:latin typeface="Times New Roman" panose="02020603050405020304" pitchFamily="18" charset="0"/>
                <a:cs typeface="Times New Roman" panose="02020603050405020304" pitchFamily="18" charset="0"/>
              </a:rPr>
              <a:t>Csáji</a:t>
            </a:r>
            <a:r>
              <a:rPr lang="en-US" altLang="zh-CN" sz="1600" dirty="0" smtClean="0">
                <a:solidFill>
                  <a:srgbClr val="000000"/>
                </a:solidFill>
                <a:latin typeface="Times New Roman" panose="02020603050405020304" pitchFamily="18" charset="0"/>
                <a:cs typeface="Times New Roman" panose="02020603050405020304" pitchFamily="18" charset="0"/>
              </a:rPr>
              <a:t>, Approximation </a:t>
            </a:r>
            <a:r>
              <a:rPr lang="en-US" altLang="zh-CN" sz="1600" dirty="0">
                <a:solidFill>
                  <a:srgbClr val="000000"/>
                </a:solidFill>
                <a:latin typeface="Times New Roman" panose="02020603050405020304" pitchFamily="18" charset="0"/>
                <a:cs typeface="Times New Roman" panose="02020603050405020304" pitchFamily="18" charset="0"/>
              </a:rPr>
              <a:t>with Artificial Neural </a:t>
            </a:r>
            <a:r>
              <a:rPr lang="en-US" altLang="zh-CN" sz="1600" dirty="0" smtClean="0">
                <a:solidFill>
                  <a:srgbClr val="000000"/>
                </a:solidFill>
                <a:latin typeface="Times New Roman" panose="02020603050405020304" pitchFamily="18" charset="0"/>
                <a:cs typeface="Times New Roman" panose="02020603050405020304" pitchFamily="18" charset="0"/>
              </a:rPr>
              <a:t>Networks, Faculty </a:t>
            </a:r>
            <a:r>
              <a:rPr lang="en-US" altLang="zh-CN" sz="1600" dirty="0">
                <a:solidFill>
                  <a:srgbClr val="000000"/>
                </a:solidFill>
                <a:latin typeface="Times New Roman" panose="02020603050405020304" pitchFamily="18" charset="0"/>
                <a:cs typeface="Times New Roman" panose="02020603050405020304" pitchFamily="18" charset="0"/>
              </a:rPr>
              <a:t>of Sciences; </a:t>
            </a:r>
            <a:r>
              <a:rPr lang="en-US" altLang="zh-CN" sz="1600" dirty="0" err="1">
                <a:solidFill>
                  <a:srgbClr val="000000"/>
                </a:solidFill>
                <a:latin typeface="Times New Roman" panose="02020603050405020304" pitchFamily="18" charset="0"/>
                <a:cs typeface="Times New Roman" panose="02020603050405020304" pitchFamily="18" charset="0"/>
              </a:rPr>
              <a:t>Eötvös</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Loránd</a:t>
            </a:r>
            <a:r>
              <a:rPr lang="en-US" altLang="zh-CN" sz="1600" dirty="0">
                <a:solidFill>
                  <a:srgbClr val="000000"/>
                </a:solidFill>
                <a:latin typeface="Times New Roman" panose="02020603050405020304" pitchFamily="18" charset="0"/>
                <a:cs typeface="Times New Roman" panose="02020603050405020304" pitchFamily="18" charset="0"/>
              </a:rPr>
              <a:t> University, Hungary</a:t>
            </a:r>
          </a:p>
          <a:p>
            <a:pPr marL="342900" indent="-342900">
              <a:buFont typeface="Wingdings" panose="05000000000000000000" pitchFamily="2" charset="2"/>
              <a:buChar char="l"/>
            </a:pPr>
            <a:r>
              <a:rPr lang="en-US" altLang="zh-CN" sz="1600" dirty="0" err="1" smtClean="0">
                <a:solidFill>
                  <a:srgbClr val="000000"/>
                </a:solidFill>
                <a:latin typeface="Times New Roman" panose="02020603050405020304" pitchFamily="18" charset="0"/>
                <a:cs typeface="Times New Roman" panose="02020603050405020304" pitchFamily="18" charset="0"/>
              </a:rPr>
              <a:t>Cybenko</a:t>
            </a:r>
            <a:r>
              <a:rPr lang="en-US" altLang="zh-CN" sz="1600" dirty="0">
                <a:solidFill>
                  <a:srgbClr val="000000"/>
                </a:solidFill>
                <a:latin typeface="Times New Roman" panose="02020603050405020304" pitchFamily="18" charset="0"/>
                <a:cs typeface="Times New Roman" panose="02020603050405020304" pitchFamily="18" charset="0"/>
              </a:rPr>
              <a:t>., G. </a:t>
            </a:r>
            <a:r>
              <a:rPr lang="en-US" altLang="zh-CN" sz="1600" dirty="0" smtClean="0">
                <a:solidFill>
                  <a:srgbClr val="000000"/>
                </a:solidFill>
                <a:latin typeface="Times New Roman" panose="02020603050405020304" pitchFamily="18" charset="0"/>
                <a:cs typeface="Times New Roman" panose="02020603050405020304" pitchFamily="18" charset="0"/>
              </a:rPr>
              <a:t>, Approximations </a:t>
            </a:r>
            <a:r>
              <a:rPr lang="en-US" altLang="zh-CN" sz="1600" dirty="0">
                <a:solidFill>
                  <a:srgbClr val="000000"/>
                </a:solidFill>
                <a:latin typeface="Times New Roman" panose="02020603050405020304" pitchFamily="18" charset="0"/>
                <a:cs typeface="Times New Roman" panose="02020603050405020304" pitchFamily="18" charset="0"/>
              </a:rPr>
              <a:t>by </a:t>
            </a:r>
            <a:r>
              <a:rPr lang="en-US" altLang="zh-CN" sz="1600" dirty="0" err="1">
                <a:solidFill>
                  <a:srgbClr val="000000"/>
                </a:solidFill>
                <a:latin typeface="Times New Roman" panose="02020603050405020304" pitchFamily="18" charset="0"/>
                <a:cs typeface="Times New Roman" panose="02020603050405020304" pitchFamily="18" charset="0"/>
              </a:rPr>
              <a:t>superpositions</a:t>
            </a:r>
            <a:r>
              <a:rPr lang="en-US" altLang="zh-CN" sz="1600" dirty="0">
                <a:solidFill>
                  <a:srgbClr val="000000"/>
                </a:solidFill>
                <a:latin typeface="Times New Roman" panose="02020603050405020304" pitchFamily="18" charset="0"/>
                <a:cs typeface="Times New Roman" panose="02020603050405020304" pitchFamily="18" charset="0"/>
              </a:rPr>
              <a:t> of sigmoidal </a:t>
            </a:r>
            <a:r>
              <a:rPr lang="en-US" altLang="zh-CN" sz="1600" dirty="0" smtClean="0">
                <a:solidFill>
                  <a:srgbClr val="000000"/>
                </a:solidFill>
                <a:latin typeface="Times New Roman" panose="02020603050405020304" pitchFamily="18" charset="0"/>
                <a:cs typeface="Times New Roman" panose="02020603050405020304" pitchFamily="18" charset="0"/>
              </a:rPr>
              <a:t>functions, </a:t>
            </a:r>
            <a:r>
              <a:rPr lang="en-US" altLang="zh-CN" sz="1600" i="1" dirty="0">
                <a:solidFill>
                  <a:srgbClr val="0156FF"/>
                </a:solidFill>
                <a:latin typeface="Times New Roman" panose="02020603050405020304" pitchFamily="18" charset="0"/>
                <a:cs typeface="Times New Roman" panose="02020603050405020304" pitchFamily="18" charset="0"/>
              </a:rPr>
              <a:t>Mathematics of Control, Signals, and Systems</a:t>
            </a:r>
            <a:r>
              <a:rPr lang="en-US" altLang="zh-CN" sz="1600" dirty="0">
                <a:solidFill>
                  <a:srgbClr val="000000"/>
                </a:solidFill>
                <a:latin typeface="Times New Roman" panose="02020603050405020304" pitchFamily="18" charset="0"/>
                <a:cs typeface="Times New Roman" panose="02020603050405020304" pitchFamily="18" charset="0"/>
              </a:rPr>
              <a:t>, 2 (4), </a:t>
            </a:r>
            <a:r>
              <a:rPr lang="en-US" altLang="zh-CN" sz="1600" dirty="0" smtClean="0">
                <a:solidFill>
                  <a:srgbClr val="000000"/>
                </a:solidFill>
                <a:latin typeface="Times New Roman" panose="02020603050405020304" pitchFamily="18" charset="0"/>
                <a:cs typeface="Times New Roman" panose="02020603050405020304" pitchFamily="18" charset="0"/>
              </a:rPr>
              <a:t>303-31,1989</a:t>
            </a:r>
          </a:p>
          <a:p>
            <a:pPr marL="342900" indent="-342900">
              <a:buFont typeface="Wingdings" panose="05000000000000000000" pitchFamily="2" charset="2"/>
              <a:buChar char="l"/>
            </a:pPr>
            <a:r>
              <a:rPr lang="en-US" altLang="zh-CN" sz="1600" dirty="0">
                <a:solidFill>
                  <a:srgbClr val="000000"/>
                </a:solidFill>
                <a:latin typeface="Times New Roman" panose="02020603050405020304" pitchFamily="18" charset="0"/>
                <a:cs typeface="Times New Roman" panose="02020603050405020304" pitchFamily="18" charset="0"/>
              </a:rPr>
              <a:t>Kurt </a:t>
            </a:r>
            <a:r>
              <a:rPr lang="en-US" altLang="zh-CN" sz="1600" dirty="0" err="1">
                <a:solidFill>
                  <a:srgbClr val="000000"/>
                </a:solidFill>
                <a:latin typeface="Times New Roman" panose="02020603050405020304" pitchFamily="18" charset="0"/>
                <a:cs typeface="Times New Roman" panose="02020603050405020304" pitchFamily="18" charset="0"/>
              </a:rPr>
              <a:t>Hornik,Approximation</a:t>
            </a:r>
            <a:r>
              <a:rPr lang="en-US" altLang="zh-CN" sz="1600" dirty="0">
                <a:solidFill>
                  <a:srgbClr val="000000"/>
                </a:solidFill>
                <a:latin typeface="Times New Roman" panose="02020603050405020304" pitchFamily="18" charset="0"/>
                <a:cs typeface="Times New Roman" panose="02020603050405020304" pitchFamily="18" charset="0"/>
              </a:rPr>
              <a:t> Capabilities of Multilayer Feedforward Networks, </a:t>
            </a:r>
            <a:r>
              <a:rPr lang="en-US" altLang="zh-CN" sz="1600" i="1" dirty="0">
                <a:solidFill>
                  <a:srgbClr val="0156FF"/>
                </a:solidFill>
                <a:latin typeface="Times New Roman" panose="02020603050405020304" pitchFamily="18" charset="0"/>
                <a:cs typeface="Times New Roman" panose="02020603050405020304" pitchFamily="18" charset="0"/>
              </a:rPr>
              <a:t>Neural Networks</a:t>
            </a:r>
            <a:r>
              <a:rPr lang="en-US" altLang="zh-CN" sz="1600" dirty="0">
                <a:solidFill>
                  <a:srgbClr val="000000"/>
                </a:solidFill>
                <a:latin typeface="Times New Roman" panose="02020603050405020304" pitchFamily="18" charset="0"/>
                <a:cs typeface="Times New Roman" panose="02020603050405020304" pitchFamily="18" charset="0"/>
              </a:rPr>
              <a:t>, 4(2), 251–257,1991</a:t>
            </a:r>
            <a:endParaRPr lang="en-US" altLang="zh-CN" sz="1600" dirty="0" smtClean="0">
              <a:solidFill>
                <a:srgbClr val="000000"/>
              </a:solidFill>
              <a:latin typeface="Times New Roman" panose="02020603050405020304" pitchFamily="18" charset="0"/>
              <a:cs typeface="Times New Roman" panose="02020603050405020304" pitchFamily="18" charset="0"/>
            </a:endParaRPr>
          </a:p>
          <a:p>
            <a:pPr marL="342900" indent="-342900">
              <a:buFont typeface="+mj-lt"/>
              <a:buAutoNum type="arabicPeriod"/>
            </a:pPr>
            <a:endParaRPr lang="zh-CN" alt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2691096"/>
      </p:ext>
    </p:extLst>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矩形 8"/>
          <p:cNvSpPr/>
          <p:nvPr/>
        </p:nvSpPr>
        <p:spPr>
          <a:xfrm>
            <a:off x="179512" y="1052736"/>
            <a:ext cx="8964488" cy="461665"/>
          </a:xfrm>
          <a:prstGeom prst="rect">
            <a:avLst/>
          </a:prstGeom>
        </p:spPr>
        <p:txBody>
          <a:bodyPr wrap="square">
            <a:spAutoFit/>
          </a:bodyPr>
          <a:lstStyle/>
          <a:p>
            <a:r>
              <a:rPr lang="en-US" altLang="zh-CN" sz="2400" b="1" dirty="0" err="1"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Backpropagate</a:t>
            </a:r>
            <a:r>
              <a:rPr lang="en-US" altLang="zh-CN" sz="2400" b="1"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 errors (</a:t>
            </a:r>
            <a:r>
              <a:rPr lang="zh-CN" altLang="en-US" sz="2400" b="1"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误差后向传播</a:t>
            </a:r>
            <a:r>
              <a:rPr lang="en-US" altLang="zh-CN" sz="2400" b="1"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2400" b="1"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5446" y="1759172"/>
            <a:ext cx="3116076" cy="3809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矩形 10"/>
          <p:cNvSpPr/>
          <p:nvPr/>
        </p:nvSpPr>
        <p:spPr>
          <a:xfrm>
            <a:off x="467544" y="6071199"/>
            <a:ext cx="7920880" cy="646331"/>
          </a:xfrm>
          <a:prstGeom prst="rect">
            <a:avLst/>
          </a:prstGeom>
        </p:spPr>
        <p:txBody>
          <a:bodyPr wrap="square">
            <a:spAutoFit/>
          </a:bodyPr>
          <a:lstStyle/>
          <a:p>
            <a:pPr algn="ctr"/>
            <a:r>
              <a:rPr lang="en-US" altLang="zh-CN" dirty="0">
                <a:solidFill>
                  <a:srgbClr val="000000"/>
                </a:solidFill>
                <a:latin typeface="Times New Roman" panose="02020603050405020304" pitchFamily="18" charset="0"/>
                <a:cs typeface="Times New Roman" panose="02020603050405020304" pitchFamily="18" charset="0"/>
              </a:rPr>
              <a:t>Paul J. </a:t>
            </a:r>
            <a:r>
              <a:rPr lang="en-US" altLang="zh-CN" dirty="0" err="1">
                <a:solidFill>
                  <a:srgbClr val="000000"/>
                </a:solidFill>
                <a:latin typeface="Times New Roman" panose="02020603050405020304" pitchFamily="18" charset="0"/>
                <a:cs typeface="Times New Roman" panose="02020603050405020304" pitchFamily="18" charset="0"/>
              </a:rPr>
              <a:t>Werbos</a:t>
            </a:r>
            <a:r>
              <a:rPr lang="en-US" altLang="zh-CN" dirty="0">
                <a:solidFill>
                  <a:srgbClr val="000000"/>
                </a:solidFill>
                <a:latin typeface="Times New Roman" panose="02020603050405020304" pitchFamily="18" charset="0"/>
                <a:cs typeface="Times New Roman" panose="02020603050405020304" pitchFamily="18" charset="0"/>
              </a:rPr>
              <a:t>, Backpropagation Through Time: What It Does and How to Do It, </a:t>
            </a:r>
            <a:r>
              <a:rPr lang="en-US" altLang="zh-CN" i="1" dirty="0">
                <a:solidFill>
                  <a:srgbClr val="0156FF"/>
                </a:solidFill>
                <a:latin typeface="Times New Roman" panose="02020603050405020304" pitchFamily="18" charset="0"/>
                <a:cs typeface="Times New Roman" panose="02020603050405020304" pitchFamily="18" charset="0"/>
              </a:rPr>
              <a:t>Proceedings of the IEEE</a:t>
            </a:r>
            <a:r>
              <a:rPr lang="en-US" altLang="zh-CN" dirty="0">
                <a:solidFill>
                  <a:srgbClr val="000000"/>
                </a:solidFill>
                <a:latin typeface="Times New Roman" panose="02020603050405020304" pitchFamily="18" charset="0"/>
                <a:cs typeface="Times New Roman" panose="02020603050405020304" pitchFamily="18" charset="0"/>
              </a:rPr>
              <a:t>, 78(10):1550-1560,1990</a:t>
            </a:r>
            <a:endParaRPr lang="zh-CN" altLang="en-US" dirty="0">
              <a:solidFill>
                <a:srgbClr val="000000"/>
              </a:solidFill>
              <a:latin typeface="Times New Roman" panose="02020603050405020304" pitchFamily="18" charset="0"/>
              <a:cs typeface="Times New Roman" panose="02020603050405020304" pitchFamily="18" charset="0"/>
            </a:endParaRPr>
          </a:p>
        </p:txBody>
      </p:sp>
      <p:sp>
        <p:nvSpPr>
          <p:cNvPr id="12" name="矩形 11"/>
          <p:cNvSpPr/>
          <p:nvPr/>
        </p:nvSpPr>
        <p:spPr>
          <a:xfrm>
            <a:off x="467544" y="1759172"/>
            <a:ext cx="4194212" cy="4278094"/>
          </a:xfrm>
          <a:prstGeom prst="rect">
            <a:avLst/>
          </a:prstGeom>
        </p:spPr>
        <p:txBody>
          <a:bodyPr wrap="square">
            <a:spAutoFit/>
          </a:bodyPr>
          <a:lstStyle/>
          <a:p>
            <a:r>
              <a:rPr lang="en-US" altLang="zh-CN" sz="1600" dirty="0">
                <a:solidFill>
                  <a:srgbClr val="000000"/>
                </a:solidFill>
                <a:latin typeface="Times New Roman" panose="02020603050405020304" pitchFamily="18" charset="0"/>
                <a:cs typeface="Times New Roman" panose="02020603050405020304" pitchFamily="18" charset="0"/>
              </a:rPr>
              <a:t>Paul J. </a:t>
            </a:r>
            <a:r>
              <a:rPr lang="en-US" altLang="zh-CN" sz="1600" dirty="0" err="1">
                <a:solidFill>
                  <a:srgbClr val="000000"/>
                </a:solidFill>
                <a:latin typeface="Times New Roman" panose="02020603050405020304" pitchFamily="18" charset="0"/>
                <a:cs typeface="Times New Roman" panose="02020603050405020304" pitchFamily="18" charset="0"/>
              </a:rPr>
              <a:t>Werbos</a:t>
            </a:r>
            <a:r>
              <a:rPr lang="en-US" altLang="zh-CN" sz="1600" dirty="0">
                <a:solidFill>
                  <a:srgbClr val="000000"/>
                </a:solidFill>
                <a:latin typeface="Times New Roman" panose="02020603050405020304" pitchFamily="18" charset="0"/>
                <a:cs typeface="Times New Roman" panose="02020603050405020304" pitchFamily="18" charset="0"/>
              </a:rPr>
              <a:t> (born 1947) is a scientist best known for his </a:t>
            </a:r>
            <a:r>
              <a:rPr lang="en-US" altLang="zh-CN" sz="1600" b="1" dirty="0">
                <a:solidFill>
                  <a:srgbClr val="0000CC"/>
                </a:solidFill>
                <a:latin typeface="Times New Roman" panose="02020603050405020304" pitchFamily="18" charset="0"/>
                <a:cs typeface="Times New Roman" panose="02020603050405020304" pitchFamily="18" charset="0"/>
              </a:rPr>
              <a:t>1974 Harvard University Ph.D. thesis</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a:solidFill>
                  <a:srgbClr val="C00000"/>
                </a:solidFill>
                <a:latin typeface="Times New Roman" panose="02020603050405020304" pitchFamily="18" charset="0"/>
                <a:cs typeface="Times New Roman" panose="02020603050405020304" pitchFamily="18" charset="0"/>
              </a:rPr>
              <a:t>which first described the process of training artificial neural networks through backpropagation of </a:t>
            </a:r>
            <a:r>
              <a:rPr lang="en-US" altLang="zh-CN" sz="1600" dirty="0" smtClean="0">
                <a:solidFill>
                  <a:srgbClr val="C00000"/>
                </a:solidFill>
                <a:latin typeface="Times New Roman" panose="02020603050405020304" pitchFamily="18" charset="0"/>
                <a:cs typeface="Times New Roman" panose="02020603050405020304" pitchFamily="18" charset="0"/>
              </a:rPr>
              <a:t>errors</a:t>
            </a:r>
            <a:r>
              <a:rPr lang="en-US" altLang="zh-CN" sz="1600" dirty="0" smtClean="0">
                <a:solidFill>
                  <a:srgbClr val="000000"/>
                </a:solidFill>
                <a:latin typeface="Times New Roman" panose="02020603050405020304" pitchFamily="18" charset="0"/>
                <a:cs typeface="Times New Roman" panose="02020603050405020304" pitchFamily="18" charset="0"/>
              </a:rPr>
              <a:t>. The </a:t>
            </a:r>
            <a:r>
              <a:rPr lang="en-US" altLang="zh-CN" sz="1600" dirty="0">
                <a:solidFill>
                  <a:srgbClr val="000000"/>
                </a:solidFill>
                <a:latin typeface="Times New Roman" panose="02020603050405020304" pitchFamily="18" charset="0"/>
                <a:cs typeface="Times New Roman" panose="02020603050405020304" pitchFamily="18" charset="0"/>
              </a:rPr>
              <a:t>thesis, and some supplementary information, can be found in his book, The Roots of Backpropagation (ISBN 0-471-59897-6). He also was a pioneer of recurrent neural networks</a:t>
            </a:r>
            <a:r>
              <a:rPr lang="en-US" altLang="zh-CN" sz="1600" dirty="0" smtClean="0">
                <a:solidFill>
                  <a:srgbClr val="000000"/>
                </a:solidFill>
                <a:latin typeface="Times New Roman" panose="02020603050405020304" pitchFamily="18" charset="0"/>
                <a:cs typeface="Times New Roman" panose="02020603050405020304" pitchFamily="18" charset="0"/>
              </a:rPr>
              <a:t>.</a:t>
            </a:r>
            <a:endParaRPr lang="en-US" altLang="zh-CN" sz="1600" dirty="0">
              <a:solidFill>
                <a:srgbClr val="000000"/>
              </a:solidFill>
              <a:latin typeface="Times New Roman" panose="02020603050405020304" pitchFamily="18" charset="0"/>
              <a:cs typeface="Times New Roman" panose="02020603050405020304" pitchFamily="18" charset="0"/>
            </a:endParaRPr>
          </a:p>
          <a:p>
            <a:endParaRPr lang="en-US" altLang="zh-CN" sz="1600" dirty="0">
              <a:solidFill>
                <a:srgbClr val="000000"/>
              </a:solidFill>
              <a:latin typeface="Times New Roman" panose="02020603050405020304" pitchFamily="18" charset="0"/>
              <a:cs typeface="Times New Roman" panose="02020603050405020304" pitchFamily="18" charset="0"/>
            </a:endParaRPr>
          </a:p>
          <a:p>
            <a:r>
              <a:rPr lang="en-US" altLang="zh-CN" sz="1600" dirty="0" err="1">
                <a:solidFill>
                  <a:srgbClr val="000000"/>
                </a:solidFill>
                <a:latin typeface="Times New Roman" panose="02020603050405020304" pitchFamily="18" charset="0"/>
                <a:cs typeface="Times New Roman" panose="02020603050405020304" pitchFamily="18" charset="0"/>
              </a:rPr>
              <a:t>Werbos</a:t>
            </a:r>
            <a:r>
              <a:rPr lang="en-US" altLang="zh-CN" sz="1600" dirty="0">
                <a:solidFill>
                  <a:srgbClr val="000000"/>
                </a:solidFill>
                <a:latin typeface="Times New Roman" panose="02020603050405020304" pitchFamily="18" charset="0"/>
                <a:cs typeface="Times New Roman" panose="02020603050405020304" pitchFamily="18" charset="0"/>
              </a:rPr>
              <a:t> was one of the original three two-year Presidents of the International Neural Network Society (INNS). He was awarded the IEEE Neural Network Pioneer Award for the discovery of backpropagation and other basic neural network learning frameworks such as Adaptive Dynamic Programming.</a:t>
            </a:r>
            <a:endParaRPr lang="zh-CN" alt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6647352"/>
      </p:ext>
    </p:extLst>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13" name="矩形 12"/>
          <p:cNvSpPr/>
          <p:nvPr/>
        </p:nvSpPr>
        <p:spPr>
          <a:xfrm>
            <a:off x="179512" y="6129300"/>
            <a:ext cx="8964488" cy="646331"/>
          </a:xfrm>
          <a:prstGeom prst="rect">
            <a:avLst/>
          </a:prstGeom>
        </p:spPr>
        <p:txBody>
          <a:bodyPr wrap="square">
            <a:spAutoFit/>
          </a:bodyPr>
          <a:lstStyle/>
          <a:p>
            <a:pPr algn="ctr"/>
            <a:r>
              <a:rPr lang="en-US" altLang="zh-CN" dirty="0" err="1">
                <a:solidFill>
                  <a:srgbClr val="000000"/>
                </a:solidFill>
                <a:latin typeface="Times New Roman" panose="02020603050405020304" pitchFamily="18" charset="0"/>
                <a:cs typeface="Times New Roman" panose="02020603050405020304" pitchFamily="18" charset="0"/>
              </a:rPr>
              <a:t>Rumelhart</a:t>
            </a:r>
            <a:r>
              <a:rPr lang="en-US" altLang="zh-CN" dirty="0">
                <a:solidFill>
                  <a:srgbClr val="000000"/>
                </a:solidFill>
                <a:latin typeface="Times New Roman" panose="02020603050405020304" pitchFamily="18" charset="0"/>
                <a:cs typeface="Times New Roman" panose="02020603050405020304" pitchFamily="18" charset="0"/>
              </a:rPr>
              <a:t>, David </a:t>
            </a:r>
            <a:r>
              <a:rPr lang="en-US" altLang="zh-CN" smtClean="0">
                <a:solidFill>
                  <a:srgbClr val="000000"/>
                </a:solidFill>
                <a:latin typeface="Times New Roman" panose="02020603050405020304" pitchFamily="18" charset="0"/>
                <a:cs typeface="Times New Roman" panose="02020603050405020304" pitchFamily="18" charset="0"/>
              </a:rPr>
              <a:t>E.; Hinton</a:t>
            </a:r>
            <a:r>
              <a:rPr lang="en-US" altLang="zh-CN" dirty="0">
                <a:solidFill>
                  <a:srgbClr val="000000"/>
                </a:solidFill>
                <a:latin typeface="Times New Roman" panose="02020603050405020304" pitchFamily="18" charset="0"/>
                <a:cs typeface="Times New Roman" panose="02020603050405020304" pitchFamily="18" charset="0"/>
              </a:rPr>
              <a:t>, Geoffrey E.; Williams, Ronald J., Learning representations by back-propagating errors</a:t>
            </a:r>
            <a:r>
              <a:rPr lang="en-US" altLang="zh-CN" dirty="0" smtClean="0">
                <a:solidFill>
                  <a:srgbClr val="000000"/>
                </a:solidFill>
                <a:latin typeface="Times New Roman" panose="02020603050405020304" pitchFamily="18" charset="0"/>
                <a:cs typeface="Times New Roman" panose="02020603050405020304" pitchFamily="18" charset="0"/>
              </a:rPr>
              <a:t>, </a:t>
            </a:r>
            <a:r>
              <a:rPr lang="en-US" altLang="zh-CN" i="1" dirty="0" smtClean="0">
                <a:solidFill>
                  <a:srgbClr val="0156FF"/>
                </a:solidFill>
                <a:latin typeface="Times New Roman" panose="02020603050405020304" pitchFamily="18" charset="0"/>
                <a:cs typeface="Times New Roman" panose="02020603050405020304" pitchFamily="18" charset="0"/>
              </a:rPr>
              <a:t>Nature</a:t>
            </a:r>
            <a:r>
              <a:rPr lang="en-US" altLang="zh-CN" dirty="0" smtClean="0">
                <a:solidFill>
                  <a:srgbClr val="000000"/>
                </a:solidFill>
                <a:latin typeface="Times New Roman" panose="02020603050405020304" pitchFamily="18" charset="0"/>
                <a:cs typeface="Times New Roman" panose="02020603050405020304" pitchFamily="18" charset="0"/>
              </a:rPr>
              <a:t>, 323 </a:t>
            </a:r>
            <a:r>
              <a:rPr lang="en-US" altLang="zh-CN" dirty="0">
                <a:solidFill>
                  <a:srgbClr val="000000"/>
                </a:solidFill>
                <a:latin typeface="Times New Roman" panose="02020603050405020304" pitchFamily="18" charset="0"/>
                <a:cs typeface="Times New Roman" panose="02020603050405020304" pitchFamily="18" charset="0"/>
              </a:rPr>
              <a:t>(6088): 533–536,1986</a:t>
            </a:r>
            <a:endParaRPr lang="zh-CN" altLang="en-US" dirty="0">
              <a:solidFill>
                <a:srgbClr val="000000"/>
              </a:solidFill>
              <a:latin typeface="Times New Roman" panose="02020603050405020304" pitchFamily="18" charset="0"/>
              <a:cs typeface="Times New Roman" panose="02020603050405020304" pitchFamily="18" charset="0"/>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7884" y="1916832"/>
            <a:ext cx="5278426" cy="4068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789" y="2818550"/>
            <a:ext cx="3002431" cy="2419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矩形 15"/>
          <p:cNvSpPr/>
          <p:nvPr/>
        </p:nvSpPr>
        <p:spPr>
          <a:xfrm>
            <a:off x="4968044" y="1052736"/>
            <a:ext cx="4021200" cy="3785652"/>
          </a:xfrm>
          <a:prstGeom prst="rect">
            <a:avLst/>
          </a:prstGeom>
          <a:solidFill>
            <a:srgbClr val="FF0000"/>
          </a:solidFill>
        </p:spPr>
        <p:txBody>
          <a:bodyPr wrap="square">
            <a:spAutoFit/>
          </a:bodyPr>
          <a:lstStyle/>
          <a:p>
            <a:pPr algn="just"/>
            <a:r>
              <a:rPr lang="en-US" altLang="zh-CN" sz="2000" dirty="0">
                <a:solidFill>
                  <a:srgbClr val="FFFFFF"/>
                </a:solidFill>
                <a:latin typeface="Times New Roman" panose="02020603050405020304" pitchFamily="18" charset="0"/>
                <a:cs typeface="Times New Roman" panose="02020603050405020304" pitchFamily="18" charset="0"/>
              </a:rPr>
              <a:t>Repeatedly adjusts the weights of the connections in the network so as to minimize the measure of the difference between the actual output vector of the net and the desired output vector. As a result of the weight adjustments, internal "hidden" units which are not part of the input or output come to represent important features of the task domain, and the regularities in the task are captured by the interactions of these units.</a:t>
            </a:r>
            <a:endParaRPr lang="zh-CN" altLang="zh-CN" sz="2000" dirty="0">
              <a:solidFill>
                <a:srgbClr val="FFFFFF"/>
              </a:solidFill>
              <a:latin typeface="Times New Roman" panose="02020603050405020304" pitchFamily="18" charset="0"/>
              <a:cs typeface="Times New Roman" panose="02020603050405020304" pitchFamily="18" charset="0"/>
            </a:endParaRPr>
          </a:p>
        </p:txBody>
      </p:sp>
      <p:sp>
        <p:nvSpPr>
          <p:cNvPr id="17" name="矩形 16"/>
          <p:cNvSpPr/>
          <p:nvPr/>
        </p:nvSpPr>
        <p:spPr>
          <a:xfrm>
            <a:off x="179512" y="1052736"/>
            <a:ext cx="4392488" cy="830997"/>
          </a:xfrm>
          <a:prstGeom prst="rect">
            <a:avLst/>
          </a:prstGeom>
        </p:spPr>
        <p:txBody>
          <a:bodyPr wrap="square">
            <a:spAutoFit/>
          </a:bodyPr>
          <a:lstStyle/>
          <a:p>
            <a:r>
              <a:rPr lang="en-US" altLang="zh-CN" sz="2400" b="1" dirty="0" err="1" smtClean="0">
                <a:solidFill>
                  <a:srgbClr val="C00000"/>
                </a:solidFill>
                <a:latin typeface="Times New Roman" panose="02020603050405020304" pitchFamily="18" charset="0"/>
                <a:cs typeface="Times New Roman" panose="02020603050405020304" pitchFamily="18" charset="0"/>
              </a:rPr>
              <a:t>Backpropagate</a:t>
            </a:r>
            <a:r>
              <a:rPr lang="en-US" altLang="zh-CN" sz="2400" b="1" dirty="0" smtClean="0">
                <a:solidFill>
                  <a:srgbClr val="C00000"/>
                </a:solidFill>
                <a:latin typeface="Times New Roman" panose="02020603050405020304" pitchFamily="18" charset="0"/>
                <a:cs typeface="Times New Roman" panose="02020603050405020304" pitchFamily="18" charset="0"/>
              </a:rPr>
              <a:t> errors </a:t>
            </a:r>
          </a:p>
          <a:p>
            <a:r>
              <a:rPr lang="en-US" altLang="zh-CN" sz="2400" b="1" dirty="0" smtClean="0">
                <a:solidFill>
                  <a:srgbClr val="C00000"/>
                </a:solidFill>
                <a:latin typeface="黑体" panose="02010609060101010101" pitchFamily="49" charset="-122"/>
                <a:ea typeface="黑体" panose="02010609060101010101" pitchFamily="49" charset="-122"/>
                <a:cs typeface="Times New Roman" panose="02020603050405020304" pitchFamily="18" charset="0"/>
              </a:rPr>
              <a:t>(</a:t>
            </a:r>
            <a:r>
              <a:rPr lang="zh-CN" altLang="en-US" sz="2400" b="1" dirty="0" smtClean="0">
                <a:solidFill>
                  <a:srgbClr val="C00000"/>
                </a:solidFill>
                <a:latin typeface="黑体" panose="02010609060101010101" pitchFamily="49" charset="-122"/>
                <a:ea typeface="黑体" panose="02010609060101010101" pitchFamily="49" charset="-122"/>
                <a:cs typeface="Times New Roman" panose="02020603050405020304" pitchFamily="18" charset="0"/>
              </a:rPr>
              <a:t>误差后向传播</a:t>
            </a:r>
            <a:r>
              <a:rPr lang="en-US" altLang="zh-CN" sz="2400" b="1" dirty="0" smtClean="0">
                <a:solidFill>
                  <a:srgbClr val="C00000"/>
                </a:solidFill>
                <a:latin typeface="黑体" panose="02010609060101010101" pitchFamily="49" charset="-122"/>
                <a:ea typeface="黑体" panose="02010609060101010101" pitchFamily="49" charset="-122"/>
                <a:cs typeface="Times New Roman" panose="02020603050405020304" pitchFamily="18" charset="0"/>
              </a:rPr>
              <a:t>)</a:t>
            </a:r>
            <a:endParaRPr lang="zh-CN" altLang="en-US" sz="2400" b="1" dirty="0">
              <a:solidFill>
                <a:srgbClr val="C00000"/>
              </a:solidFill>
              <a:latin typeface="黑体" panose="02010609060101010101" pitchFamily="49" charset="-122"/>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010334741"/>
      </p:ext>
    </p:extLst>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14" name="TextBox 13"/>
          <p:cNvSpPr txBox="1"/>
          <p:nvPr/>
        </p:nvSpPr>
        <p:spPr>
          <a:xfrm>
            <a:off x="155575" y="1709557"/>
            <a:ext cx="8839834" cy="2246769"/>
          </a:xfrm>
          <a:prstGeom prst="rect">
            <a:avLst/>
          </a:prstGeom>
          <a:noFill/>
        </p:spPr>
        <p:txBody>
          <a:bodyPr wrap="square" rtlCol="0">
            <a:spAutoFit/>
          </a:bodyPr>
          <a:lstStyle/>
          <a:p>
            <a:pPr algn="just"/>
            <a:r>
              <a:rPr lang="en-US" altLang="zh-CN" sz="2000" dirty="0" smtClean="0">
                <a:solidFill>
                  <a:srgbClr val="C00000"/>
                </a:solidFill>
                <a:latin typeface="Times New Roman" panose="02020603050405020304" pitchFamily="18" charset="0"/>
                <a:cs typeface="Times New Roman" panose="02020603050405020304" pitchFamily="18" charset="0"/>
              </a:rPr>
              <a:t> Recurrent </a:t>
            </a:r>
            <a:r>
              <a:rPr lang="en-US" altLang="zh-CN" sz="2000" dirty="0">
                <a:solidFill>
                  <a:srgbClr val="C00000"/>
                </a:solidFill>
                <a:latin typeface="Times New Roman" panose="02020603050405020304" pitchFamily="18" charset="0"/>
                <a:cs typeface="Times New Roman" panose="02020603050405020304" pitchFamily="18" charset="0"/>
              </a:rPr>
              <a:t>Neural </a:t>
            </a:r>
            <a:r>
              <a:rPr lang="en-US" altLang="zh-CN" sz="2000" dirty="0" smtClean="0">
                <a:solidFill>
                  <a:srgbClr val="C00000"/>
                </a:solidFill>
                <a:latin typeface="Times New Roman" panose="02020603050405020304" pitchFamily="18" charset="0"/>
                <a:cs typeface="Times New Roman" panose="02020603050405020304" pitchFamily="18" charset="0"/>
              </a:rPr>
              <a:t>Network: </a:t>
            </a:r>
            <a:r>
              <a:rPr lang="en-US" altLang="zh-CN" sz="2000" dirty="0" smtClean="0">
                <a:solidFill>
                  <a:srgbClr val="000000"/>
                </a:solidFill>
                <a:latin typeface="Times New Roman" panose="02020603050405020304" pitchFamily="18" charset="0"/>
                <a:cs typeface="Times New Roman" panose="02020603050405020304" pitchFamily="18" charset="0"/>
              </a:rPr>
              <a:t>An </a:t>
            </a:r>
            <a:r>
              <a:rPr lang="en-US" altLang="zh-CN" sz="2000" dirty="0">
                <a:solidFill>
                  <a:srgbClr val="000000"/>
                </a:solidFill>
                <a:latin typeface="Times New Roman" panose="02020603050405020304" pitchFamily="18" charset="0"/>
                <a:cs typeface="Times New Roman" panose="02020603050405020304" pitchFamily="18" charset="0"/>
              </a:rPr>
              <a:t>RNN has recurrent connections (connections to previous time steps of the same layer). </a:t>
            </a:r>
            <a:r>
              <a:rPr lang="en-US" altLang="zh-CN" sz="2000" dirty="0" smtClean="0">
                <a:solidFill>
                  <a:srgbClr val="000000"/>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l"/>
            </a:pPr>
            <a:r>
              <a:rPr lang="en-US" altLang="zh-CN" sz="2000" dirty="0" smtClean="0">
                <a:solidFill>
                  <a:srgbClr val="000000"/>
                </a:solidFill>
                <a:latin typeface="Times New Roman" panose="02020603050405020304" pitchFamily="18" charset="0"/>
                <a:cs typeface="Times New Roman" panose="02020603050405020304" pitchFamily="18" charset="0"/>
              </a:rPr>
              <a:t>RNN </a:t>
            </a:r>
            <a:r>
              <a:rPr lang="en-US" altLang="zh-CN" sz="2000" dirty="0">
                <a:solidFill>
                  <a:srgbClr val="000000"/>
                </a:solidFill>
                <a:latin typeface="Times New Roman" panose="02020603050405020304" pitchFamily="18" charset="0"/>
                <a:cs typeface="Times New Roman" panose="02020603050405020304" pitchFamily="18" charset="0"/>
              </a:rPr>
              <a:t>are powerful </a:t>
            </a:r>
            <a:r>
              <a:rPr lang="en-US" altLang="zh-CN" sz="2000" dirty="0" smtClean="0">
                <a:solidFill>
                  <a:srgbClr val="000000"/>
                </a:solidFill>
                <a:latin typeface="Times New Roman" panose="02020603050405020304" pitchFamily="18" charset="0"/>
                <a:cs typeface="Times New Roman" panose="02020603050405020304" pitchFamily="18" charset="0"/>
              </a:rPr>
              <a:t>but </a:t>
            </a:r>
            <a:r>
              <a:rPr lang="en-US" altLang="zh-CN" sz="2000" dirty="0">
                <a:solidFill>
                  <a:srgbClr val="000000"/>
                </a:solidFill>
                <a:latin typeface="Times New Roman" panose="02020603050405020304" pitchFamily="18" charset="0"/>
                <a:cs typeface="Times New Roman" panose="02020603050405020304" pitchFamily="18" charset="0"/>
              </a:rPr>
              <a:t>can get extremely complicated. Computations derived from earlier input are fed back into the network, which gives </a:t>
            </a:r>
            <a:r>
              <a:rPr lang="en-US" altLang="zh-CN" sz="2000" dirty="0" smtClean="0">
                <a:solidFill>
                  <a:srgbClr val="000000"/>
                </a:solidFill>
                <a:latin typeface="Times New Roman" panose="02020603050405020304" pitchFamily="18" charset="0"/>
                <a:cs typeface="Times New Roman" panose="02020603050405020304" pitchFamily="18" charset="0"/>
              </a:rPr>
              <a:t>RNN </a:t>
            </a:r>
            <a:r>
              <a:rPr lang="en-US" altLang="zh-CN" sz="2000" dirty="0">
                <a:solidFill>
                  <a:srgbClr val="000000"/>
                </a:solidFill>
                <a:latin typeface="Times New Roman" panose="02020603050405020304" pitchFamily="18" charset="0"/>
                <a:cs typeface="Times New Roman" panose="02020603050405020304" pitchFamily="18" charset="0"/>
              </a:rPr>
              <a:t>a kind of </a:t>
            </a:r>
            <a:r>
              <a:rPr lang="en-US" altLang="zh-CN" sz="2000" dirty="0">
                <a:solidFill>
                  <a:srgbClr val="0000CC"/>
                </a:solidFill>
                <a:latin typeface="Times New Roman" panose="02020603050405020304" pitchFamily="18" charset="0"/>
                <a:cs typeface="Times New Roman" panose="02020603050405020304" pitchFamily="18" charset="0"/>
              </a:rPr>
              <a:t>memory</a:t>
            </a:r>
            <a:r>
              <a:rPr lang="en-US" altLang="zh-CN" sz="2000" dirty="0" smtClean="0">
                <a:solidFill>
                  <a:srgbClr val="000000"/>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l"/>
            </a:pPr>
            <a:r>
              <a:rPr lang="en-US" altLang="zh-CN" sz="2000" dirty="0">
                <a:solidFill>
                  <a:srgbClr val="C00000"/>
                </a:solidFill>
                <a:latin typeface="Times New Roman" panose="02020603050405020304" pitchFamily="18" charset="0"/>
                <a:cs typeface="Times New Roman" panose="02020603050405020304" pitchFamily="18" charset="0"/>
              </a:rPr>
              <a:t>Standard RNNs suffer from both exploding and </a:t>
            </a:r>
            <a:r>
              <a:rPr lang="en-US" altLang="zh-CN" sz="2000" dirty="0" smtClean="0">
                <a:solidFill>
                  <a:srgbClr val="C00000"/>
                </a:solidFill>
                <a:latin typeface="Times New Roman" panose="02020603050405020304" pitchFamily="18" charset="0"/>
                <a:cs typeface="Times New Roman" panose="02020603050405020304" pitchFamily="18" charset="0"/>
              </a:rPr>
              <a:t>vanishing gradients </a:t>
            </a:r>
            <a:r>
              <a:rPr lang="en-US" altLang="zh-CN" sz="2000" dirty="0">
                <a:solidFill>
                  <a:srgbClr val="C00000"/>
                </a:solidFill>
                <a:latin typeface="Times New Roman" panose="02020603050405020304" pitchFamily="18" charset="0"/>
                <a:cs typeface="Times New Roman" panose="02020603050405020304" pitchFamily="18" charset="0"/>
              </a:rPr>
              <a:t>due to their iterative </a:t>
            </a:r>
            <a:r>
              <a:rPr lang="en-US" altLang="zh-CN" sz="2000" dirty="0" smtClean="0">
                <a:solidFill>
                  <a:srgbClr val="C00000"/>
                </a:solidFill>
                <a:latin typeface="Times New Roman" panose="02020603050405020304" pitchFamily="18" charset="0"/>
                <a:cs typeface="Times New Roman" panose="02020603050405020304" pitchFamily="18" charset="0"/>
              </a:rPr>
              <a:t>nature. </a:t>
            </a:r>
            <a:endParaRPr lang="zh-CN" altLang="en-US" sz="2000" dirty="0">
              <a:solidFill>
                <a:srgbClr val="C00000"/>
              </a:solidFill>
              <a:latin typeface="Times New Roman" panose="02020603050405020304" pitchFamily="18" charset="0"/>
              <a:cs typeface="Times New Roman" panose="02020603050405020304" pitchFamily="18" charset="0"/>
            </a:endParaRPr>
          </a:p>
        </p:txBody>
      </p:sp>
      <p:sp>
        <p:nvSpPr>
          <p:cNvPr id="9" name="矩形 8"/>
          <p:cNvSpPr/>
          <p:nvPr/>
        </p:nvSpPr>
        <p:spPr>
          <a:xfrm>
            <a:off x="0" y="878560"/>
            <a:ext cx="8744585" cy="830997"/>
          </a:xfrm>
          <a:prstGeom prst="rect">
            <a:avLst/>
          </a:prstGeom>
        </p:spPr>
        <p:txBody>
          <a:bodyPr wrap="square">
            <a:spAutoFit/>
          </a:bodyPr>
          <a:lstStyle/>
          <a:p>
            <a:r>
              <a:rPr lang="en-US" altLang="zh-CN" sz="2400" dirty="0">
                <a:solidFill>
                  <a:srgbClr val="0000CC"/>
                </a:solidFill>
                <a:latin typeface="Times New Roman" panose="02020603050405020304" pitchFamily="18" charset="0"/>
                <a:cs typeface="Times New Roman" panose="02020603050405020304" pitchFamily="18" charset="0"/>
              </a:rPr>
              <a:t>From multilayer </a:t>
            </a:r>
            <a:r>
              <a:rPr lang="en-US" altLang="zh-CN" sz="2400" dirty="0" smtClean="0">
                <a:solidFill>
                  <a:srgbClr val="0000CC"/>
                </a:solidFill>
                <a:latin typeface="Times New Roman" panose="02020603050405020304" pitchFamily="18" charset="0"/>
                <a:cs typeface="Times New Roman" panose="02020603050405020304" pitchFamily="18" charset="0"/>
              </a:rPr>
              <a:t>perceptron (</a:t>
            </a:r>
            <a:r>
              <a:rPr lang="en-US" altLang="zh-CN" sz="2400" dirty="0">
                <a:solidFill>
                  <a:srgbClr val="0000CC"/>
                </a:solidFill>
                <a:latin typeface="Times New Roman" panose="02020603050405020304" pitchFamily="18" charset="0"/>
                <a:cs typeface="Times New Roman" panose="02020603050405020304" pitchFamily="18" charset="0"/>
              </a:rPr>
              <a:t>MLP) to Recurrent Neural Network to LSTM/GRU </a:t>
            </a:r>
          </a:p>
        </p:txBody>
      </p:sp>
      <p:sp>
        <p:nvSpPr>
          <p:cNvPr id="10" name="矩形 9"/>
          <p:cNvSpPr/>
          <p:nvPr/>
        </p:nvSpPr>
        <p:spPr>
          <a:xfrm>
            <a:off x="4983715" y="6096235"/>
            <a:ext cx="1666400" cy="430689"/>
          </a:xfrm>
          <a:prstGeom prst="rect">
            <a:avLst/>
          </a:prstGeom>
          <a:solidFill>
            <a:srgbClr val="C00000"/>
          </a:solidFill>
          <a:ln>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91440" tIns="45720" rIns="91440" bIns="45720" numCol="1" spcCol="0" rtlCol="0" fromWordArt="0" anchor="ctr" anchorCtr="0" forceAA="0" compatLnSpc="1">
            <a:noAutofit/>
          </a:bodyPr>
          <a:lstStyle/>
          <a:p>
            <a:pPr algn="ctr">
              <a:spcBef>
                <a:spcPct val="30000"/>
              </a:spcBef>
            </a:pPr>
            <a:r>
              <a:rPr lang="en-US" altLang="en-GB" sz="2400" b="1" dirty="0" smtClean="0">
                <a:solidFill>
                  <a:srgbClr val="FFFFFF"/>
                </a:solidFill>
                <a:latin typeface="Times New Roman" panose="02020603050405020304" pitchFamily="18" charset="0"/>
                <a:sym typeface="+mn-ea"/>
              </a:rPr>
              <a:t>Mapping</a:t>
            </a:r>
            <a:endParaRPr lang="en-US" altLang="en-GB" sz="2000" b="1" dirty="0">
              <a:solidFill>
                <a:srgbClr val="FFFFFF"/>
              </a:solidFill>
              <a:latin typeface="Times New Roman" panose="02020603050405020304" pitchFamily="18" charset="0"/>
              <a:sym typeface="+mn-ea"/>
            </a:endParaRPr>
          </a:p>
        </p:txBody>
      </p:sp>
      <p:sp>
        <p:nvSpPr>
          <p:cNvPr id="11" name="矩形 10"/>
          <p:cNvSpPr/>
          <p:nvPr/>
        </p:nvSpPr>
        <p:spPr>
          <a:xfrm>
            <a:off x="2638107" y="6012405"/>
            <a:ext cx="1965959" cy="625714"/>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algn="ctr" fontAlgn="auto">
              <a:spcBef>
                <a:spcPct val="30000"/>
              </a:spcBef>
              <a:spcAft>
                <a:spcPts val="0"/>
              </a:spcAft>
              <a:defRPr/>
            </a:pPr>
            <a:r>
              <a:rPr lang="en-US" altLang="en-GB" kern="0" dirty="0">
                <a:solidFill>
                  <a:prstClr val="white"/>
                </a:solidFill>
                <a:latin typeface="Times New Roman" panose="02020603050405020304" pitchFamily="18" charset="0"/>
                <a:ea typeface="宋体"/>
                <a:sym typeface="+mn-ea"/>
              </a:rPr>
              <a:t>s</a:t>
            </a:r>
            <a:r>
              <a:rPr lang="en-US" altLang="en-GB" kern="0" dirty="0" err="1" smtClean="0">
                <a:solidFill>
                  <a:prstClr val="white"/>
                </a:solidFill>
                <a:latin typeface="Times New Roman" panose="02020603050405020304" pitchFamily="18" charset="0"/>
                <a:ea typeface="宋体"/>
                <a:sym typeface="+mn-ea"/>
              </a:rPr>
              <a:t>equence</a:t>
            </a:r>
            <a:r>
              <a:rPr lang="en-US" altLang="en-GB" kern="0" dirty="0" smtClean="0">
                <a:solidFill>
                  <a:prstClr val="white"/>
                </a:solidFill>
                <a:latin typeface="Times New Roman" panose="02020603050405020304" pitchFamily="18" charset="0"/>
                <a:ea typeface="宋体"/>
                <a:sym typeface="+mn-ea"/>
              </a:rPr>
              <a:t> input</a:t>
            </a:r>
          </a:p>
          <a:p>
            <a:pPr algn="ctr" fontAlgn="auto">
              <a:spcBef>
                <a:spcPct val="30000"/>
              </a:spcBef>
              <a:spcAft>
                <a:spcPts val="0"/>
              </a:spcAft>
              <a:defRPr/>
            </a:pPr>
            <a:r>
              <a:rPr lang="en-US" altLang="en-GB" sz="1600" kern="0" dirty="0" smtClean="0">
                <a:solidFill>
                  <a:prstClr val="white"/>
                </a:solidFill>
                <a:latin typeface="Times New Roman" panose="02020603050405020304" pitchFamily="18" charset="0"/>
                <a:ea typeface="宋体"/>
                <a:sym typeface="+mn-ea"/>
              </a:rPr>
              <a:t>(x0…</a:t>
            </a:r>
            <a:r>
              <a:rPr lang="en-US" altLang="en-GB" sz="1600" kern="0" dirty="0" err="1" smtClean="0">
                <a:solidFill>
                  <a:prstClr val="white"/>
                </a:solidFill>
                <a:latin typeface="Times New Roman" panose="02020603050405020304" pitchFamily="18" charset="0"/>
                <a:ea typeface="宋体"/>
                <a:sym typeface="+mn-ea"/>
              </a:rPr>
              <a:t>xt</a:t>
            </a:r>
            <a:r>
              <a:rPr lang="en-US" altLang="en-GB" sz="1600" kern="0" dirty="0" smtClean="0">
                <a:solidFill>
                  <a:prstClr val="white"/>
                </a:solidFill>
                <a:latin typeface="Times New Roman" panose="02020603050405020304" pitchFamily="18" charset="0"/>
                <a:ea typeface="宋体"/>
                <a:sym typeface="+mn-ea"/>
              </a:rPr>
              <a:t>)</a:t>
            </a:r>
          </a:p>
        </p:txBody>
      </p:sp>
      <p:sp>
        <p:nvSpPr>
          <p:cNvPr id="12" name="右箭头 11"/>
          <p:cNvSpPr/>
          <p:nvPr/>
        </p:nvSpPr>
        <p:spPr bwMode="auto">
          <a:xfrm>
            <a:off x="4696774" y="6206486"/>
            <a:ext cx="286941" cy="210185"/>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spcBef>
                <a:spcPct val="30000"/>
              </a:spcBef>
            </a:pPr>
            <a:endParaRPr lang="zh-CN" altLang="en-US" sz="1200" smtClean="0">
              <a:solidFill>
                <a:srgbClr val="000000"/>
              </a:solidFill>
              <a:latin typeface="宋体" pitchFamily="2" charset="-122"/>
            </a:endParaRPr>
          </a:p>
        </p:txBody>
      </p:sp>
      <p:sp>
        <p:nvSpPr>
          <p:cNvPr id="13" name="矩形 12"/>
          <p:cNvSpPr/>
          <p:nvPr/>
        </p:nvSpPr>
        <p:spPr>
          <a:xfrm>
            <a:off x="6937056" y="6012170"/>
            <a:ext cx="2058353" cy="545704"/>
          </a:xfrm>
          <a:prstGeom prst="rect">
            <a:avLst/>
          </a:prstGeom>
          <a:solidFill>
            <a:srgbClr val="5B9BD5"/>
          </a:solidFill>
          <a:ln w="25400" cap="flat" cmpd="sng" algn="ctr">
            <a:solidFill>
              <a:srgbClr val="5B9BD5">
                <a:shade val="50000"/>
              </a:srgbClr>
            </a:solidFill>
            <a:prstDash val="solid"/>
            <a:headEnd type="none" w="med" len="med"/>
            <a:tailEnd type="none" w="med" len="med"/>
          </a:ln>
          <a:effectLst/>
        </p:spPr>
        <p:txBody>
          <a:bodyPr vertOverflow="overflow" horzOverflow="overflow" vert="horz" wrap="square" lIns="91440" tIns="45720" rIns="91440" bIns="45720" numCol="1" spcCol="0" rtlCol="0" fromWordArt="0" anchor="ctr" anchorCtr="0" forceAA="0" compatLnSpc="1">
            <a:noAutofit/>
          </a:bodyPr>
          <a:lstStyle/>
          <a:p>
            <a:pPr algn="ctr" fontAlgn="auto">
              <a:spcBef>
                <a:spcPct val="30000"/>
              </a:spcBef>
              <a:spcAft>
                <a:spcPts val="0"/>
              </a:spcAft>
              <a:defRPr/>
            </a:pPr>
            <a:r>
              <a:rPr lang="en-US" altLang="en-GB" sz="1600" kern="0" dirty="0" smtClean="0">
                <a:solidFill>
                  <a:prstClr val="white"/>
                </a:solidFill>
                <a:latin typeface="Times New Roman" panose="02020603050405020304" pitchFamily="18" charset="0"/>
                <a:ea typeface="宋体"/>
                <a:sym typeface="+mn-ea"/>
              </a:rPr>
              <a:t>Embedding vector </a:t>
            </a:r>
          </a:p>
          <a:p>
            <a:pPr algn="ctr" fontAlgn="auto">
              <a:spcBef>
                <a:spcPct val="30000"/>
              </a:spcBef>
              <a:spcAft>
                <a:spcPts val="0"/>
              </a:spcAft>
              <a:defRPr/>
            </a:pPr>
            <a:r>
              <a:rPr lang="en-US" altLang="en-GB" sz="1600" kern="0" dirty="0" smtClean="0">
                <a:solidFill>
                  <a:prstClr val="white"/>
                </a:solidFill>
                <a:latin typeface="Times New Roman" panose="02020603050405020304" pitchFamily="18" charset="0"/>
                <a:ea typeface="宋体"/>
                <a:sym typeface="+mn-ea"/>
              </a:rPr>
              <a:t>(</a:t>
            </a:r>
            <a:r>
              <a:rPr lang="en-US" altLang="en-GB" sz="1600" kern="0" dirty="0" err="1" smtClean="0">
                <a:solidFill>
                  <a:prstClr val="white"/>
                </a:solidFill>
                <a:latin typeface="Times New Roman" panose="02020603050405020304" pitchFamily="18" charset="0"/>
                <a:ea typeface="宋体"/>
                <a:sym typeface="+mn-ea"/>
              </a:rPr>
              <a:t>ht</a:t>
            </a:r>
            <a:r>
              <a:rPr lang="en-US" altLang="en-GB" sz="1600" kern="0" dirty="0" smtClean="0">
                <a:solidFill>
                  <a:prstClr val="white"/>
                </a:solidFill>
                <a:latin typeface="Times New Roman" panose="02020603050405020304" pitchFamily="18" charset="0"/>
                <a:ea typeface="宋体"/>
                <a:sym typeface="+mn-ea"/>
              </a:rPr>
              <a:t>)</a:t>
            </a:r>
          </a:p>
        </p:txBody>
      </p:sp>
      <p:sp>
        <p:nvSpPr>
          <p:cNvPr id="15" name="右箭头 14"/>
          <p:cNvSpPr/>
          <p:nvPr/>
        </p:nvSpPr>
        <p:spPr bwMode="auto">
          <a:xfrm>
            <a:off x="6650115" y="6195255"/>
            <a:ext cx="286941" cy="210185"/>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spcBef>
                <a:spcPct val="30000"/>
              </a:spcBef>
            </a:pPr>
            <a:endParaRPr lang="zh-CN" altLang="en-US" sz="1200" smtClean="0">
              <a:solidFill>
                <a:srgbClr val="000000"/>
              </a:solidFill>
              <a:latin typeface="宋体" pitchFamily="2" charset="-122"/>
            </a:endParaRPr>
          </a:p>
        </p:txBody>
      </p:sp>
      <p:pic>
        <p:nvPicPr>
          <p:cNvPr id="5121"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8107" y="4019607"/>
            <a:ext cx="6030912" cy="191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4" y="4291569"/>
            <a:ext cx="2867026" cy="13705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2474761"/>
      </p:ext>
    </p:extLst>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7" name="TextBox 6"/>
          <p:cNvSpPr txBox="1"/>
          <p:nvPr/>
        </p:nvSpPr>
        <p:spPr>
          <a:xfrm>
            <a:off x="1" y="878740"/>
            <a:ext cx="9018269" cy="2985433"/>
          </a:xfrm>
          <a:prstGeom prst="rect">
            <a:avLst/>
          </a:prstGeom>
          <a:noFill/>
        </p:spPr>
        <p:txBody>
          <a:bodyPr wrap="square" rtlCol="0">
            <a:spAutoFit/>
          </a:bodyPr>
          <a:lstStyle/>
          <a:p>
            <a:pPr marL="342900" indent="-342900">
              <a:buClr>
                <a:srgbClr val="C00000"/>
              </a:buClr>
              <a:buFont typeface="Wingdings" panose="05000000000000000000" pitchFamily="2" charset="2"/>
              <a:buChar char="l"/>
            </a:pPr>
            <a:r>
              <a:rPr lang="en-US" altLang="zh-CN" sz="2400" dirty="0" smtClean="0">
                <a:solidFill>
                  <a:srgbClr val="000000"/>
                </a:solidFill>
                <a:latin typeface="Times New Roman" panose="02020603050405020304" pitchFamily="18" charset="0"/>
                <a:cs typeface="Times New Roman" panose="02020603050405020304" pitchFamily="18" charset="0"/>
              </a:rPr>
              <a:t>Long Short-Term Memory (LSTM) Model:</a:t>
            </a:r>
          </a:p>
          <a:p>
            <a:pPr marL="800100" lvl="1" indent="-342900" algn="just">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LSTM is </a:t>
            </a:r>
            <a:r>
              <a:rPr lang="en-US" altLang="zh-CN" dirty="0">
                <a:solidFill>
                  <a:srgbClr val="000000"/>
                </a:solidFill>
                <a:latin typeface="Times New Roman" panose="02020603050405020304" pitchFamily="18" charset="0"/>
                <a:cs typeface="Times New Roman" panose="02020603050405020304" pitchFamily="18" charset="0"/>
              </a:rPr>
              <a:t>an RNN </a:t>
            </a:r>
            <a:r>
              <a:rPr lang="en-US" altLang="zh-CN" dirty="0" smtClean="0">
                <a:solidFill>
                  <a:srgbClr val="000000"/>
                </a:solidFill>
                <a:latin typeface="Times New Roman" panose="02020603050405020304" pitchFamily="18" charset="0"/>
                <a:cs typeface="Times New Roman" panose="02020603050405020304" pitchFamily="18" charset="0"/>
              </a:rPr>
              <a:t>devised to deal with </a:t>
            </a:r>
            <a:r>
              <a:rPr lang="en-US" altLang="zh-CN" dirty="0">
                <a:solidFill>
                  <a:srgbClr val="000000"/>
                </a:solidFill>
                <a:latin typeface="Times New Roman" panose="02020603050405020304" pitchFamily="18" charset="0"/>
                <a:cs typeface="Times New Roman" panose="02020603050405020304" pitchFamily="18" charset="0"/>
              </a:rPr>
              <a:t>exploding and vanishing </a:t>
            </a:r>
            <a:r>
              <a:rPr lang="en-US" altLang="zh-CN" dirty="0" smtClean="0">
                <a:solidFill>
                  <a:srgbClr val="000000"/>
                </a:solidFill>
                <a:latin typeface="Times New Roman" panose="02020603050405020304" pitchFamily="18" charset="0"/>
                <a:cs typeface="Times New Roman" panose="02020603050405020304" pitchFamily="18" charset="0"/>
              </a:rPr>
              <a:t>gradient problems in RNN. </a:t>
            </a:r>
          </a:p>
          <a:p>
            <a:pPr marL="800100" lvl="1" indent="-342900" algn="just">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An </a:t>
            </a:r>
            <a:r>
              <a:rPr lang="en-US" altLang="zh-CN" dirty="0">
                <a:solidFill>
                  <a:srgbClr val="000000"/>
                </a:solidFill>
                <a:latin typeface="Times New Roman" panose="02020603050405020304" pitchFamily="18" charset="0"/>
                <a:cs typeface="Times New Roman" panose="02020603050405020304" pitchFamily="18" charset="0"/>
              </a:rPr>
              <a:t>LSTM hidden layer consists of a set of recurrently connected blocks, known as memory </a:t>
            </a:r>
            <a:r>
              <a:rPr lang="en-US" altLang="zh-CN" dirty="0" smtClean="0">
                <a:solidFill>
                  <a:srgbClr val="000000"/>
                </a:solidFill>
                <a:latin typeface="Times New Roman" panose="02020603050405020304" pitchFamily="18" charset="0"/>
                <a:cs typeface="Times New Roman" panose="02020603050405020304" pitchFamily="18" charset="0"/>
              </a:rPr>
              <a:t>cells. </a:t>
            </a:r>
          </a:p>
          <a:p>
            <a:pPr marL="800100" lvl="1" indent="-342900" algn="just">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Each </a:t>
            </a:r>
            <a:r>
              <a:rPr lang="en-US" altLang="zh-CN" dirty="0">
                <a:solidFill>
                  <a:srgbClr val="000000"/>
                </a:solidFill>
                <a:latin typeface="Times New Roman" panose="02020603050405020304" pitchFamily="18" charset="0"/>
                <a:cs typeface="Times New Roman" panose="02020603050405020304" pitchFamily="18" charset="0"/>
              </a:rPr>
              <a:t>of </a:t>
            </a:r>
            <a:r>
              <a:rPr lang="en-US" altLang="zh-CN" dirty="0" smtClean="0">
                <a:solidFill>
                  <a:srgbClr val="000000"/>
                </a:solidFill>
                <a:latin typeface="Times New Roman" panose="02020603050405020304" pitchFamily="18" charset="0"/>
                <a:cs typeface="Times New Roman" panose="02020603050405020304" pitchFamily="18" charset="0"/>
              </a:rPr>
              <a:t>memory cells is connected by three </a:t>
            </a:r>
            <a:r>
              <a:rPr lang="en-US" altLang="zh-CN" dirty="0">
                <a:solidFill>
                  <a:srgbClr val="000000"/>
                </a:solidFill>
                <a:latin typeface="Times New Roman" panose="02020603050405020304" pitchFamily="18" charset="0"/>
                <a:cs typeface="Times New Roman" panose="02020603050405020304" pitchFamily="18" charset="0"/>
              </a:rPr>
              <a:t>multiplicative units - </a:t>
            </a:r>
            <a:r>
              <a:rPr lang="en-US" altLang="zh-CN" dirty="0">
                <a:solidFill>
                  <a:srgbClr val="0000CC"/>
                </a:solidFill>
                <a:latin typeface="Times New Roman" panose="02020603050405020304" pitchFamily="18" charset="0"/>
                <a:cs typeface="Times New Roman" panose="02020603050405020304" pitchFamily="18" charset="0"/>
              </a:rPr>
              <a:t>the input</a:t>
            </a:r>
            <a:r>
              <a:rPr lang="en-US" altLang="zh-CN" dirty="0">
                <a:solidFill>
                  <a:srgbClr val="000000"/>
                </a:solidFill>
                <a:latin typeface="Times New Roman" panose="02020603050405020304" pitchFamily="18" charset="0"/>
                <a:cs typeface="Times New Roman" panose="02020603050405020304" pitchFamily="18" charset="0"/>
              </a:rPr>
              <a:t>, </a:t>
            </a:r>
            <a:r>
              <a:rPr lang="en-US" altLang="zh-CN" dirty="0">
                <a:solidFill>
                  <a:srgbClr val="0000CC"/>
                </a:solidFill>
                <a:latin typeface="Times New Roman" panose="02020603050405020304" pitchFamily="18" charset="0"/>
                <a:cs typeface="Times New Roman" panose="02020603050405020304" pitchFamily="18" charset="0"/>
              </a:rPr>
              <a:t>output</a:t>
            </a:r>
            <a:r>
              <a:rPr lang="en-US" altLang="zh-CN" dirty="0">
                <a:solidFill>
                  <a:srgbClr val="000000"/>
                </a:solidFill>
                <a:latin typeface="Times New Roman" panose="02020603050405020304" pitchFamily="18" charset="0"/>
                <a:cs typeface="Times New Roman" panose="02020603050405020304" pitchFamily="18" charset="0"/>
              </a:rPr>
              <a:t> and </a:t>
            </a:r>
            <a:r>
              <a:rPr lang="en-US" altLang="zh-CN" dirty="0">
                <a:solidFill>
                  <a:srgbClr val="0000CC"/>
                </a:solidFill>
                <a:latin typeface="Times New Roman" panose="02020603050405020304" pitchFamily="18" charset="0"/>
                <a:cs typeface="Times New Roman" panose="02020603050405020304" pitchFamily="18" charset="0"/>
              </a:rPr>
              <a:t>forget</a:t>
            </a:r>
            <a:r>
              <a:rPr lang="en-US" altLang="zh-CN" dirty="0">
                <a:solidFill>
                  <a:srgbClr val="000000"/>
                </a:solidFill>
                <a:latin typeface="Times New Roman" panose="02020603050405020304" pitchFamily="18" charset="0"/>
                <a:cs typeface="Times New Roman" panose="02020603050405020304" pitchFamily="18" charset="0"/>
              </a:rPr>
              <a:t> </a:t>
            </a:r>
            <a:r>
              <a:rPr lang="en-US" altLang="zh-CN" dirty="0" smtClean="0">
                <a:solidFill>
                  <a:srgbClr val="000000"/>
                </a:solidFill>
                <a:latin typeface="Times New Roman" panose="02020603050405020304" pitchFamily="18" charset="0"/>
                <a:cs typeface="Times New Roman" panose="02020603050405020304" pitchFamily="18" charset="0"/>
              </a:rPr>
              <a:t>gates.</a:t>
            </a:r>
          </a:p>
          <a:p>
            <a:pPr marL="800100" lvl="1" indent="-342900" algn="just">
              <a:buClr>
                <a:srgbClr val="C00000"/>
              </a:buClr>
              <a:buFont typeface="Wingdings" panose="05000000000000000000" pitchFamily="2" charset="2"/>
              <a:buChar char="l"/>
            </a:pPr>
            <a:r>
              <a:rPr lang="en-US" altLang="zh-CN" dirty="0" smtClean="0">
                <a:solidFill>
                  <a:srgbClr val="000000"/>
                </a:solidFill>
                <a:latin typeface="Times New Roman" panose="02020603050405020304" pitchFamily="18" charset="0"/>
                <a:cs typeface="Times New Roman" panose="02020603050405020304" pitchFamily="18" charset="0"/>
              </a:rPr>
              <a:t>The </a:t>
            </a:r>
            <a:r>
              <a:rPr lang="en-US" altLang="zh-CN" dirty="0">
                <a:solidFill>
                  <a:srgbClr val="000000"/>
                </a:solidFill>
                <a:latin typeface="Times New Roman" panose="02020603050405020304" pitchFamily="18" charset="0"/>
                <a:cs typeface="Times New Roman" panose="02020603050405020304" pitchFamily="18" charset="0"/>
              </a:rPr>
              <a:t>input to the cells is multiplied by the activation of the input gate, the output to the net is multiplied by the output gate, and the previous cell values are multiplied by the forget gate. </a:t>
            </a:r>
            <a:endParaRPr lang="zh-CN" altLang="en-US" dirty="0">
              <a:solidFill>
                <a:srgbClr val="000000"/>
              </a:solidFill>
              <a:latin typeface="Times New Roman" panose="02020603050405020304" pitchFamily="18" charset="0"/>
              <a:cs typeface="Times New Roman" panose="02020603050405020304" pitchFamily="18" charset="0"/>
            </a:endParaRPr>
          </a:p>
        </p:txBody>
      </p:sp>
      <p:sp>
        <p:nvSpPr>
          <p:cNvPr id="4" name="矩形 3"/>
          <p:cNvSpPr/>
          <p:nvPr/>
        </p:nvSpPr>
        <p:spPr>
          <a:xfrm>
            <a:off x="155575" y="6211669"/>
            <a:ext cx="8862695" cy="584775"/>
          </a:xfrm>
          <a:prstGeom prst="rect">
            <a:avLst/>
          </a:prstGeom>
        </p:spPr>
        <p:txBody>
          <a:bodyPr wrap="square">
            <a:spAutoFit/>
          </a:bodyPr>
          <a:lstStyle/>
          <a:p>
            <a:pPr algn="ctr"/>
            <a:r>
              <a:rPr lang="hu-HU" altLang="zh-CN" sz="1600" dirty="0">
                <a:solidFill>
                  <a:srgbClr val="000000"/>
                </a:solidFill>
                <a:latin typeface="Times New Roman" panose="02020603050405020304" pitchFamily="18" charset="0"/>
                <a:cs typeface="Times New Roman" panose="02020603050405020304" pitchFamily="18" charset="0"/>
              </a:rPr>
              <a:t>Sepp Hochreiter &amp;Jűrgen Schmidhuber, Long short-term memory, Neural computation, Vol. 9(8), pp. 1735--1780, MIT Press, 1997</a:t>
            </a:r>
            <a:endParaRPr lang="zh-CN" altLang="en-US" sz="1600" dirty="0">
              <a:solidFill>
                <a:srgbClr val="000000"/>
              </a:solidFill>
              <a:latin typeface="Times New Roman" panose="02020603050405020304" pitchFamily="18" charset="0"/>
              <a:cs typeface="Times New Roman" panose="02020603050405020304" pitchFamily="18" charset="0"/>
            </a:endParaRPr>
          </a:p>
        </p:txBody>
      </p: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1" y="4104843"/>
            <a:ext cx="3815239" cy="1602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8087" y="3864174"/>
            <a:ext cx="4924383" cy="18432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8037623"/>
      </p:ext>
    </p:extLst>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7" name="TextBox 6"/>
          <p:cNvSpPr txBox="1"/>
          <p:nvPr/>
        </p:nvSpPr>
        <p:spPr>
          <a:xfrm>
            <a:off x="155575" y="1112102"/>
            <a:ext cx="8899525" cy="1169551"/>
          </a:xfrm>
          <a:prstGeom prst="rect">
            <a:avLst/>
          </a:prstGeom>
          <a:noFill/>
        </p:spPr>
        <p:txBody>
          <a:bodyPr wrap="square" rtlCol="0">
            <a:spAutoFit/>
          </a:bodyPr>
          <a:lstStyle/>
          <a:p>
            <a:r>
              <a:rPr lang="en-US" altLang="zh-CN" sz="2400" dirty="0" smtClean="0">
                <a:solidFill>
                  <a:srgbClr val="000000"/>
                </a:solidFill>
                <a:latin typeface="Times New Roman" panose="02020603050405020304" pitchFamily="18" charset="0"/>
                <a:cs typeface="Times New Roman" panose="02020603050405020304" pitchFamily="18" charset="0"/>
              </a:rPr>
              <a:t>Gated Recurrent Unit (GRU)</a:t>
            </a:r>
          </a:p>
          <a:p>
            <a:r>
              <a:rPr lang="en-US" altLang="zh-CN" sz="2200" dirty="0" smtClean="0">
                <a:solidFill>
                  <a:srgbClr val="000000"/>
                </a:solidFill>
                <a:latin typeface="Times New Roman" panose="02020603050405020304" pitchFamily="18" charset="0"/>
                <a:cs typeface="Times New Roman" panose="02020603050405020304" pitchFamily="18" charset="0"/>
              </a:rPr>
              <a:t>Gated </a:t>
            </a:r>
            <a:r>
              <a:rPr lang="en-US" altLang="zh-CN" sz="2200" dirty="0">
                <a:solidFill>
                  <a:srgbClr val="000000"/>
                </a:solidFill>
                <a:latin typeface="Times New Roman" panose="02020603050405020304" pitchFamily="18" charset="0"/>
                <a:cs typeface="Times New Roman" panose="02020603050405020304" pitchFamily="18" charset="0"/>
              </a:rPr>
              <a:t>recurrent units are a gating mechanism in recurrent neural networks, </a:t>
            </a:r>
            <a:r>
              <a:rPr lang="en-US" altLang="zh-CN" sz="2200" dirty="0" smtClean="0">
                <a:solidFill>
                  <a:srgbClr val="000000"/>
                </a:solidFill>
                <a:latin typeface="Times New Roman" panose="02020603050405020304" pitchFamily="18" charset="0"/>
                <a:cs typeface="Times New Roman" panose="02020603050405020304" pitchFamily="18" charset="0"/>
              </a:rPr>
              <a:t> GRU has </a:t>
            </a:r>
            <a:r>
              <a:rPr lang="en-US" altLang="zh-CN" sz="2200" dirty="0">
                <a:solidFill>
                  <a:srgbClr val="000000"/>
                </a:solidFill>
                <a:latin typeface="Times New Roman" panose="02020603050405020304" pitchFamily="18" charset="0"/>
                <a:cs typeface="Times New Roman" panose="02020603050405020304" pitchFamily="18" charset="0"/>
              </a:rPr>
              <a:t>fewer parameters than LSTM, as they lack an output </a:t>
            </a:r>
            <a:r>
              <a:rPr lang="en-US" altLang="zh-CN" sz="2200" dirty="0" smtClean="0">
                <a:solidFill>
                  <a:srgbClr val="000000"/>
                </a:solidFill>
                <a:latin typeface="Times New Roman" panose="02020603050405020304" pitchFamily="18" charset="0"/>
                <a:cs typeface="Times New Roman" panose="02020603050405020304" pitchFamily="18" charset="0"/>
              </a:rPr>
              <a:t>gate.</a:t>
            </a:r>
            <a:endParaRPr lang="zh-CN" altLang="en-US" sz="2200" dirty="0">
              <a:solidFill>
                <a:srgbClr val="000000"/>
              </a:solidFill>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52" y="2543866"/>
            <a:ext cx="3476509" cy="2255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组合 9"/>
          <p:cNvGrpSpPr/>
          <p:nvPr/>
        </p:nvGrpSpPr>
        <p:grpSpPr>
          <a:xfrm>
            <a:off x="5016136" y="2728532"/>
            <a:ext cx="2648482" cy="1859923"/>
            <a:chOff x="5173980" y="2781300"/>
            <a:chExt cx="2648482" cy="1859923"/>
          </a:xfrm>
        </p:grpSpPr>
        <mc:AlternateContent xmlns:mc="http://schemas.openxmlformats.org/markup-compatibility/2006" xmlns:a14="http://schemas.microsoft.com/office/drawing/2010/main">
          <mc:Choice Requires="a14">
            <p:sp>
              <p:nvSpPr>
                <p:cNvPr id="2" name="TextBox 1"/>
                <p:cNvSpPr txBox="1"/>
                <p:nvPr/>
              </p:nvSpPr>
              <p:spPr>
                <a:xfrm>
                  <a:off x="5173980" y="2781300"/>
                  <a:ext cx="1897507" cy="369332"/>
                </a:xfrm>
                <a:prstGeom prst="rect">
                  <a:avLst/>
                </a:prstGeom>
                <a:noFill/>
              </p:spPr>
              <p:txBody>
                <a:bodyPr wrap="none" rtlCol="0">
                  <a:spAutoFit/>
                </a:bodyPr>
                <a:lstStyle/>
                <a:p>
                  <a:r>
                    <a:rPr lang="en-US" altLang="zh-CN" b="1" i="1" dirty="0" err="1" smtClean="0">
                      <a:solidFill>
                        <a:srgbClr val="000000"/>
                      </a:solidFill>
                      <a:latin typeface="Times New Roman" panose="02020603050405020304" pitchFamily="18" charset="0"/>
                      <a:cs typeface="Times New Roman" panose="02020603050405020304" pitchFamily="18" charset="0"/>
                    </a:rPr>
                    <a:t>z</a:t>
                  </a:r>
                  <a:r>
                    <a:rPr lang="en-US" altLang="zh-CN" baseline="-25000" dirty="0" err="1"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 =</a:t>
                  </a:r>
                  <a14:m>
                    <m:oMath xmlns:m="http://schemas.openxmlformats.org/officeDocument/2006/math">
                      <m:r>
                        <a:rPr lang="zh-CN" altLang="en-US" i="1">
                          <a:solidFill>
                            <a:srgbClr val="000000"/>
                          </a:solidFill>
                          <a:latin typeface="Cambria Math"/>
                        </a:rPr>
                        <m:t>𝜎</m:t>
                      </m:r>
                    </m:oMath>
                  </a14:m>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W</a:t>
                  </a:r>
                  <a:r>
                    <a:rPr lang="en-US" altLang="zh-CN" baseline="-25000" dirty="0" smtClean="0">
                      <a:solidFill>
                        <a:srgbClr val="000000"/>
                      </a:solidFill>
                      <a:latin typeface="Times New Roman" panose="02020603050405020304" pitchFamily="18" charset="0"/>
                      <a:cs typeface="Times New Roman" panose="02020603050405020304" pitchFamily="18" charset="0"/>
                    </a:rPr>
                    <a:t>z</a:t>
                  </a:r>
                  <a:r>
                    <a:rPr lang="en-US" altLang="zh-CN" b="1" i="1" dirty="0" smtClean="0">
                      <a:solidFill>
                        <a:srgbClr val="000000"/>
                      </a:solidFill>
                      <a:latin typeface="Times New Roman" panose="02020603050405020304" pitchFamily="18" charset="0"/>
                      <a:cs typeface="Times New Roman" panose="02020603050405020304" pitchFamily="18" charset="0"/>
                    </a:rPr>
                    <a:t>x</a:t>
                  </a:r>
                  <a:r>
                    <a:rPr lang="en-US" altLang="zh-CN" baseline="-25000" dirty="0"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U</a:t>
                  </a:r>
                  <a:r>
                    <a:rPr lang="en-US" altLang="zh-CN" baseline="-25000" dirty="0" smtClean="0">
                      <a:solidFill>
                        <a:srgbClr val="000000"/>
                      </a:solidFill>
                      <a:latin typeface="Times New Roman" panose="02020603050405020304" pitchFamily="18" charset="0"/>
                      <a:cs typeface="Times New Roman" panose="02020603050405020304" pitchFamily="18" charset="0"/>
                    </a:rPr>
                    <a:t>z</a:t>
                  </a:r>
                  <a:r>
                    <a:rPr lang="en-US" altLang="zh-CN" b="1" i="1" dirty="0" smtClean="0">
                      <a:solidFill>
                        <a:srgbClr val="000000"/>
                      </a:solidFill>
                      <a:latin typeface="Times New Roman" panose="02020603050405020304" pitchFamily="18" charset="0"/>
                      <a:cs typeface="Times New Roman" panose="02020603050405020304" pitchFamily="18" charset="0"/>
                    </a:rPr>
                    <a:t>h</a:t>
                  </a:r>
                  <a:r>
                    <a:rPr lang="en-US" altLang="zh-CN" baseline="-25000" dirty="0" smtClean="0">
                      <a:solidFill>
                        <a:srgbClr val="000000"/>
                      </a:solidFill>
                      <a:latin typeface="Times New Roman" panose="02020603050405020304" pitchFamily="18" charset="0"/>
                      <a:cs typeface="Times New Roman" panose="02020603050405020304" pitchFamily="18" charset="0"/>
                    </a:rPr>
                    <a:t>t-1</a:t>
                  </a:r>
                  <a:r>
                    <a:rPr lang="en-US" altLang="zh-CN" dirty="0" smtClean="0">
                      <a:solidFill>
                        <a:srgbClr val="000000"/>
                      </a:solidFill>
                      <a:latin typeface="Times New Roman" panose="02020603050405020304" pitchFamily="18" charset="0"/>
                      <a:cs typeface="Times New Roman" panose="02020603050405020304" pitchFamily="18" charset="0"/>
                    </a:rPr>
                    <a:t>)</a:t>
                  </a:r>
                  <a:endParaRPr lang="zh-CN" altLang="en-US"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173980" y="2781300"/>
                  <a:ext cx="1897507" cy="369332"/>
                </a:xfrm>
                <a:prstGeom prst="rect">
                  <a:avLst/>
                </a:prstGeom>
                <a:blipFill rotWithShape="1">
                  <a:blip r:embed="rId4"/>
                  <a:stretch>
                    <a:fillRect l="-2894" t="-8333" r="-1929" b="-266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5173980" y="3238500"/>
                  <a:ext cx="2648482" cy="383759"/>
                </a:xfrm>
                <a:prstGeom prst="rect">
                  <a:avLst/>
                </a:prstGeom>
                <a:noFill/>
              </p:spPr>
              <p:txBody>
                <a:bodyPr wrap="none" rtlCol="0">
                  <a:spAutoFit/>
                </a:bodyPr>
                <a:lstStyle/>
                <a:p>
                  <a14:m>
                    <m:oMath xmlns:m="http://schemas.openxmlformats.org/officeDocument/2006/math">
                      <m:acc>
                        <m:accPr>
                          <m:chr m:val="̃"/>
                          <m:ctrlPr>
                            <a:rPr lang="en-US" altLang="zh-CN" b="1" i="1" smtClean="0">
                              <a:solidFill>
                                <a:srgbClr val="000000"/>
                              </a:solidFill>
                              <a:latin typeface="Cambria Math"/>
                            </a:rPr>
                          </m:ctrlPr>
                        </m:accPr>
                        <m:e>
                          <m:r>
                            <a:rPr lang="en-US" altLang="zh-CN" b="1" i="1" smtClean="0">
                              <a:solidFill>
                                <a:srgbClr val="000000"/>
                              </a:solidFill>
                              <a:latin typeface="Cambria Math"/>
                            </a:rPr>
                            <m:t>𝒉</m:t>
                          </m:r>
                        </m:e>
                      </m:acc>
                    </m:oMath>
                  </a14:m>
                  <a:r>
                    <a:rPr lang="en-US" altLang="zh-CN" baseline="-25000" dirty="0"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 = </a:t>
                  </a:r>
                  <a:r>
                    <a:rPr lang="en-US" altLang="zh-CN" dirty="0" err="1" smtClean="0">
                      <a:solidFill>
                        <a:srgbClr val="000000"/>
                      </a:solidFill>
                      <a:latin typeface="Times New Roman" panose="02020603050405020304" pitchFamily="18" charset="0"/>
                      <a:cs typeface="Times New Roman" panose="02020603050405020304" pitchFamily="18" charset="0"/>
                    </a:rPr>
                    <a:t>tanh</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err="1" smtClean="0">
                      <a:solidFill>
                        <a:srgbClr val="000000"/>
                      </a:solidFill>
                      <a:latin typeface="Times New Roman" panose="02020603050405020304" pitchFamily="18" charset="0"/>
                      <a:cs typeface="Times New Roman" panose="02020603050405020304" pitchFamily="18" charset="0"/>
                    </a:rPr>
                    <a:t>Wx</a:t>
                  </a:r>
                  <a:r>
                    <a:rPr lang="en-US" altLang="zh-CN" baseline="-25000" dirty="0" err="1" smtClean="0">
                      <a:solidFill>
                        <a:srgbClr val="000000"/>
                      </a:solidFill>
                      <a:latin typeface="Times New Roman" panose="02020603050405020304" pitchFamily="18" charset="0"/>
                      <a:cs typeface="Times New Roman" panose="02020603050405020304" pitchFamily="18" charset="0"/>
                    </a:rPr>
                    <a:t>t</a:t>
                  </a:r>
                  <a:r>
                    <a:rPr lang="en-US" altLang="zh-CN" dirty="0" err="1" smtClean="0">
                      <a:solidFill>
                        <a:srgbClr val="000000"/>
                      </a:solidFill>
                      <a:latin typeface="Times New Roman" panose="02020603050405020304" pitchFamily="18" charset="0"/>
                      <a:cs typeface="Times New Roman" panose="02020603050405020304" pitchFamily="18" charset="0"/>
                    </a:rPr>
                    <a:t>+</a:t>
                  </a:r>
                  <a:r>
                    <a:rPr lang="en-US" altLang="zh-CN" b="1" i="1" dirty="0" err="1" smtClean="0">
                      <a:solidFill>
                        <a:srgbClr val="000000"/>
                      </a:solidFill>
                      <a:latin typeface="Times New Roman" panose="02020603050405020304" pitchFamily="18" charset="0"/>
                      <a:cs typeface="Times New Roman" panose="02020603050405020304" pitchFamily="18" charset="0"/>
                    </a:rPr>
                    <a:t>U</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err="1" smtClean="0">
                      <a:solidFill>
                        <a:srgbClr val="000000"/>
                      </a:solidFill>
                      <a:latin typeface="Times New Roman" panose="02020603050405020304" pitchFamily="18" charset="0"/>
                      <a:cs typeface="Times New Roman" panose="02020603050405020304" pitchFamily="18" charset="0"/>
                    </a:rPr>
                    <a:t>r</a:t>
                  </a:r>
                  <a:r>
                    <a:rPr lang="en-US" altLang="zh-CN" baseline="-25000" dirty="0" err="1" smtClean="0">
                      <a:solidFill>
                        <a:srgbClr val="000000"/>
                      </a:solidFill>
                      <a:latin typeface="Times New Roman" panose="02020603050405020304" pitchFamily="18" charset="0"/>
                      <a:cs typeface="Times New Roman" panose="02020603050405020304" pitchFamily="18" charset="0"/>
                    </a:rPr>
                    <a:t>t</a:t>
                  </a:r>
                  <a:r>
                    <a:rPr lang="en-US" altLang="zh-CN" baseline="-25000" dirty="0" smtClean="0">
                      <a:solidFill>
                        <a:srgbClr val="000000"/>
                      </a:solidFill>
                      <a:latin typeface="Times New Roman" panose="02020603050405020304" pitchFamily="18" charset="0"/>
                      <a:cs typeface="Times New Roman" panose="02020603050405020304" pitchFamily="18" charset="0"/>
                    </a:rPr>
                    <a:t>      </a:t>
                  </a:r>
                  <a:r>
                    <a:rPr lang="en-US" altLang="zh-CN" b="1" i="1" dirty="0" smtClean="0">
                      <a:solidFill>
                        <a:srgbClr val="000000"/>
                      </a:solidFill>
                      <a:latin typeface="Times New Roman" panose="02020603050405020304" pitchFamily="18" charset="0"/>
                      <a:cs typeface="Times New Roman" panose="02020603050405020304" pitchFamily="18" charset="0"/>
                    </a:rPr>
                    <a:t>h</a:t>
                  </a:r>
                  <a:r>
                    <a:rPr lang="en-US" altLang="zh-CN" baseline="-25000" dirty="0" smtClean="0">
                      <a:solidFill>
                        <a:srgbClr val="000000"/>
                      </a:solidFill>
                      <a:latin typeface="Times New Roman" panose="02020603050405020304" pitchFamily="18" charset="0"/>
                      <a:cs typeface="Times New Roman" panose="02020603050405020304" pitchFamily="18" charset="0"/>
                    </a:rPr>
                    <a:t>t-1</a:t>
                  </a:r>
                  <a:r>
                    <a:rPr lang="en-US" altLang="zh-CN" dirty="0" smtClean="0">
                      <a:solidFill>
                        <a:srgbClr val="000000"/>
                      </a:solidFill>
                      <a:latin typeface="Times New Roman" panose="02020603050405020304" pitchFamily="18" charset="0"/>
                      <a:cs typeface="Times New Roman" panose="02020603050405020304" pitchFamily="18" charset="0"/>
                    </a:rPr>
                    <a:t>))</a:t>
                  </a:r>
                  <a:endParaRPr lang="zh-CN" altLang="en-US"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5173980" y="3238500"/>
                  <a:ext cx="2648482" cy="383759"/>
                </a:xfrm>
                <a:prstGeom prst="rect">
                  <a:avLst/>
                </a:prstGeom>
                <a:blipFill rotWithShape="1">
                  <a:blip r:embed="rId5"/>
                  <a:stretch>
                    <a:fillRect t="-6452" r="-1152" b="-27419"/>
                  </a:stretch>
                </a:blipFill>
              </p:spPr>
              <p:txBody>
                <a:bodyPr/>
                <a:lstStyle/>
                <a:p>
                  <a:r>
                    <a:rPr lang="zh-CN" altLang="en-US">
                      <a:noFill/>
                    </a:rPr>
                    <a:t> </a:t>
                  </a:r>
                </a:p>
              </p:txBody>
            </p:sp>
          </mc:Fallback>
        </mc:AlternateContent>
        <p:pic>
          <p:nvPicPr>
            <p:cNvPr id="1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73980" y="3359158"/>
              <a:ext cx="223837" cy="200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mc:AlternateContent xmlns:mc="http://schemas.openxmlformats.org/markup-compatibility/2006" xmlns:a14="http://schemas.microsoft.com/office/drawing/2010/main">
          <mc:Choice Requires="a14">
            <p:sp>
              <p:nvSpPr>
                <p:cNvPr id="4" name="TextBox 3"/>
                <p:cNvSpPr txBox="1"/>
                <p:nvPr/>
              </p:nvSpPr>
              <p:spPr>
                <a:xfrm>
                  <a:off x="5173980" y="3726180"/>
                  <a:ext cx="1919949" cy="369332"/>
                </a:xfrm>
                <a:prstGeom prst="rect">
                  <a:avLst/>
                </a:prstGeom>
                <a:noFill/>
              </p:spPr>
              <p:txBody>
                <a:bodyPr wrap="none" rtlCol="0">
                  <a:spAutoFit/>
                </a:bodyPr>
                <a:lstStyle/>
                <a:p>
                  <a:r>
                    <a:rPr lang="en-US" altLang="zh-CN" b="1" i="1" dirty="0" smtClean="0">
                      <a:solidFill>
                        <a:srgbClr val="000000"/>
                      </a:solidFill>
                      <a:latin typeface="Times New Roman" panose="02020603050405020304" pitchFamily="18" charset="0"/>
                      <a:cs typeface="Times New Roman" panose="02020603050405020304" pitchFamily="18" charset="0"/>
                    </a:rPr>
                    <a:t>r</a:t>
                  </a:r>
                  <a:r>
                    <a:rPr lang="en-US" altLang="zh-CN" baseline="-25000" dirty="0"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 = </a:t>
                  </a:r>
                  <a14:m>
                    <m:oMath xmlns:m="http://schemas.openxmlformats.org/officeDocument/2006/math">
                      <m:r>
                        <a:rPr lang="zh-CN" altLang="en-US" i="1" smtClean="0">
                          <a:solidFill>
                            <a:srgbClr val="000000"/>
                          </a:solidFill>
                          <a:latin typeface="Cambria Math"/>
                        </a:rPr>
                        <m:t>𝜎</m:t>
                      </m:r>
                    </m:oMath>
                  </a14:m>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W</a:t>
                  </a:r>
                  <a:r>
                    <a:rPr lang="en-US" altLang="zh-CN" baseline="-25000" dirty="0" smtClean="0">
                      <a:solidFill>
                        <a:srgbClr val="000000"/>
                      </a:solidFill>
                      <a:latin typeface="Times New Roman" panose="02020603050405020304" pitchFamily="18" charset="0"/>
                      <a:cs typeface="Times New Roman" panose="02020603050405020304" pitchFamily="18" charset="0"/>
                    </a:rPr>
                    <a:t>r</a:t>
                  </a:r>
                  <a:r>
                    <a:rPr lang="en-US" altLang="zh-CN" b="1" i="1" dirty="0" smtClean="0">
                      <a:solidFill>
                        <a:srgbClr val="000000"/>
                      </a:solidFill>
                      <a:latin typeface="Times New Roman" panose="02020603050405020304" pitchFamily="18" charset="0"/>
                      <a:cs typeface="Times New Roman" panose="02020603050405020304" pitchFamily="18" charset="0"/>
                    </a:rPr>
                    <a:t>x</a:t>
                  </a:r>
                  <a:r>
                    <a:rPr lang="en-US" altLang="zh-CN" baseline="-25000" dirty="0"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U</a:t>
                  </a:r>
                  <a:r>
                    <a:rPr lang="en-US" altLang="zh-CN" baseline="-25000" dirty="0" smtClean="0">
                      <a:solidFill>
                        <a:srgbClr val="000000"/>
                      </a:solidFill>
                      <a:latin typeface="Times New Roman" panose="02020603050405020304" pitchFamily="18" charset="0"/>
                      <a:cs typeface="Times New Roman" panose="02020603050405020304" pitchFamily="18" charset="0"/>
                    </a:rPr>
                    <a:t>r</a:t>
                  </a:r>
                  <a:r>
                    <a:rPr lang="en-US" altLang="zh-CN" b="1" i="1" dirty="0" smtClean="0">
                      <a:solidFill>
                        <a:srgbClr val="000000"/>
                      </a:solidFill>
                      <a:latin typeface="Times New Roman" panose="02020603050405020304" pitchFamily="18" charset="0"/>
                      <a:cs typeface="Times New Roman" panose="02020603050405020304" pitchFamily="18" charset="0"/>
                    </a:rPr>
                    <a:t>h</a:t>
                  </a:r>
                  <a:r>
                    <a:rPr lang="en-US" altLang="zh-CN" baseline="-25000" dirty="0" smtClean="0">
                      <a:solidFill>
                        <a:srgbClr val="000000"/>
                      </a:solidFill>
                      <a:latin typeface="Times New Roman" panose="02020603050405020304" pitchFamily="18" charset="0"/>
                      <a:cs typeface="Times New Roman" panose="02020603050405020304" pitchFamily="18" charset="0"/>
                    </a:rPr>
                    <a:t>t-1</a:t>
                  </a:r>
                  <a:r>
                    <a:rPr lang="en-US" altLang="zh-CN" dirty="0" smtClean="0">
                      <a:solidFill>
                        <a:srgbClr val="000000"/>
                      </a:solidFill>
                      <a:latin typeface="Times New Roman" panose="02020603050405020304" pitchFamily="18" charset="0"/>
                      <a:cs typeface="Times New Roman" panose="02020603050405020304" pitchFamily="18" charset="0"/>
                    </a:rPr>
                    <a:t>)</a:t>
                  </a:r>
                  <a:endParaRPr lang="zh-CN" altLang="en-US"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5173980" y="3726180"/>
                  <a:ext cx="1919949" cy="369332"/>
                </a:xfrm>
                <a:prstGeom prst="rect">
                  <a:avLst/>
                </a:prstGeom>
                <a:blipFill rotWithShape="1">
                  <a:blip r:embed="rId7"/>
                  <a:stretch>
                    <a:fillRect l="-2857" t="-8333" r="-1587" b="-26667"/>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5" name="TextBox 4"/>
                <p:cNvSpPr txBox="1"/>
                <p:nvPr/>
              </p:nvSpPr>
              <p:spPr>
                <a:xfrm>
                  <a:off x="5173980" y="4259580"/>
                  <a:ext cx="1724318" cy="381643"/>
                </a:xfrm>
                <a:prstGeom prst="rect">
                  <a:avLst/>
                </a:prstGeom>
                <a:noFill/>
              </p:spPr>
              <p:txBody>
                <a:bodyPr wrap="none" rtlCol="0">
                  <a:spAutoFit/>
                </a:bodyPr>
                <a:lstStyle/>
                <a:p>
                  <a:r>
                    <a:rPr lang="en-US" altLang="zh-CN" b="1" i="1" dirty="0" err="1" smtClean="0">
                      <a:solidFill>
                        <a:srgbClr val="000000"/>
                      </a:solidFill>
                      <a:latin typeface="Times New Roman" panose="02020603050405020304" pitchFamily="18" charset="0"/>
                      <a:cs typeface="Times New Roman" panose="02020603050405020304" pitchFamily="18" charset="0"/>
                    </a:rPr>
                    <a:t>h</a:t>
                  </a:r>
                  <a:r>
                    <a:rPr lang="en-US" altLang="zh-CN" baseline="-25000" dirty="0" err="1"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=(1-</a:t>
                  </a:r>
                  <a:r>
                    <a:rPr lang="en-US" altLang="zh-CN" b="1" i="1" dirty="0" smtClean="0">
                      <a:solidFill>
                        <a:srgbClr val="000000"/>
                      </a:solidFill>
                      <a:latin typeface="Times New Roman" panose="02020603050405020304" pitchFamily="18" charset="0"/>
                      <a:cs typeface="Times New Roman" panose="02020603050405020304" pitchFamily="18" charset="0"/>
                    </a:rPr>
                    <a:t>z</a:t>
                  </a:r>
                  <a:r>
                    <a:rPr lang="en-US" altLang="zh-CN" baseline="-25000" dirty="0" smtClean="0">
                      <a:solidFill>
                        <a:srgbClr val="000000"/>
                      </a:solidFill>
                      <a:latin typeface="Times New Roman" panose="02020603050405020304" pitchFamily="18" charset="0"/>
                      <a:cs typeface="Times New Roman" panose="02020603050405020304" pitchFamily="18" charset="0"/>
                    </a:rPr>
                    <a:t>t</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h</a:t>
                  </a:r>
                  <a:r>
                    <a:rPr lang="en-US" altLang="zh-CN" baseline="-25000" dirty="0" smtClean="0">
                      <a:solidFill>
                        <a:srgbClr val="000000"/>
                      </a:solidFill>
                      <a:latin typeface="Times New Roman" panose="02020603050405020304" pitchFamily="18" charset="0"/>
                      <a:cs typeface="Times New Roman" panose="02020603050405020304" pitchFamily="18" charset="0"/>
                    </a:rPr>
                    <a:t>t-1</a:t>
                  </a:r>
                  <a:r>
                    <a:rPr lang="en-US" altLang="zh-CN" dirty="0" smtClean="0">
                      <a:solidFill>
                        <a:srgbClr val="000000"/>
                      </a:solidFill>
                      <a:latin typeface="Times New Roman" panose="02020603050405020304" pitchFamily="18" charset="0"/>
                      <a:cs typeface="Times New Roman" panose="02020603050405020304" pitchFamily="18" charset="0"/>
                    </a:rPr>
                    <a:t>+</a:t>
                  </a:r>
                  <a:r>
                    <a:rPr lang="en-US" altLang="zh-CN" b="1" i="1" dirty="0" smtClean="0">
                      <a:solidFill>
                        <a:srgbClr val="000000"/>
                      </a:solidFill>
                      <a:latin typeface="Times New Roman" panose="02020603050405020304" pitchFamily="18" charset="0"/>
                      <a:cs typeface="Times New Roman" panose="02020603050405020304" pitchFamily="18" charset="0"/>
                    </a:rPr>
                    <a:t>z</a:t>
                  </a:r>
                  <a:r>
                    <a:rPr lang="en-US" altLang="zh-CN" baseline="-25000" dirty="0" smtClean="0">
                      <a:solidFill>
                        <a:srgbClr val="000000"/>
                      </a:solidFill>
                      <a:latin typeface="Times New Roman" panose="02020603050405020304" pitchFamily="18" charset="0"/>
                      <a:cs typeface="Times New Roman" panose="02020603050405020304" pitchFamily="18" charset="0"/>
                    </a:rPr>
                    <a:t>t</a:t>
                  </a:r>
                  <a14:m>
                    <m:oMath xmlns:m="http://schemas.openxmlformats.org/officeDocument/2006/math">
                      <m:acc>
                        <m:accPr>
                          <m:chr m:val="̃"/>
                          <m:ctrlPr>
                            <a:rPr lang="en-US" altLang="zh-CN" b="1" i="1">
                              <a:solidFill>
                                <a:srgbClr val="000000"/>
                              </a:solidFill>
                              <a:latin typeface="Cambria Math"/>
                            </a:rPr>
                          </m:ctrlPr>
                        </m:accPr>
                        <m:e>
                          <m:r>
                            <a:rPr lang="en-US" altLang="zh-CN" b="1" i="1">
                              <a:solidFill>
                                <a:srgbClr val="000000"/>
                              </a:solidFill>
                              <a:latin typeface="Cambria Math"/>
                            </a:rPr>
                            <m:t>𝒉</m:t>
                          </m:r>
                        </m:e>
                      </m:acc>
                    </m:oMath>
                  </a14:m>
                  <a:r>
                    <a:rPr lang="en-US" altLang="zh-CN" baseline="-25000" dirty="0" smtClean="0">
                      <a:solidFill>
                        <a:srgbClr val="000000"/>
                      </a:solidFill>
                      <a:latin typeface="Times New Roman" panose="02020603050405020304" pitchFamily="18" charset="0"/>
                      <a:cs typeface="Times New Roman" panose="02020603050405020304" pitchFamily="18" charset="0"/>
                    </a:rPr>
                    <a:t>t</a:t>
                  </a:r>
                  <a:endParaRPr lang="zh-CN" altLang="en-US" baseline="-25000" dirty="0">
                    <a:solidFill>
                      <a:srgbClr val="000000"/>
                    </a:solidFill>
                    <a:latin typeface="Times New Roman" panose="02020603050405020304" pitchFamily="18" charset="0"/>
                    <a:cs typeface="Times New Roman" panose="02020603050405020304" pitchFamily="18" charset="0"/>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5173980" y="4259580"/>
                  <a:ext cx="1724318" cy="381643"/>
                </a:xfrm>
                <a:prstGeom prst="rect">
                  <a:avLst/>
                </a:prstGeom>
                <a:blipFill rotWithShape="1">
                  <a:blip r:embed="rId8"/>
                  <a:stretch>
                    <a:fillRect l="-3180" t="-6349" r="-18375" b="-25397"/>
                  </a:stretch>
                </a:blipFill>
              </p:spPr>
              <p:txBody>
                <a:bodyPr/>
                <a:lstStyle/>
                <a:p>
                  <a:r>
                    <a:rPr lang="zh-CN" altLang="en-US">
                      <a:noFill/>
                    </a:rPr>
                    <a:t> </a:t>
                  </a:r>
                </a:p>
              </p:txBody>
            </p:sp>
          </mc:Fallback>
        </mc:AlternateContent>
      </p:grpSp>
      <p:sp>
        <p:nvSpPr>
          <p:cNvPr id="13"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Basic models</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9" name="矩形 8"/>
          <p:cNvSpPr/>
          <p:nvPr/>
        </p:nvSpPr>
        <p:spPr>
          <a:xfrm>
            <a:off x="155575" y="5472558"/>
            <a:ext cx="8481695" cy="584775"/>
          </a:xfrm>
          <a:prstGeom prst="rect">
            <a:avLst/>
          </a:prstGeom>
        </p:spPr>
        <p:txBody>
          <a:bodyPr wrap="square">
            <a:spAutoFit/>
          </a:bodyPr>
          <a:lstStyle/>
          <a:p>
            <a:pPr algn="ctr"/>
            <a:r>
              <a:rPr lang="en-US" altLang="zh-CN" sz="1600" dirty="0">
                <a:solidFill>
                  <a:srgbClr val="000000"/>
                </a:solidFill>
                <a:latin typeface="Times New Roman" panose="02020603050405020304" pitchFamily="18" charset="0"/>
                <a:cs typeface="Times New Roman" panose="02020603050405020304" pitchFamily="18" charset="0"/>
              </a:rPr>
              <a:t>Chung, </a:t>
            </a:r>
            <a:r>
              <a:rPr lang="en-US" altLang="zh-CN" sz="1600" dirty="0" err="1">
                <a:solidFill>
                  <a:srgbClr val="000000"/>
                </a:solidFill>
                <a:latin typeface="Times New Roman" panose="02020603050405020304" pitchFamily="18" charset="0"/>
                <a:cs typeface="Times New Roman" panose="02020603050405020304" pitchFamily="18" charset="0"/>
              </a:rPr>
              <a:t>Junyoung</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Gulcehre</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Caglar</a:t>
            </a:r>
            <a:r>
              <a:rPr lang="en-US" altLang="zh-CN" sz="1600" dirty="0">
                <a:solidFill>
                  <a:srgbClr val="000000"/>
                </a:solidFill>
                <a:latin typeface="Times New Roman" panose="02020603050405020304" pitchFamily="18" charset="0"/>
                <a:cs typeface="Times New Roman" panose="02020603050405020304" pitchFamily="18" charset="0"/>
              </a:rPr>
              <a:t>; Cho, </a:t>
            </a:r>
            <a:r>
              <a:rPr lang="en-US" altLang="zh-CN" sz="1600" dirty="0" err="1">
                <a:solidFill>
                  <a:srgbClr val="000000"/>
                </a:solidFill>
                <a:latin typeface="Times New Roman" panose="02020603050405020304" pitchFamily="18" charset="0"/>
                <a:cs typeface="Times New Roman" panose="02020603050405020304" pitchFamily="18" charset="0"/>
              </a:rPr>
              <a:t>KyungHyun</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Bengio</a:t>
            </a:r>
            <a:r>
              <a:rPr lang="en-US" altLang="zh-CN" sz="1600" dirty="0">
                <a:solidFill>
                  <a:srgbClr val="000000"/>
                </a:solidFill>
                <a:latin typeface="Times New Roman" panose="02020603050405020304" pitchFamily="18" charset="0"/>
                <a:cs typeface="Times New Roman" panose="02020603050405020304" pitchFamily="18" charset="0"/>
              </a:rPr>
              <a:t>, </a:t>
            </a:r>
            <a:r>
              <a:rPr lang="en-US" altLang="zh-CN" sz="1600" dirty="0" err="1">
                <a:solidFill>
                  <a:srgbClr val="000000"/>
                </a:solidFill>
                <a:latin typeface="Times New Roman" panose="02020603050405020304" pitchFamily="18" charset="0"/>
                <a:cs typeface="Times New Roman" panose="02020603050405020304" pitchFamily="18" charset="0"/>
              </a:rPr>
              <a:t>Yoshua</a:t>
            </a:r>
            <a:r>
              <a:rPr lang="en-US" altLang="zh-CN" sz="1600" dirty="0">
                <a:solidFill>
                  <a:srgbClr val="000000"/>
                </a:solidFill>
                <a:latin typeface="Times New Roman" panose="02020603050405020304" pitchFamily="18" charset="0"/>
                <a:cs typeface="Times New Roman" panose="02020603050405020304" pitchFamily="18" charset="0"/>
              </a:rPr>
              <a:t> (2014</a:t>
            </a:r>
            <a:r>
              <a:rPr lang="en-US" altLang="zh-CN" sz="1600" dirty="0" smtClean="0">
                <a:solidFill>
                  <a:srgbClr val="000000"/>
                </a:solidFill>
                <a:latin typeface="Times New Roman" panose="02020603050405020304" pitchFamily="18" charset="0"/>
                <a:cs typeface="Times New Roman" panose="02020603050405020304" pitchFamily="18" charset="0"/>
              </a:rPr>
              <a:t>), Empirical </a:t>
            </a:r>
            <a:r>
              <a:rPr lang="en-US" altLang="zh-CN" sz="1600" dirty="0">
                <a:solidFill>
                  <a:srgbClr val="000000"/>
                </a:solidFill>
                <a:latin typeface="Times New Roman" panose="02020603050405020304" pitchFamily="18" charset="0"/>
                <a:cs typeface="Times New Roman" panose="02020603050405020304" pitchFamily="18" charset="0"/>
              </a:rPr>
              <a:t>Evaluation of Gated Recurrent Neural Networks on Sequence </a:t>
            </a:r>
            <a:r>
              <a:rPr lang="en-US" altLang="zh-CN" sz="1600" dirty="0" smtClean="0">
                <a:solidFill>
                  <a:srgbClr val="000000"/>
                </a:solidFill>
                <a:latin typeface="Times New Roman" panose="02020603050405020304" pitchFamily="18" charset="0"/>
                <a:cs typeface="Times New Roman" panose="02020603050405020304" pitchFamily="18" charset="0"/>
              </a:rPr>
              <a:t>Modeling. </a:t>
            </a:r>
            <a:r>
              <a:rPr lang="en-US" altLang="zh-CN" sz="1600" dirty="0">
                <a:solidFill>
                  <a:srgbClr val="000000"/>
                </a:solidFill>
                <a:latin typeface="Times New Roman" panose="02020603050405020304" pitchFamily="18" charset="0"/>
                <a:cs typeface="Times New Roman" panose="02020603050405020304" pitchFamily="18" charset="0"/>
              </a:rPr>
              <a:t>arXiv:1412.355</a:t>
            </a:r>
          </a:p>
        </p:txBody>
      </p:sp>
    </p:spTree>
    <p:extLst>
      <p:ext uri="{BB962C8B-B14F-4D97-AF65-F5344CB8AC3E}">
        <p14:creationId xmlns:p14="http://schemas.microsoft.com/office/powerpoint/2010/main" val="1455870636"/>
      </p:ext>
    </p:extLst>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13"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attention/ internal 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12" name="矩形 11"/>
          <p:cNvSpPr/>
          <p:nvPr/>
        </p:nvSpPr>
        <p:spPr>
          <a:xfrm>
            <a:off x="307975" y="949235"/>
            <a:ext cx="8518525" cy="1200329"/>
          </a:xfrm>
          <a:prstGeom prst="rect">
            <a:avLst/>
          </a:prstGeom>
        </p:spPr>
        <p:txBody>
          <a:bodyPr wrap="square">
            <a:spAutoFit/>
          </a:bodyPr>
          <a:lstStyle/>
          <a:p>
            <a:pPr algn="just"/>
            <a:r>
              <a:rPr lang="en-US" altLang="zh-CN" sz="2400" dirty="0">
                <a:solidFill>
                  <a:srgbClr val="000000"/>
                </a:solidFill>
                <a:latin typeface="Times New Roman" panose="02020603050405020304" pitchFamily="18" charset="0"/>
                <a:cs typeface="Times New Roman" panose="02020603050405020304" pitchFamily="18" charset="0"/>
              </a:rPr>
              <a:t>“The behavior of the computer at any moment is determined by the symbols which he is observing and his 'state of mind' at that moment.” – Alan Turing</a:t>
            </a:r>
            <a:endParaRPr lang="zh-CN" altLang="en-US" sz="2400" dirty="0">
              <a:solidFill>
                <a:srgbClr val="000000"/>
              </a:solidFill>
              <a:latin typeface="Times New Roman" panose="02020603050405020304" pitchFamily="18" charset="0"/>
              <a:cs typeface="Times New Roman" panose="02020603050405020304" pitchFamily="18"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2390864"/>
            <a:ext cx="3797300"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任意多边形 29"/>
          <p:cNvSpPr/>
          <p:nvPr/>
        </p:nvSpPr>
        <p:spPr bwMode="auto">
          <a:xfrm>
            <a:off x="1219201" y="5749925"/>
            <a:ext cx="1498600" cy="571500"/>
          </a:xfrm>
          <a:custGeom>
            <a:avLst/>
            <a:gdLst>
              <a:gd name="connsiteX0" fmla="*/ 0 w 3124726"/>
              <a:gd name="connsiteY0" fmla="*/ 257458 h 1544719"/>
              <a:gd name="connsiteX1" fmla="*/ 257458 w 3124726"/>
              <a:gd name="connsiteY1" fmla="*/ 0 h 1544719"/>
              <a:gd name="connsiteX2" fmla="*/ 2867268 w 3124726"/>
              <a:gd name="connsiteY2" fmla="*/ 0 h 1544719"/>
              <a:gd name="connsiteX3" fmla="*/ 3124726 w 3124726"/>
              <a:gd name="connsiteY3" fmla="*/ 257458 h 1544719"/>
              <a:gd name="connsiteX4" fmla="*/ 3124726 w 3124726"/>
              <a:gd name="connsiteY4" fmla="*/ 1287261 h 1544719"/>
              <a:gd name="connsiteX5" fmla="*/ 2867268 w 3124726"/>
              <a:gd name="connsiteY5" fmla="*/ 1544719 h 1544719"/>
              <a:gd name="connsiteX6" fmla="*/ 257458 w 3124726"/>
              <a:gd name="connsiteY6" fmla="*/ 1544719 h 1544719"/>
              <a:gd name="connsiteX7" fmla="*/ 0 w 3124726"/>
              <a:gd name="connsiteY7" fmla="*/ 1287261 h 1544719"/>
              <a:gd name="connsiteX8" fmla="*/ 0 w 3124726"/>
              <a:gd name="connsiteY8" fmla="*/ 257458 h 154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24726" h="1544719">
                <a:moveTo>
                  <a:pt x="0" y="257458"/>
                </a:moveTo>
                <a:cubicBezTo>
                  <a:pt x="0" y="115268"/>
                  <a:pt x="115268" y="0"/>
                  <a:pt x="257458" y="0"/>
                </a:cubicBezTo>
                <a:lnTo>
                  <a:pt x="2867268" y="0"/>
                </a:lnTo>
                <a:cubicBezTo>
                  <a:pt x="3009458" y="0"/>
                  <a:pt x="3124726" y="115268"/>
                  <a:pt x="3124726" y="257458"/>
                </a:cubicBezTo>
                <a:lnTo>
                  <a:pt x="3124726" y="1287261"/>
                </a:lnTo>
                <a:cubicBezTo>
                  <a:pt x="3124726" y="1429451"/>
                  <a:pt x="3009458" y="1544719"/>
                  <a:pt x="2867268" y="1544719"/>
                </a:cubicBezTo>
                <a:lnTo>
                  <a:pt x="257458" y="1544719"/>
                </a:lnTo>
                <a:cubicBezTo>
                  <a:pt x="115268" y="1544719"/>
                  <a:pt x="0" y="1429451"/>
                  <a:pt x="0" y="1287261"/>
                </a:cubicBezTo>
                <a:lnTo>
                  <a:pt x="0" y="257458"/>
                </a:lnTo>
                <a:close/>
              </a:path>
            </a:pathLst>
          </a:custGeom>
          <a:gradFill flip="none" rotWithShape="0">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2087" tIns="128747" rIns="182087" bIns="128747" spcCol="1270" anchor="ctr"/>
          <a:lstStyle/>
          <a:p>
            <a:pPr marL="450850" indent="-368300" algn="just" defTabSz="1244600">
              <a:lnSpc>
                <a:spcPct val="90000"/>
              </a:lnSpc>
              <a:spcAft>
                <a:spcPct val="35000"/>
              </a:spcAft>
              <a:defRPr/>
            </a:pPr>
            <a:r>
              <a:rPr lang="zh-CN" altLang="en-US" dirty="0" smtClean="0">
                <a:solidFill>
                  <a:srgbClr val="FFFFFF"/>
                </a:solidFill>
                <a:latin typeface="微软雅黑" panose="020B0503020204020204" pitchFamily="34" charset="-122"/>
                <a:ea typeface="微软雅黑" panose="020B0503020204020204" pitchFamily="34" charset="-122"/>
              </a:rPr>
              <a:t>  输入序列</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31" name="任意多边形 30"/>
          <p:cNvSpPr/>
          <p:nvPr/>
        </p:nvSpPr>
        <p:spPr bwMode="auto">
          <a:xfrm>
            <a:off x="1155701" y="2333625"/>
            <a:ext cx="1498600" cy="571500"/>
          </a:xfrm>
          <a:custGeom>
            <a:avLst/>
            <a:gdLst>
              <a:gd name="connsiteX0" fmla="*/ 0 w 3124726"/>
              <a:gd name="connsiteY0" fmla="*/ 257458 h 1544719"/>
              <a:gd name="connsiteX1" fmla="*/ 257458 w 3124726"/>
              <a:gd name="connsiteY1" fmla="*/ 0 h 1544719"/>
              <a:gd name="connsiteX2" fmla="*/ 2867268 w 3124726"/>
              <a:gd name="connsiteY2" fmla="*/ 0 h 1544719"/>
              <a:gd name="connsiteX3" fmla="*/ 3124726 w 3124726"/>
              <a:gd name="connsiteY3" fmla="*/ 257458 h 1544719"/>
              <a:gd name="connsiteX4" fmla="*/ 3124726 w 3124726"/>
              <a:gd name="connsiteY4" fmla="*/ 1287261 h 1544719"/>
              <a:gd name="connsiteX5" fmla="*/ 2867268 w 3124726"/>
              <a:gd name="connsiteY5" fmla="*/ 1544719 h 1544719"/>
              <a:gd name="connsiteX6" fmla="*/ 257458 w 3124726"/>
              <a:gd name="connsiteY6" fmla="*/ 1544719 h 1544719"/>
              <a:gd name="connsiteX7" fmla="*/ 0 w 3124726"/>
              <a:gd name="connsiteY7" fmla="*/ 1287261 h 1544719"/>
              <a:gd name="connsiteX8" fmla="*/ 0 w 3124726"/>
              <a:gd name="connsiteY8" fmla="*/ 257458 h 154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24726" h="1544719">
                <a:moveTo>
                  <a:pt x="0" y="257458"/>
                </a:moveTo>
                <a:cubicBezTo>
                  <a:pt x="0" y="115268"/>
                  <a:pt x="115268" y="0"/>
                  <a:pt x="257458" y="0"/>
                </a:cubicBezTo>
                <a:lnTo>
                  <a:pt x="2867268" y="0"/>
                </a:lnTo>
                <a:cubicBezTo>
                  <a:pt x="3009458" y="0"/>
                  <a:pt x="3124726" y="115268"/>
                  <a:pt x="3124726" y="257458"/>
                </a:cubicBezTo>
                <a:lnTo>
                  <a:pt x="3124726" y="1287261"/>
                </a:lnTo>
                <a:cubicBezTo>
                  <a:pt x="3124726" y="1429451"/>
                  <a:pt x="3009458" y="1544719"/>
                  <a:pt x="2867268" y="1544719"/>
                </a:cubicBezTo>
                <a:lnTo>
                  <a:pt x="257458" y="1544719"/>
                </a:lnTo>
                <a:cubicBezTo>
                  <a:pt x="115268" y="1544719"/>
                  <a:pt x="0" y="1429451"/>
                  <a:pt x="0" y="1287261"/>
                </a:cubicBezTo>
                <a:lnTo>
                  <a:pt x="0" y="257458"/>
                </a:lnTo>
                <a:close/>
              </a:path>
            </a:pathLst>
          </a:custGeom>
          <a:gradFill flip="none" rotWithShape="0">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182087" tIns="128747" rIns="182087" bIns="128747" spcCol="1270" anchor="ctr"/>
          <a:lstStyle/>
          <a:p>
            <a:pPr marL="450850" indent="-368300" algn="just" defTabSz="1244600">
              <a:lnSpc>
                <a:spcPct val="90000"/>
              </a:lnSpc>
              <a:spcAft>
                <a:spcPct val="35000"/>
              </a:spcAft>
              <a:defRPr/>
            </a:pPr>
            <a:r>
              <a:rPr lang="zh-CN" altLang="en-US" dirty="0" smtClean="0">
                <a:solidFill>
                  <a:srgbClr val="FFFFFF"/>
                </a:solidFill>
                <a:latin typeface="微软雅黑" panose="020B0503020204020204" pitchFamily="34" charset="-122"/>
                <a:ea typeface="微软雅黑" panose="020B0503020204020204" pitchFamily="34" charset="-122"/>
              </a:rPr>
              <a:t>  输出序列</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3" name="矩形 2"/>
          <p:cNvSpPr/>
          <p:nvPr/>
        </p:nvSpPr>
        <p:spPr>
          <a:xfrm>
            <a:off x="5905500" y="3372623"/>
            <a:ext cx="3048000" cy="923330"/>
          </a:xfrm>
          <a:prstGeom prst="rect">
            <a:avLst/>
          </a:prstGeom>
        </p:spPr>
        <p:txBody>
          <a:bodyPr wrap="square">
            <a:spAutoFit/>
          </a:bodyPr>
          <a:lstStyle/>
          <a:p>
            <a:pPr algn="ctr"/>
            <a:r>
              <a:rPr lang="zh-CN" altLang="en-US" dirty="0">
                <a:solidFill>
                  <a:srgbClr val="000000"/>
                </a:solidFill>
                <a:latin typeface="黑体" panose="02010609060101010101" pitchFamily="49" charset="-122"/>
                <a:ea typeface="黑体" panose="02010609060101010101" pitchFamily="49" charset="-122"/>
              </a:rPr>
              <a:t>在输出序列中，每一时刻的输出依赖于所有输入数据当时时刻的编码</a:t>
            </a:r>
          </a:p>
        </p:txBody>
      </p:sp>
    </p:spTree>
    <p:extLst>
      <p:ext uri="{BB962C8B-B14F-4D97-AF65-F5344CB8AC3E}">
        <p14:creationId xmlns:p14="http://schemas.microsoft.com/office/powerpoint/2010/main" val="4120279576"/>
      </p:ext>
    </p:extLst>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47800"/>
            <a:ext cx="8940800" cy="3644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87351" y="5309801"/>
            <a:ext cx="8166100" cy="369332"/>
          </a:xfrm>
          <a:prstGeom prst="rect">
            <a:avLst/>
          </a:prstGeom>
        </p:spPr>
        <p:txBody>
          <a:bodyPr wrap="square">
            <a:spAutoFit/>
          </a:bodyPr>
          <a:lstStyle/>
          <a:p>
            <a:r>
              <a:rPr lang="en-US" altLang="zh-CN" dirty="0">
                <a:solidFill>
                  <a:srgbClr val="000000"/>
                </a:solidFill>
                <a:latin typeface="Times New Roman" panose="02020603050405020304" pitchFamily="18" charset="0"/>
                <a:cs typeface="Times New Roman" panose="02020603050405020304" pitchFamily="18" charset="0"/>
              </a:rPr>
              <a:t>Neural Machine Translation by Jointly Learning to Align and Translate, ICLR 2015</a:t>
            </a:r>
            <a:endParaRPr lang="zh-CN" altLang="en-US" dirty="0">
              <a:solidFill>
                <a:srgbClr val="000000"/>
              </a:solidFill>
              <a:latin typeface="Times New Roman" panose="02020603050405020304" pitchFamily="18" charset="0"/>
              <a:cs typeface="Times New Roman" panose="02020603050405020304" pitchFamily="18" charset="0"/>
            </a:endParaRPr>
          </a:p>
        </p:txBody>
      </p:sp>
      <p:sp>
        <p:nvSpPr>
          <p:cNvPr id="7"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attention/ internal 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4274833289"/>
      </p:ext>
    </p:extLst>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30" name="矩形 29"/>
          <p:cNvSpPr/>
          <p:nvPr/>
        </p:nvSpPr>
        <p:spPr>
          <a:xfrm>
            <a:off x="460374" y="6129300"/>
            <a:ext cx="8468801" cy="523220"/>
          </a:xfrm>
          <a:prstGeom prst="rect">
            <a:avLst/>
          </a:prstGeom>
        </p:spPr>
        <p:txBody>
          <a:bodyPr wrap="square">
            <a:spAutoFit/>
          </a:bodyPr>
          <a:lstStyle/>
          <a:p>
            <a:pPr marL="285750" indent="-285750">
              <a:buClr>
                <a:srgbClr val="C00000"/>
              </a:buClr>
              <a:buFont typeface="Wingdings" panose="05000000000000000000" pitchFamily="2" charset="2"/>
              <a:buChar char="l"/>
            </a:pPr>
            <a:r>
              <a:rPr lang="en-US" altLang="zh-CN" sz="1400" dirty="0">
                <a:solidFill>
                  <a:srgbClr val="000000"/>
                </a:solidFill>
                <a:latin typeface="Times New Roman" panose="02020603050405020304" pitchFamily="18" charset="0"/>
                <a:cs typeface="Times New Roman" panose="02020603050405020304" pitchFamily="18" charset="0"/>
              </a:rPr>
              <a:t>Google's Neural Machine Translation System: Bridging the </a:t>
            </a:r>
            <a:r>
              <a:rPr lang="en-US" altLang="zh-CN" sz="1400" dirty="0" smtClean="0">
                <a:solidFill>
                  <a:srgbClr val="000000"/>
                </a:solidFill>
                <a:latin typeface="Times New Roman" panose="02020603050405020304" pitchFamily="18" charset="0"/>
                <a:cs typeface="Times New Roman" panose="02020603050405020304" pitchFamily="18" charset="0"/>
              </a:rPr>
              <a:t>Gap between </a:t>
            </a:r>
            <a:r>
              <a:rPr lang="en-US" altLang="zh-CN" sz="1400" dirty="0">
                <a:solidFill>
                  <a:srgbClr val="000000"/>
                </a:solidFill>
                <a:latin typeface="Times New Roman" panose="02020603050405020304" pitchFamily="18" charset="0"/>
                <a:cs typeface="Times New Roman" panose="02020603050405020304" pitchFamily="18" charset="0"/>
              </a:rPr>
              <a:t>Human and Machine </a:t>
            </a:r>
            <a:r>
              <a:rPr lang="en-US" altLang="zh-CN" sz="1400" dirty="0" smtClean="0">
                <a:solidFill>
                  <a:srgbClr val="000000"/>
                </a:solidFill>
                <a:latin typeface="Times New Roman" panose="02020603050405020304" pitchFamily="18" charset="0"/>
                <a:cs typeface="Times New Roman" panose="02020603050405020304" pitchFamily="18" charset="0"/>
              </a:rPr>
              <a:t>Translation </a:t>
            </a:r>
          </a:p>
          <a:p>
            <a:pPr marL="285750" indent="-285750">
              <a:buClr>
                <a:srgbClr val="C00000"/>
              </a:buClr>
              <a:buFont typeface="Wingdings" panose="05000000000000000000" pitchFamily="2" charset="2"/>
              <a:buChar char="l"/>
            </a:pPr>
            <a:r>
              <a:rPr lang="en-US" altLang="zh-CN" sz="1400" dirty="0">
                <a:solidFill>
                  <a:srgbClr val="000000"/>
                </a:solidFill>
                <a:latin typeface="Times New Roman" panose="02020603050405020304" pitchFamily="18" charset="0"/>
                <a:cs typeface="Times New Roman" panose="02020603050405020304" pitchFamily="18" charset="0"/>
              </a:rPr>
              <a:t>Google’s Multilingual Neural Machine Translation System Enabling zero-shot translation</a:t>
            </a:r>
            <a:endParaRPr lang="zh-CN" altLang="en-US" sz="1400" dirty="0">
              <a:solidFill>
                <a:srgbClr val="000000"/>
              </a:solidFill>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350" y="1135550"/>
            <a:ext cx="8369300" cy="4803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attention/ internal 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541276555"/>
      </p:ext>
    </p:extLst>
  </p:cSld>
  <p:clrMapOvr>
    <a:masterClrMapping/>
  </p:clrMapOvr>
  <p:transition spd="slow">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008188"/>
            <a:ext cx="5308599" cy="2741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矩形 1"/>
          <p:cNvSpPr>
            <a:spLocks noChangeArrowheads="1"/>
          </p:cNvSpPr>
          <p:nvPr/>
        </p:nvSpPr>
        <p:spPr bwMode="auto">
          <a:xfrm>
            <a:off x="134938" y="6040438"/>
            <a:ext cx="9024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a:r>
              <a:rPr lang="en-US" altLang="zh-CN" sz="1400" dirty="0">
                <a:solidFill>
                  <a:srgbClr val="000000"/>
                </a:solidFill>
                <a:latin typeface="Times New Roman" pitchFamily="18" charset="0"/>
                <a:cs typeface="Times New Roman" pitchFamily="18" charset="0"/>
              </a:rPr>
              <a:t>Kelvin Xu, Jimmy Ba, Ryan </a:t>
            </a:r>
            <a:r>
              <a:rPr lang="en-US" altLang="zh-CN" sz="1400" dirty="0" err="1">
                <a:solidFill>
                  <a:srgbClr val="000000"/>
                </a:solidFill>
                <a:latin typeface="Times New Roman" pitchFamily="18" charset="0"/>
                <a:cs typeface="Times New Roman" pitchFamily="18" charset="0"/>
              </a:rPr>
              <a:t>Kiros</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Kyunghyun</a:t>
            </a:r>
            <a:r>
              <a:rPr lang="en-US" altLang="zh-CN" sz="1400" dirty="0">
                <a:solidFill>
                  <a:srgbClr val="000000"/>
                </a:solidFill>
                <a:latin typeface="Times New Roman" pitchFamily="18" charset="0"/>
                <a:cs typeface="Times New Roman" pitchFamily="18" charset="0"/>
              </a:rPr>
              <a:t> Cho, Aaron </a:t>
            </a:r>
            <a:r>
              <a:rPr lang="en-US" altLang="zh-CN" sz="1400" dirty="0" err="1">
                <a:solidFill>
                  <a:srgbClr val="000000"/>
                </a:solidFill>
                <a:latin typeface="Times New Roman" pitchFamily="18" charset="0"/>
                <a:cs typeface="Times New Roman" pitchFamily="18" charset="0"/>
              </a:rPr>
              <a:t>Courville</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Ruslan</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Salakhudinov</a:t>
            </a:r>
            <a:r>
              <a:rPr lang="en-US" altLang="zh-CN" sz="1400" dirty="0">
                <a:solidFill>
                  <a:srgbClr val="000000"/>
                </a:solidFill>
                <a:latin typeface="Times New Roman" pitchFamily="18" charset="0"/>
                <a:cs typeface="Times New Roman" pitchFamily="18" charset="0"/>
              </a:rPr>
              <a:t>, Rich </a:t>
            </a:r>
            <a:r>
              <a:rPr lang="en-US" altLang="zh-CN" sz="1400" dirty="0" err="1">
                <a:solidFill>
                  <a:srgbClr val="000000"/>
                </a:solidFill>
                <a:latin typeface="Times New Roman" pitchFamily="18" charset="0"/>
                <a:cs typeface="Times New Roman" pitchFamily="18" charset="0"/>
              </a:rPr>
              <a:t>Zemel</a:t>
            </a:r>
            <a:r>
              <a:rPr lang="en-US" altLang="zh-CN" sz="1400" dirty="0">
                <a:solidFill>
                  <a:srgbClr val="000000"/>
                </a:solidFill>
                <a:latin typeface="Times New Roman" pitchFamily="18" charset="0"/>
                <a:cs typeface="Times New Roman" pitchFamily="18" charset="0"/>
              </a:rPr>
              <a:t> and </a:t>
            </a:r>
            <a:r>
              <a:rPr lang="en-US" altLang="zh-CN" sz="1400" dirty="0" err="1">
                <a:solidFill>
                  <a:srgbClr val="000000"/>
                </a:solidFill>
                <a:latin typeface="Times New Roman" pitchFamily="18" charset="0"/>
                <a:cs typeface="Times New Roman" pitchFamily="18" charset="0"/>
              </a:rPr>
              <a:t>Yoshua</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Bengio</a:t>
            </a:r>
            <a:r>
              <a:rPr lang="en-US" altLang="zh-CN" sz="1400" dirty="0">
                <a:solidFill>
                  <a:srgbClr val="000000"/>
                </a:solidFill>
                <a:latin typeface="Times New Roman" pitchFamily="18" charset="0"/>
                <a:cs typeface="Times New Roman" pitchFamily="18" charset="0"/>
              </a:rPr>
              <a:t>, Show, Attend and Tell: Neural Image Caption Generation with Visual Attention,  </a:t>
            </a:r>
            <a:r>
              <a:rPr lang="en-US" altLang="zh-CN" sz="1400" i="1" dirty="0">
                <a:solidFill>
                  <a:srgbClr val="0156FF"/>
                </a:solidFill>
                <a:latin typeface="Times New Roman" pitchFamily="18" charset="0"/>
                <a:cs typeface="Times New Roman" pitchFamily="18" charset="0"/>
              </a:rPr>
              <a:t>ICML</a:t>
            </a:r>
            <a:r>
              <a:rPr lang="en-US" altLang="zh-CN" sz="1400" dirty="0">
                <a:solidFill>
                  <a:srgbClr val="000000"/>
                </a:solidFill>
                <a:latin typeface="Times New Roman" pitchFamily="18" charset="0"/>
                <a:cs typeface="Times New Roman" pitchFamily="18" charset="0"/>
              </a:rPr>
              <a:t> 2015</a:t>
            </a:r>
            <a:endParaRPr lang="zh-CN" altLang="en-US" sz="1400" dirty="0">
              <a:solidFill>
                <a:srgbClr val="000000"/>
              </a:solidFill>
              <a:latin typeface="Times New Roman" pitchFamily="18" charset="0"/>
              <a:cs typeface="Times New Roman" pitchFamily="18" charset="0"/>
            </a:endParaRPr>
          </a:p>
        </p:txBody>
      </p: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attention/ internal 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2" name="矩形 1"/>
          <p:cNvSpPr/>
          <p:nvPr/>
        </p:nvSpPr>
        <p:spPr>
          <a:xfrm>
            <a:off x="1802606" y="5252135"/>
            <a:ext cx="5689599" cy="369332"/>
          </a:xfrm>
          <a:prstGeom prst="rect">
            <a:avLst/>
          </a:prstGeom>
        </p:spPr>
        <p:txBody>
          <a:bodyPr wrap="square">
            <a:spAutoFit/>
          </a:bodyPr>
          <a:lstStyle/>
          <a:p>
            <a:pPr algn="ctr"/>
            <a:r>
              <a:rPr lang="en-US" altLang="zh-CN" dirty="0">
                <a:solidFill>
                  <a:srgbClr val="000000"/>
                </a:solidFill>
                <a:latin typeface="Times New Roman" panose="02020603050405020304" pitchFamily="18" charset="0"/>
                <a:cs typeface="Times New Roman" panose="02020603050405020304" pitchFamily="18" charset="0"/>
              </a:rPr>
              <a:t>Deterministic “Soft” Attention via end-to-end learning</a:t>
            </a:r>
            <a:endParaRPr lang="zh-CN" altLang="en-US" dirty="0">
              <a:solidFill>
                <a:srgbClr val="000000"/>
              </a:solidFill>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2771775"/>
            <a:ext cx="2832100" cy="796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a:off x="6681726" y="3777734"/>
            <a:ext cx="1762021" cy="369332"/>
          </a:xfrm>
          <a:prstGeom prst="rect">
            <a:avLst/>
          </a:prstGeom>
        </p:spPr>
        <p:txBody>
          <a:bodyPr wrap="none">
            <a:spAutoFit/>
          </a:bodyPr>
          <a:lstStyle/>
          <a:p>
            <a:r>
              <a:rPr lang="en-US" altLang="zh-CN" dirty="0">
                <a:solidFill>
                  <a:srgbClr val="000000"/>
                </a:solidFill>
                <a:latin typeface="Times New Roman" panose="02020603050405020304" pitchFamily="18" charset="0"/>
                <a:cs typeface="Times New Roman" panose="02020603050405020304" pitchFamily="18" charset="0"/>
              </a:rPr>
              <a:t>context </a:t>
            </a:r>
            <a:r>
              <a:rPr lang="en-US" altLang="zh-CN" dirty="0" smtClean="0">
                <a:solidFill>
                  <a:srgbClr val="000000"/>
                </a:solidFill>
                <a:latin typeface="Times New Roman" panose="02020603050405020304" pitchFamily="18" charset="0"/>
                <a:cs typeface="Times New Roman" panose="02020603050405020304" pitchFamily="18" charset="0"/>
              </a:rPr>
              <a:t>vector </a:t>
            </a:r>
            <a:r>
              <a:rPr lang="en-US" altLang="zh-CN" dirty="0" err="1" smtClean="0">
                <a:solidFill>
                  <a:srgbClr val="000000"/>
                </a:solidFill>
                <a:latin typeface="Times New Roman" panose="02020603050405020304" pitchFamily="18" charset="0"/>
                <a:cs typeface="Times New Roman" panose="02020603050405020304" pitchFamily="18" charset="0"/>
              </a:rPr>
              <a:t>Zt</a:t>
            </a:r>
            <a:endParaRPr lang="zh-CN" alt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1241579"/>
      </p:ext>
    </p:extLst>
  </p:cSld>
  <p:clrMapOvr>
    <a:masterClrMapping/>
  </p:clrMapOvr>
  <p:transition spd="slow">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1460500"/>
            <a:ext cx="8029575" cy="367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矩形 1"/>
          <p:cNvSpPr>
            <a:spLocks noChangeArrowheads="1"/>
          </p:cNvSpPr>
          <p:nvPr/>
        </p:nvSpPr>
        <p:spPr bwMode="auto">
          <a:xfrm>
            <a:off x="307975" y="5537201"/>
            <a:ext cx="9024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a:r>
              <a:rPr lang="en-US" altLang="zh-CN" sz="1400" dirty="0">
                <a:solidFill>
                  <a:srgbClr val="000000"/>
                </a:solidFill>
                <a:latin typeface="Times New Roman" pitchFamily="18" charset="0"/>
                <a:cs typeface="Times New Roman" pitchFamily="18" charset="0"/>
              </a:rPr>
              <a:t>Kelvin Xu, Jimmy Ba, Ryan </a:t>
            </a:r>
            <a:r>
              <a:rPr lang="en-US" altLang="zh-CN" sz="1400" dirty="0" err="1">
                <a:solidFill>
                  <a:srgbClr val="000000"/>
                </a:solidFill>
                <a:latin typeface="Times New Roman" pitchFamily="18" charset="0"/>
                <a:cs typeface="Times New Roman" pitchFamily="18" charset="0"/>
              </a:rPr>
              <a:t>Kiros</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Kyunghyun</a:t>
            </a:r>
            <a:r>
              <a:rPr lang="en-US" altLang="zh-CN" sz="1400" dirty="0">
                <a:solidFill>
                  <a:srgbClr val="000000"/>
                </a:solidFill>
                <a:latin typeface="Times New Roman" pitchFamily="18" charset="0"/>
                <a:cs typeface="Times New Roman" pitchFamily="18" charset="0"/>
              </a:rPr>
              <a:t> Cho, Aaron </a:t>
            </a:r>
            <a:r>
              <a:rPr lang="en-US" altLang="zh-CN" sz="1400" dirty="0" err="1">
                <a:solidFill>
                  <a:srgbClr val="000000"/>
                </a:solidFill>
                <a:latin typeface="Times New Roman" pitchFamily="18" charset="0"/>
                <a:cs typeface="Times New Roman" pitchFamily="18" charset="0"/>
              </a:rPr>
              <a:t>Courville</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Ruslan</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Salakhudinov</a:t>
            </a:r>
            <a:r>
              <a:rPr lang="en-US" altLang="zh-CN" sz="1400" dirty="0">
                <a:solidFill>
                  <a:srgbClr val="000000"/>
                </a:solidFill>
                <a:latin typeface="Times New Roman" pitchFamily="18" charset="0"/>
                <a:cs typeface="Times New Roman" pitchFamily="18" charset="0"/>
              </a:rPr>
              <a:t>, Rich </a:t>
            </a:r>
            <a:r>
              <a:rPr lang="en-US" altLang="zh-CN" sz="1400" dirty="0" err="1">
                <a:solidFill>
                  <a:srgbClr val="000000"/>
                </a:solidFill>
                <a:latin typeface="Times New Roman" pitchFamily="18" charset="0"/>
                <a:cs typeface="Times New Roman" pitchFamily="18" charset="0"/>
              </a:rPr>
              <a:t>Zemel</a:t>
            </a:r>
            <a:r>
              <a:rPr lang="en-US" altLang="zh-CN" sz="1400" dirty="0">
                <a:solidFill>
                  <a:srgbClr val="000000"/>
                </a:solidFill>
                <a:latin typeface="Times New Roman" pitchFamily="18" charset="0"/>
                <a:cs typeface="Times New Roman" pitchFamily="18" charset="0"/>
              </a:rPr>
              <a:t> and </a:t>
            </a:r>
            <a:r>
              <a:rPr lang="en-US" altLang="zh-CN" sz="1400" dirty="0" err="1">
                <a:solidFill>
                  <a:srgbClr val="000000"/>
                </a:solidFill>
                <a:latin typeface="Times New Roman" pitchFamily="18" charset="0"/>
                <a:cs typeface="Times New Roman" pitchFamily="18" charset="0"/>
              </a:rPr>
              <a:t>Yoshua</a:t>
            </a:r>
            <a:r>
              <a:rPr lang="en-US" altLang="zh-CN" sz="1400" dirty="0">
                <a:solidFill>
                  <a:srgbClr val="000000"/>
                </a:solidFill>
                <a:latin typeface="Times New Roman" pitchFamily="18" charset="0"/>
                <a:cs typeface="Times New Roman" pitchFamily="18" charset="0"/>
              </a:rPr>
              <a:t> </a:t>
            </a:r>
            <a:r>
              <a:rPr lang="en-US" altLang="zh-CN" sz="1400" dirty="0" err="1">
                <a:solidFill>
                  <a:srgbClr val="000000"/>
                </a:solidFill>
                <a:latin typeface="Times New Roman" pitchFamily="18" charset="0"/>
                <a:cs typeface="Times New Roman" pitchFamily="18" charset="0"/>
              </a:rPr>
              <a:t>Bengio</a:t>
            </a:r>
            <a:r>
              <a:rPr lang="en-US" altLang="zh-CN" sz="1400" dirty="0">
                <a:solidFill>
                  <a:srgbClr val="000000"/>
                </a:solidFill>
                <a:latin typeface="Times New Roman" pitchFamily="18" charset="0"/>
                <a:cs typeface="Times New Roman" pitchFamily="18" charset="0"/>
              </a:rPr>
              <a:t>, Show, Attend and Tell: Neural Image Caption Generation with Visual Attention,  </a:t>
            </a:r>
            <a:r>
              <a:rPr lang="en-US" altLang="zh-CN" sz="1400" i="1" dirty="0">
                <a:solidFill>
                  <a:srgbClr val="0156FF"/>
                </a:solidFill>
                <a:latin typeface="Times New Roman" pitchFamily="18" charset="0"/>
                <a:cs typeface="Times New Roman" pitchFamily="18" charset="0"/>
              </a:rPr>
              <a:t>ICML</a:t>
            </a:r>
            <a:r>
              <a:rPr lang="en-US" altLang="zh-CN" sz="1400" dirty="0">
                <a:solidFill>
                  <a:srgbClr val="000000"/>
                </a:solidFill>
                <a:latin typeface="Times New Roman" pitchFamily="18" charset="0"/>
                <a:cs typeface="Times New Roman" pitchFamily="18" charset="0"/>
              </a:rPr>
              <a:t> 2015</a:t>
            </a:r>
            <a:endParaRPr lang="zh-CN" altLang="en-US" sz="1400" dirty="0">
              <a:solidFill>
                <a:srgbClr val="000000"/>
              </a:solidFill>
              <a:latin typeface="Times New Roman" pitchFamily="18" charset="0"/>
              <a:cs typeface="Times New Roman" pitchFamily="18" charset="0"/>
            </a:endParaRPr>
          </a:p>
        </p:txBody>
      </p: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attention/ internal 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271722338"/>
      </p:ext>
    </p:extLst>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33"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9" name="内容占位符 2"/>
          <p:cNvSpPr>
            <a:spLocks noGrp="1"/>
          </p:cNvSpPr>
          <p:nvPr>
            <p:ph idx="1"/>
          </p:nvPr>
        </p:nvSpPr>
        <p:spPr>
          <a:xfrm>
            <a:off x="307975" y="1170658"/>
            <a:ext cx="8229600" cy="4525963"/>
          </a:xfrm>
        </p:spPr>
        <p:txBody>
          <a:bodyPr/>
          <a:lstStyle/>
          <a:p>
            <a:pPr>
              <a:buClr>
                <a:srgbClr val="C00000"/>
              </a:buClr>
              <a:buFont typeface="Wingdings" panose="05000000000000000000" pitchFamily="2" charset="2"/>
              <a:buChar char="l"/>
            </a:pPr>
            <a:r>
              <a:rPr lang="zh-CN" altLang="en-US" sz="2800" dirty="0">
                <a:latin typeface="黑体" panose="02010609060101010101" pitchFamily="49" charset="-122"/>
                <a:ea typeface="黑体" panose="02010609060101010101" pitchFamily="49" charset="-122"/>
                <a:cs typeface="Times New Roman" panose="02020603050405020304" pitchFamily="18" charset="0"/>
              </a:rPr>
              <a:t>人类大脑中的海马</a:t>
            </a:r>
            <a:r>
              <a:rPr lang="zh-CN" altLang="en-US" sz="2800" dirty="0" smtClean="0">
                <a:latin typeface="黑体" panose="02010609060101010101" pitchFamily="49" charset="-122"/>
                <a:ea typeface="黑体" panose="02010609060101010101" pitchFamily="49" charset="-122"/>
                <a:cs typeface="Times New Roman" panose="02020603050405020304" pitchFamily="18" charset="0"/>
              </a:rPr>
              <a:t>体：先验和知识的储存体</a:t>
            </a:r>
            <a:endParaRPr lang="zh-CN" altLang="en-US" sz="2800" dirty="0">
              <a:latin typeface="黑体" panose="02010609060101010101" pitchFamily="49" charset="-122"/>
              <a:ea typeface="黑体" panose="02010609060101010101" pitchFamily="49" charset="-122"/>
              <a:cs typeface="Times New Roman" panose="02020603050405020304" pitchFamily="18" charset="0"/>
            </a:endParaRPr>
          </a:p>
        </p:txBody>
      </p:sp>
      <p:pic>
        <p:nvPicPr>
          <p:cNvPr id="2050" name="Picture 2" descr="http://cache1.bioon.com/tm/UploadFiles/201507/201507160004403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6763" y="2540000"/>
            <a:ext cx="3535197" cy="306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625770"/>
      </p:ext>
    </p:extLst>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33"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9" name="内容占位符 2"/>
          <p:cNvSpPr>
            <a:spLocks noGrp="1"/>
          </p:cNvSpPr>
          <p:nvPr>
            <p:ph idx="1"/>
          </p:nvPr>
        </p:nvSpPr>
        <p:spPr>
          <a:xfrm>
            <a:off x="307975" y="1005558"/>
            <a:ext cx="8229600" cy="4525963"/>
          </a:xfrm>
        </p:spPr>
        <p:txBody>
          <a:bodyPr/>
          <a:lstStyle/>
          <a:p>
            <a:pPr>
              <a:buClr>
                <a:srgbClr val="C00000"/>
              </a:buClr>
              <a:buFont typeface="Wingdings" panose="05000000000000000000" pitchFamily="2" charset="2"/>
              <a:buChar char="l"/>
            </a:pPr>
            <a:r>
              <a:rPr lang="en-US" altLang="zh-CN" dirty="0" smtClean="0">
                <a:latin typeface="Times New Roman" panose="02020603050405020304" pitchFamily="18" charset="0"/>
                <a:cs typeface="Times New Roman" panose="02020603050405020304" pitchFamily="18" charset="0"/>
              </a:rPr>
              <a:t>Neural Turing Machines</a:t>
            </a:r>
            <a:endParaRPr lang="zh-CN" altLang="en-US" dirty="0">
              <a:latin typeface="Times New Roman" panose="02020603050405020304" pitchFamily="18" charset="0"/>
              <a:cs typeface="Times New Roman" panose="02020603050405020304" pitchFamily="18" charset="0"/>
            </a:endParaRPr>
          </a:p>
        </p:txBody>
      </p:sp>
      <p:sp>
        <p:nvSpPr>
          <p:cNvPr id="10" name="矩形 9"/>
          <p:cNvSpPr/>
          <p:nvPr/>
        </p:nvSpPr>
        <p:spPr>
          <a:xfrm>
            <a:off x="119513" y="6127192"/>
            <a:ext cx="9144000" cy="584775"/>
          </a:xfrm>
          <a:prstGeom prst="rect">
            <a:avLst/>
          </a:prstGeom>
        </p:spPr>
        <p:txBody>
          <a:bodyPr wrap="square">
            <a:spAutoFit/>
          </a:bodyPr>
          <a:lstStyle/>
          <a:p>
            <a:r>
              <a:rPr lang="en-US" altLang="zh-CN" sz="1600" dirty="0">
                <a:solidFill>
                  <a:srgbClr val="000000"/>
                </a:solidFill>
                <a:latin typeface="Times New Roman" panose="02020603050405020304" pitchFamily="18" charset="0"/>
                <a:cs typeface="Times New Roman" panose="02020603050405020304" pitchFamily="18" charset="0"/>
              </a:rPr>
              <a:t>Graves A, Wayne G, </a:t>
            </a:r>
            <a:r>
              <a:rPr lang="en-US" altLang="zh-CN" sz="1600" dirty="0" err="1">
                <a:solidFill>
                  <a:srgbClr val="000000"/>
                </a:solidFill>
                <a:latin typeface="Times New Roman" panose="02020603050405020304" pitchFamily="18" charset="0"/>
                <a:cs typeface="Times New Roman" panose="02020603050405020304" pitchFamily="18" charset="0"/>
              </a:rPr>
              <a:t>Danihelka</a:t>
            </a:r>
            <a:r>
              <a:rPr lang="en-US" altLang="zh-CN" sz="1600" dirty="0">
                <a:solidFill>
                  <a:srgbClr val="000000"/>
                </a:solidFill>
                <a:latin typeface="Times New Roman" panose="02020603050405020304" pitchFamily="18" charset="0"/>
                <a:cs typeface="Times New Roman" panose="02020603050405020304" pitchFamily="18" charset="0"/>
              </a:rPr>
              <a:t> I. Neural T</a:t>
            </a:r>
            <a:r>
              <a:rPr lang="en-US" altLang="zh-CN" sz="1600" dirty="0" smtClean="0">
                <a:solidFill>
                  <a:srgbClr val="000000"/>
                </a:solidFill>
                <a:latin typeface="Times New Roman" panose="02020603050405020304" pitchFamily="18" charset="0"/>
                <a:cs typeface="Times New Roman" panose="02020603050405020304" pitchFamily="18" charset="0"/>
              </a:rPr>
              <a:t>uring </a:t>
            </a:r>
            <a:r>
              <a:rPr lang="en-US" altLang="zh-CN" sz="1600" dirty="0" err="1" smtClean="0">
                <a:solidFill>
                  <a:srgbClr val="000000"/>
                </a:solidFill>
                <a:latin typeface="Times New Roman" panose="02020603050405020304" pitchFamily="18" charset="0"/>
                <a:cs typeface="Times New Roman" panose="02020603050405020304" pitchFamily="18" charset="0"/>
              </a:rPr>
              <a:t>Machines,arXiv</a:t>
            </a:r>
            <a:r>
              <a:rPr lang="en-US" altLang="zh-CN" sz="1600" dirty="0" smtClean="0">
                <a:solidFill>
                  <a:srgbClr val="000000"/>
                </a:solidFill>
                <a:latin typeface="Times New Roman" panose="02020603050405020304" pitchFamily="18" charset="0"/>
                <a:cs typeface="Times New Roman" panose="02020603050405020304" pitchFamily="18" charset="0"/>
              </a:rPr>
              <a:t> </a:t>
            </a:r>
            <a:r>
              <a:rPr lang="en-US" altLang="zh-CN" sz="1600" dirty="0">
                <a:solidFill>
                  <a:srgbClr val="000000"/>
                </a:solidFill>
                <a:latin typeface="Times New Roman" panose="02020603050405020304" pitchFamily="18" charset="0"/>
                <a:cs typeface="Times New Roman" panose="02020603050405020304" pitchFamily="18" charset="0"/>
              </a:rPr>
              <a:t>preprint arXiv:1410.5401, </a:t>
            </a:r>
            <a:r>
              <a:rPr lang="en-US" altLang="zh-CN" sz="1600" dirty="0" smtClean="0">
                <a:solidFill>
                  <a:srgbClr val="000000"/>
                </a:solidFill>
                <a:latin typeface="Times New Roman" panose="02020603050405020304" pitchFamily="18" charset="0"/>
                <a:cs typeface="Times New Roman" panose="02020603050405020304" pitchFamily="18" charset="0"/>
              </a:rPr>
              <a:t>2014, DeepMind</a:t>
            </a:r>
          </a:p>
          <a:p>
            <a:r>
              <a:rPr lang="en-US" altLang="zh-CN" sz="1600" dirty="0">
                <a:solidFill>
                  <a:srgbClr val="000000"/>
                </a:solidFill>
                <a:latin typeface="Times New Roman" panose="02020603050405020304" pitchFamily="18" charset="0"/>
                <a:cs typeface="Times New Roman" panose="02020603050405020304" pitchFamily="18" charset="0"/>
              </a:rPr>
              <a:t>J. Weston, S. Chopra, A. </a:t>
            </a:r>
            <a:r>
              <a:rPr lang="en-US" altLang="zh-CN" sz="1600" dirty="0" err="1">
                <a:solidFill>
                  <a:srgbClr val="000000"/>
                </a:solidFill>
                <a:latin typeface="Times New Roman" panose="02020603050405020304" pitchFamily="18" charset="0"/>
                <a:cs typeface="Times New Roman" panose="02020603050405020304" pitchFamily="18" charset="0"/>
              </a:rPr>
              <a:t>Bordes</a:t>
            </a:r>
            <a:r>
              <a:rPr lang="en-US" altLang="zh-CN" sz="1600" dirty="0">
                <a:solidFill>
                  <a:srgbClr val="000000"/>
                </a:solidFill>
                <a:latin typeface="Times New Roman" panose="02020603050405020304" pitchFamily="18" charset="0"/>
                <a:cs typeface="Times New Roman" panose="02020603050405020304" pitchFamily="18" charset="0"/>
              </a:rPr>
              <a:t>. Memory Networks. ICLR 2015 (and </a:t>
            </a:r>
            <a:r>
              <a:rPr lang="en-US" altLang="zh-CN" sz="1600" dirty="0" smtClean="0">
                <a:solidFill>
                  <a:srgbClr val="000000"/>
                </a:solidFill>
                <a:latin typeface="Times New Roman" panose="02020603050405020304" pitchFamily="18" charset="0"/>
                <a:cs typeface="Times New Roman" panose="02020603050405020304" pitchFamily="18" charset="0"/>
              </a:rPr>
              <a:t>arXiv:1410.3916, Facebook AI)</a:t>
            </a:r>
            <a:endParaRPr lang="zh-CN" altLang="en-US" sz="1600" dirty="0">
              <a:solidFill>
                <a:srgbClr val="000000"/>
              </a:solidFill>
              <a:latin typeface="Times New Roman" panose="02020603050405020304" pitchFamily="18" charset="0"/>
              <a:cs typeface="Times New Roman" panose="02020603050405020304" pitchFamily="18" charset="0"/>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4" y="2310154"/>
            <a:ext cx="4302125" cy="2934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内容占位符 2"/>
          <p:cNvSpPr txBox="1">
            <a:spLocks/>
          </p:cNvSpPr>
          <p:nvPr/>
        </p:nvSpPr>
        <p:spPr bwMode="auto">
          <a:xfrm>
            <a:off x="4572000" y="2080403"/>
            <a:ext cx="4460875" cy="392930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80000"/>
              <a:buFont typeface="Wingdings" pitchFamily="2" charset="2"/>
              <a:buChar char="u"/>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80000"/>
              <a:buFont typeface="Wingdings" pitchFamily="2" charset="2"/>
              <a:buChar char="l"/>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r>
              <a:rPr lang="en-US" altLang="zh-CN" sz="2000" kern="0" dirty="0" smtClean="0">
                <a:solidFill>
                  <a:srgbClr val="000000"/>
                </a:solidFill>
                <a:latin typeface="Times New Roman" panose="02020603050405020304" pitchFamily="18" charset="0"/>
                <a:cs typeface="Times New Roman" panose="02020603050405020304" pitchFamily="18" charset="0"/>
              </a:rPr>
              <a:t>Reading</a:t>
            </a:r>
          </a:p>
          <a:p>
            <a:endParaRPr lang="en-US" altLang="zh-CN" kern="0" dirty="0" smtClean="0">
              <a:solidFill>
                <a:srgbClr val="000000"/>
              </a:solidFill>
            </a:endParaRPr>
          </a:p>
          <a:p>
            <a:endParaRPr lang="en-US" altLang="zh-CN" kern="0" dirty="0" smtClean="0">
              <a:solidFill>
                <a:srgbClr val="000000"/>
              </a:solidFill>
            </a:endParaRPr>
          </a:p>
          <a:p>
            <a:endParaRPr lang="en-US" altLang="zh-CN" kern="0" dirty="0" smtClean="0">
              <a:solidFill>
                <a:srgbClr val="000000"/>
              </a:solidFill>
            </a:endParaRPr>
          </a:p>
          <a:p>
            <a:r>
              <a:rPr lang="en-US" altLang="zh-CN" sz="2000" kern="0" dirty="0">
                <a:solidFill>
                  <a:srgbClr val="000000"/>
                </a:solidFill>
                <a:latin typeface="Times New Roman" panose="02020603050405020304" pitchFamily="18" charset="0"/>
                <a:cs typeface="Times New Roman" panose="02020603050405020304" pitchFamily="18" charset="0"/>
              </a:rPr>
              <a:t>Writing</a:t>
            </a:r>
          </a:p>
          <a:p>
            <a:pPr marL="0" indent="0">
              <a:buFont typeface="Wingdings" pitchFamily="2" charset="2"/>
              <a:buNone/>
            </a:pPr>
            <a:endParaRPr lang="zh-CN" altLang="en-US" kern="0" dirty="0">
              <a:solidFill>
                <a:srgbClr val="000000"/>
              </a:solidFill>
            </a:endParaRPr>
          </a:p>
        </p:txBody>
      </p:sp>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182" y="2428362"/>
            <a:ext cx="2592288" cy="6046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1513" y="2994821"/>
            <a:ext cx="4341362" cy="786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25157" y="4579278"/>
            <a:ext cx="4007718" cy="665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5157" y="5244682"/>
            <a:ext cx="3575670" cy="573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6023054"/>
      </p:ext>
    </p:extLst>
  </p:cSld>
  <p:clrMapOvr>
    <a:masterClrMapping/>
  </p:clrMapOvr>
  <p:transition spd="slow">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038" y="1757362"/>
            <a:ext cx="7324725" cy="3343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内容占位符 2"/>
          <p:cNvSpPr>
            <a:spLocks noGrp="1"/>
          </p:cNvSpPr>
          <p:nvPr>
            <p:ph idx="1"/>
          </p:nvPr>
        </p:nvSpPr>
        <p:spPr>
          <a:xfrm>
            <a:off x="307975" y="1005558"/>
            <a:ext cx="8229600" cy="4525963"/>
          </a:xfrm>
        </p:spPr>
        <p:txBody>
          <a:bodyPr/>
          <a:lstStyle/>
          <a:p>
            <a:pPr>
              <a:buClr>
                <a:srgbClr val="C00000"/>
              </a:buClr>
              <a:buFont typeface="Wingdings" panose="05000000000000000000" pitchFamily="2" charset="2"/>
              <a:buChar char="l"/>
            </a:pPr>
            <a:r>
              <a:rPr lang="en-US" altLang="zh-CN" dirty="0" smtClean="0">
                <a:latin typeface="Times New Roman" panose="02020603050405020304" pitchFamily="18" charset="0"/>
                <a:cs typeface="Times New Roman" panose="02020603050405020304" pitchFamily="18" charset="0"/>
              </a:rPr>
              <a:t>Neural Turing Machines</a:t>
            </a:r>
            <a:endParaRPr lang="zh-CN" altLang="en-US" dirty="0">
              <a:latin typeface="Times New Roman" panose="02020603050405020304" pitchFamily="18" charset="0"/>
              <a:cs typeface="Times New Roman" panose="02020603050405020304" pitchFamily="18" charset="0"/>
            </a:endParaRPr>
          </a:p>
        </p:txBody>
      </p:sp>
      <p:sp>
        <p:nvSpPr>
          <p:cNvPr id="18"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1349381264"/>
      </p:ext>
    </p:extLst>
  </p:cSld>
  <p:clrMapOvr>
    <a:masterClrMapping/>
  </p:clrMapOvr>
  <p:transition spd="slow">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296" y="2268420"/>
            <a:ext cx="7642225" cy="39432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矩形 17"/>
          <p:cNvSpPr/>
          <p:nvPr/>
        </p:nvSpPr>
        <p:spPr>
          <a:xfrm>
            <a:off x="155575" y="6211669"/>
            <a:ext cx="8848725" cy="646331"/>
          </a:xfrm>
          <a:prstGeom prst="rect">
            <a:avLst/>
          </a:prstGeom>
        </p:spPr>
        <p:txBody>
          <a:bodyPr wrap="square">
            <a:spAutoFit/>
          </a:bodyPr>
          <a:lstStyle/>
          <a:p>
            <a:pPr algn="ctr"/>
            <a:r>
              <a:rPr lang="en-US" altLang="zh-CN" dirty="0">
                <a:solidFill>
                  <a:srgbClr val="000000"/>
                </a:solidFill>
                <a:latin typeface="Times New Roman" panose="02020603050405020304" pitchFamily="18" charset="0"/>
                <a:cs typeface="Times New Roman" panose="02020603050405020304" pitchFamily="18" charset="0"/>
              </a:rPr>
              <a:t>Graves, Alex, et al. "Hybrid computing using a neural network with dynamic external memory." Nature 538.7626 (2016): 471-476.</a:t>
            </a:r>
          </a:p>
        </p:txBody>
      </p:sp>
      <p:sp>
        <p:nvSpPr>
          <p:cNvPr id="19" name="Rectangle 3"/>
          <p:cNvSpPr>
            <a:spLocks noChangeArrowheads="1"/>
          </p:cNvSpPr>
          <p:nvPr/>
        </p:nvSpPr>
        <p:spPr bwMode="auto">
          <a:xfrm>
            <a:off x="307974" y="980728"/>
            <a:ext cx="8778041"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0850" indent="-450850">
              <a:defRPr sz="2800">
                <a:solidFill>
                  <a:schemeClr val="tx1"/>
                </a:solidFill>
                <a:latin typeface="Verdana" pitchFamily="34" charset="0"/>
                <a:ea typeface="宋体" pitchFamily="2" charset="-122"/>
              </a:defRPr>
            </a:lvl1pPr>
            <a:lvl2pPr marL="1066800" indent="-4508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just">
              <a:buClr>
                <a:srgbClr val="C00000"/>
              </a:buClr>
              <a:buFont typeface="Wingdings" pitchFamily="2" charset="2"/>
              <a:buChar char="o"/>
            </a:pPr>
            <a:r>
              <a:rPr lang="zh-CN" altLang="en-US" sz="2000" dirty="0" smtClean="0">
                <a:solidFill>
                  <a:srgbClr val="000000"/>
                </a:solidFill>
                <a:latin typeface="Times New Roman" pitchFamily="18" charset="0"/>
                <a:ea typeface="黑体" pitchFamily="49" charset="-122"/>
                <a:cs typeface="Times New Roman" pitchFamily="18" charset="0"/>
              </a:rPr>
              <a:t>可微分神经计算机</a:t>
            </a:r>
            <a:r>
              <a:rPr lang="en-US" altLang="zh-CN" sz="2000" dirty="0" smtClean="0">
                <a:solidFill>
                  <a:srgbClr val="000000"/>
                </a:solidFill>
                <a:latin typeface="Times New Roman" pitchFamily="18" charset="0"/>
                <a:ea typeface="黑体" pitchFamily="49" charset="-122"/>
                <a:cs typeface="Times New Roman" pitchFamily="18" charset="0"/>
              </a:rPr>
              <a:t>(</a:t>
            </a:r>
            <a:r>
              <a:rPr lang="en-US" altLang="zh-CN" sz="2000" dirty="0">
                <a:solidFill>
                  <a:srgbClr val="000000"/>
                </a:solidFill>
                <a:latin typeface="Times New Roman" panose="02020603050405020304" pitchFamily="18" charset="0"/>
                <a:cs typeface="Times New Roman" panose="02020603050405020304" pitchFamily="18" charset="0"/>
              </a:rPr>
              <a:t>differentiable neural </a:t>
            </a:r>
            <a:r>
              <a:rPr lang="en-US" altLang="zh-CN" sz="2000" dirty="0" smtClean="0">
                <a:solidFill>
                  <a:srgbClr val="000000"/>
                </a:solidFill>
                <a:latin typeface="Times New Roman" panose="02020603050405020304" pitchFamily="18" charset="0"/>
                <a:cs typeface="Times New Roman" panose="02020603050405020304" pitchFamily="18" charset="0"/>
              </a:rPr>
              <a:t>computer</a:t>
            </a:r>
            <a:r>
              <a:rPr lang="zh-CN" altLang="en-US" sz="2000" dirty="0" smtClean="0">
                <a:solidFill>
                  <a:srgbClr val="000000"/>
                </a:solidFill>
                <a:latin typeface="Times New Roman" panose="02020603050405020304" pitchFamily="18" charset="0"/>
                <a:cs typeface="Times New Roman" panose="02020603050405020304" pitchFamily="18" charset="0"/>
              </a:rPr>
              <a:t>，</a:t>
            </a:r>
            <a:r>
              <a:rPr lang="en-US" altLang="zh-CN" sz="2000" dirty="0" smtClean="0">
                <a:solidFill>
                  <a:srgbClr val="000000"/>
                </a:solidFill>
                <a:latin typeface="Times New Roman" pitchFamily="18" charset="0"/>
                <a:ea typeface="黑体" pitchFamily="49" charset="-122"/>
                <a:cs typeface="Times New Roman" pitchFamily="18" charset="0"/>
              </a:rPr>
              <a:t>DNC)</a:t>
            </a:r>
            <a:r>
              <a:rPr lang="zh-CN" altLang="en-US" sz="2000" dirty="0" smtClean="0">
                <a:solidFill>
                  <a:srgbClr val="000000"/>
                </a:solidFill>
                <a:latin typeface="Times New Roman" pitchFamily="18" charset="0"/>
                <a:ea typeface="黑体" pitchFamily="49" charset="-122"/>
                <a:cs typeface="Times New Roman" pitchFamily="18" charset="0"/>
              </a:rPr>
              <a:t>：</a:t>
            </a:r>
            <a:endParaRPr lang="en-US" altLang="zh-CN" sz="2000" dirty="0" smtClean="0">
              <a:solidFill>
                <a:srgbClr val="000000"/>
              </a:solidFill>
              <a:latin typeface="Times New Roman" pitchFamily="18" charset="0"/>
              <a:ea typeface="黑体" pitchFamily="49" charset="-122"/>
              <a:cs typeface="Times New Roman" pitchFamily="18" charset="0"/>
            </a:endParaRPr>
          </a:p>
          <a:p>
            <a:pPr lvl="1" algn="just">
              <a:buClr>
                <a:srgbClr val="C00000"/>
              </a:buClr>
              <a:buFont typeface="Wingdings" pitchFamily="2" charset="2"/>
              <a:buChar char="o"/>
            </a:pPr>
            <a:r>
              <a:rPr lang="en-US" altLang="zh-CN" sz="2000" dirty="0">
                <a:solidFill>
                  <a:srgbClr val="000000"/>
                </a:solidFill>
                <a:latin typeface="Times New Roman" pitchFamily="18" charset="0"/>
                <a:ea typeface="黑体" pitchFamily="49" charset="-122"/>
                <a:cs typeface="Times New Roman" pitchFamily="18" charset="0"/>
              </a:rPr>
              <a:t>A</a:t>
            </a:r>
            <a:r>
              <a:rPr lang="en-US" altLang="zh-CN" sz="2000" dirty="0" smtClean="0">
                <a:solidFill>
                  <a:srgbClr val="000000"/>
                </a:solidFill>
                <a:latin typeface="Times New Roman" pitchFamily="18" charset="0"/>
                <a:ea typeface="黑体" pitchFamily="49" charset="-122"/>
                <a:cs typeface="Times New Roman" pitchFamily="18" charset="0"/>
              </a:rPr>
              <a:t>n </a:t>
            </a:r>
            <a:r>
              <a:rPr lang="en-US" altLang="zh-CN" sz="2000" dirty="0">
                <a:solidFill>
                  <a:srgbClr val="000000"/>
                </a:solidFill>
                <a:latin typeface="Times New Roman" pitchFamily="18" charset="0"/>
                <a:ea typeface="黑体" pitchFamily="49" charset="-122"/>
                <a:cs typeface="Times New Roman" pitchFamily="18" charset="0"/>
              </a:rPr>
              <a:t>achievement that has </a:t>
            </a:r>
            <a:r>
              <a:rPr lang="en-US" altLang="zh-CN" sz="2000" dirty="0" smtClean="0">
                <a:solidFill>
                  <a:srgbClr val="000000"/>
                </a:solidFill>
                <a:latin typeface="Times New Roman" pitchFamily="18" charset="0"/>
                <a:ea typeface="黑体" pitchFamily="49" charset="-122"/>
                <a:cs typeface="Times New Roman" pitchFamily="18" charset="0"/>
              </a:rPr>
              <a:t>potential implications </a:t>
            </a:r>
            <a:r>
              <a:rPr lang="en-US" altLang="zh-CN" sz="2000" dirty="0">
                <a:solidFill>
                  <a:srgbClr val="000000"/>
                </a:solidFill>
                <a:latin typeface="Times New Roman" pitchFamily="18" charset="0"/>
                <a:ea typeface="黑体" pitchFamily="49" charset="-122"/>
                <a:cs typeface="Times New Roman" pitchFamily="18" charset="0"/>
              </a:rPr>
              <a:t>for the neural–symbolic </a:t>
            </a:r>
            <a:r>
              <a:rPr lang="en-US" altLang="zh-CN" sz="2000" dirty="0" smtClean="0">
                <a:solidFill>
                  <a:srgbClr val="000000"/>
                </a:solidFill>
                <a:latin typeface="Times New Roman" pitchFamily="18" charset="0"/>
                <a:ea typeface="黑体" pitchFamily="49" charset="-122"/>
                <a:cs typeface="Times New Roman" pitchFamily="18" charset="0"/>
              </a:rPr>
              <a:t>integration problem(</a:t>
            </a:r>
            <a:r>
              <a:rPr lang="zh-CN" altLang="en-US" sz="2000" dirty="0" smtClean="0">
                <a:solidFill>
                  <a:srgbClr val="000000"/>
                </a:solidFill>
                <a:latin typeface="Times New Roman" pitchFamily="18" charset="0"/>
                <a:ea typeface="黑体" pitchFamily="49" charset="-122"/>
                <a:cs typeface="Times New Roman" pitchFamily="18" charset="0"/>
              </a:rPr>
              <a:t>神经网络</a:t>
            </a:r>
            <a:r>
              <a:rPr lang="en-US" altLang="zh-CN" sz="2000" dirty="0" smtClean="0">
                <a:solidFill>
                  <a:srgbClr val="000000"/>
                </a:solidFill>
                <a:latin typeface="Times New Roman" pitchFamily="18" charset="0"/>
                <a:ea typeface="黑体" pitchFamily="49" charset="-122"/>
                <a:cs typeface="Times New Roman" pitchFamily="18" charset="0"/>
              </a:rPr>
              <a:t>-</a:t>
            </a:r>
            <a:r>
              <a:rPr lang="zh-CN" altLang="en-US" sz="2000" dirty="0" smtClean="0">
                <a:solidFill>
                  <a:srgbClr val="000000"/>
                </a:solidFill>
                <a:latin typeface="Times New Roman" pitchFamily="18" charset="0"/>
                <a:ea typeface="黑体" pitchFamily="49" charset="-122"/>
                <a:cs typeface="Times New Roman" pitchFamily="18" charset="0"/>
              </a:rPr>
              <a:t>符号计算的统一</a:t>
            </a:r>
            <a:r>
              <a:rPr lang="en-US" altLang="zh-CN" sz="2000" dirty="0" smtClean="0">
                <a:solidFill>
                  <a:srgbClr val="000000"/>
                </a:solidFill>
                <a:latin typeface="Times New Roman" pitchFamily="18" charset="0"/>
                <a:ea typeface="黑体" pitchFamily="49" charset="-122"/>
                <a:cs typeface="Times New Roman" pitchFamily="18" charset="0"/>
              </a:rPr>
              <a:t>)</a:t>
            </a:r>
          </a:p>
          <a:p>
            <a:pPr lvl="1" algn="just">
              <a:buClr>
                <a:srgbClr val="C00000"/>
              </a:buClr>
              <a:buFont typeface="Wingdings" pitchFamily="2" charset="2"/>
              <a:buChar char="o"/>
            </a:pPr>
            <a:r>
              <a:rPr lang="en-US" altLang="zh-CN" sz="2000" dirty="0" smtClean="0">
                <a:solidFill>
                  <a:srgbClr val="C00000"/>
                </a:solidFill>
                <a:latin typeface="Times New Roman" panose="02020603050405020304" pitchFamily="18" charset="0"/>
                <a:cs typeface="Times New Roman" panose="02020603050405020304" pitchFamily="18" charset="0"/>
              </a:rPr>
              <a:t>Deep </a:t>
            </a:r>
            <a:r>
              <a:rPr lang="en-US" altLang="zh-CN" sz="2000" dirty="0">
                <a:solidFill>
                  <a:srgbClr val="C00000"/>
                </a:solidFill>
                <a:latin typeface="Times New Roman" panose="02020603050405020304" pitchFamily="18" charset="0"/>
                <a:cs typeface="Times New Roman" panose="02020603050405020304" pitchFamily="18" charset="0"/>
              </a:rPr>
              <a:t>neural </a:t>
            </a:r>
            <a:r>
              <a:rPr lang="en-US" altLang="zh-CN" sz="2000" dirty="0" smtClean="0">
                <a:solidFill>
                  <a:srgbClr val="C00000"/>
                </a:solidFill>
                <a:latin typeface="Times New Roman" panose="02020603050405020304" pitchFamily="18" charset="0"/>
                <a:cs typeface="Times New Roman" panose="02020603050405020304" pitchFamily="18" charset="0"/>
              </a:rPr>
              <a:t>reasoning</a:t>
            </a:r>
            <a:r>
              <a:rPr lang="zh-CN" altLang="en-US" sz="2000" dirty="0" smtClean="0">
                <a:solidFill>
                  <a:srgbClr val="C00000"/>
                </a:solidFill>
                <a:latin typeface="Times New Roman" pitchFamily="18" charset="0"/>
                <a:ea typeface="黑体" pitchFamily="49" charset="-122"/>
                <a:cs typeface="Times New Roman" pitchFamily="18" charset="0"/>
              </a:rPr>
              <a:t> </a:t>
            </a:r>
            <a:r>
              <a:rPr lang="en-US" altLang="zh-CN" sz="2000" dirty="0" smtClean="0">
                <a:solidFill>
                  <a:srgbClr val="C00000"/>
                </a:solidFill>
                <a:latin typeface="Times New Roman" pitchFamily="18" charset="0"/>
                <a:ea typeface="黑体" pitchFamily="49" charset="-122"/>
                <a:cs typeface="Times New Roman" pitchFamily="18" charset="0"/>
              </a:rPr>
              <a:t>and one-shot learning</a:t>
            </a:r>
            <a:endParaRPr lang="en-US" altLang="zh-CN" sz="2000" dirty="0">
              <a:solidFill>
                <a:srgbClr val="C00000"/>
              </a:solidFill>
              <a:latin typeface="Times New Roman" pitchFamily="18" charset="0"/>
              <a:ea typeface="黑体" pitchFamily="49" charset="-122"/>
              <a:cs typeface="Times New Roman" pitchFamily="18" charset="0"/>
            </a:endParaRPr>
          </a:p>
        </p:txBody>
      </p: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480593356"/>
      </p:ext>
    </p:extLst>
  </p:cSld>
  <p:clrMapOvr>
    <a:masterClrMapping/>
  </p:clrMapOvr>
  <p:transition spd="slow">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1222208"/>
            <a:ext cx="8646020" cy="4276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914401" y="5638800"/>
            <a:ext cx="7772894" cy="830997"/>
          </a:xfrm>
          <a:prstGeom prst="rect">
            <a:avLst/>
          </a:prstGeom>
        </p:spPr>
        <p:txBody>
          <a:bodyPr wrap="square">
            <a:spAutoFit/>
          </a:bodyPr>
          <a:lstStyle/>
          <a:p>
            <a:pPr algn="ctr"/>
            <a:r>
              <a:rPr lang="en-US" altLang="zh-CN" sz="2400" dirty="0">
                <a:latin typeface="Times New Roman" panose="02020603050405020304" pitchFamily="18" charset="0"/>
                <a:cs typeface="Times New Roman" panose="02020603050405020304" pitchFamily="18" charset="0"/>
              </a:rPr>
              <a:t>Deep neural </a:t>
            </a:r>
            <a:r>
              <a:rPr lang="en-US" altLang="zh-CN" sz="2400" dirty="0" smtClean="0">
                <a:latin typeface="Times New Roman" panose="02020603050405020304" pitchFamily="18" charset="0"/>
                <a:cs typeface="Times New Roman" panose="02020603050405020304" pitchFamily="18" charset="0"/>
              </a:rPr>
              <a:t>reasoning </a:t>
            </a:r>
          </a:p>
          <a:p>
            <a:pPr algn="ctr"/>
            <a:r>
              <a:rPr lang="en-US" altLang="zh-CN" sz="2400"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2400" dirty="0" smtClean="0">
                <a:latin typeface="黑体" panose="02010609060101010101" pitchFamily="49" charset="-122"/>
                <a:ea typeface="黑体" panose="02010609060101010101" pitchFamily="49" charset="-122"/>
                <a:cs typeface="Times New Roman" panose="02020603050405020304" pitchFamily="18" charset="0"/>
              </a:rPr>
              <a:t>连续空间模型与离散空间模型相互协调的搜索与决策</a:t>
            </a:r>
            <a:r>
              <a:rPr lang="en-US" altLang="zh-CN" sz="2400"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2400" dirty="0" smtClean="0">
                <a:latin typeface="黑体" panose="02010609060101010101" pitchFamily="49" charset="-122"/>
                <a:ea typeface="黑体" panose="02010609060101010101" pitchFamily="49" charset="-122"/>
                <a:cs typeface="Times New Roman" pitchFamily="18" charset="0"/>
              </a:rPr>
              <a:t> </a:t>
            </a:r>
            <a:endParaRPr lang="zh-CN" altLang="en-US" sz="2400" dirty="0">
              <a:latin typeface="黑体" panose="02010609060101010101" pitchFamily="49" charset="-122"/>
              <a:ea typeface="黑体" panose="02010609060101010101" pitchFamily="49" charset="-122"/>
            </a:endParaRPr>
          </a:p>
        </p:txBody>
      </p:sp>
      <p:sp>
        <p:nvSpPr>
          <p:cNvPr id="7"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Tree>
    <p:extLst>
      <p:ext uri="{BB962C8B-B14F-4D97-AF65-F5344CB8AC3E}">
        <p14:creationId xmlns:p14="http://schemas.microsoft.com/office/powerpoint/2010/main" val="2116185534"/>
      </p:ext>
    </p:extLst>
  </p:cSld>
  <p:clrMapOvr>
    <a:masterClrMapping/>
  </p:clrMapOvr>
  <p:transition spd="slow">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7" name="Rectangle 2"/>
          <p:cNvSpPr txBox="1">
            <a:spLocks noChangeArrowheads="1"/>
          </p:cNvSpPr>
          <p:nvPr/>
        </p:nvSpPr>
        <p:spPr bwMode="auto">
          <a:xfrm>
            <a:off x="-31750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Learning with </a:t>
            </a:r>
            <a:r>
              <a:rPr lang="en-US" altLang="zh-CN" sz="3200" dirty="0">
                <a:solidFill>
                  <a:srgbClr val="000000"/>
                </a:solidFill>
              </a:rPr>
              <a:t> </a:t>
            </a:r>
            <a:r>
              <a:rPr lang="en-US" altLang="zh-CN" sz="3200" b="1" dirty="0">
                <a:solidFill>
                  <a:srgbClr val="333399"/>
                </a:solidFill>
                <a:latin typeface="Times New Roman" pitchFamily="18" charset="0"/>
                <a:ea typeface="黑体" pitchFamily="49" charset="-122"/>
                <a:cs typeface="Times New Roman" pitchFamily="18" charset="0"/>
              </a:rPr>
              <a:t>external</a:t>
            </a:r>
            <a:r>
              <a:rPr lang="en-US" altLang="zh-CN" sz="3200" dirty="0">
                <a:solidFill>
                  <a:srgbClr val="000000"/>
                </a:solidFill>
              </a:rPr>
              <a:t>  </a:t>
            </a:r>
            <a:r>
              <a:rPr lang="en-US" altLang="zh-CN" sz="3200" b="1" dirty="0" smtClean="0">
                <a:solidFill>
                  <a:srgbClr val="333399"/>
                </a:solidFill>
                <a:latin typeface="Times New Roman" pitchFamily="18" charset="0"/>
                <a:ea typeface="黑体" pitchFamily="49" charset="-122"/>
                <a:cs typeface="Times New Roman" pitchFamily="18" charset="0"/>
              </a:rPr>
              <a:t>memory</a:t>
            </a: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3" name="矩形 2"/>
          <p:cNvSpPr/>
          <p:nvPr/>
        </p:nvSpPr>
        <p:spPr>
          <a:xfrm>
            <a:off x="134937" y="979270"/>
            <a:ext cx="8874125" cy="400110"/>
          </a:xfrm>
          <a:prstGeom prst="rect">
            <a:avLst/>
          </a:prstGeom>
        </p:spPr>
        <p:txBody>
          <a:bodyPr wrap="square">
            <a:spAutoFit/>
          </a:bodyPr>
          <a:lstStyle/>
          <a:p>
            <a:r>
              <a:rPr lang="en-US" altLang="zh-CN" sz="2000" dirty="0">
                <a:solidFill>
                  <a:srgbClr val="000000"/>
                </a:solidFill>
                <a:latin typeface="Times New Roman" panose="02020603050405020304" pitchFamily="18" charset="0"/>
                <a:cs typeface="Times New Roman" panose="02020603050405020304" pitchFamily="18" charset="0"/>
              </a:rPr>
              <a:t>Learning of Basic Algorithms using </a:t>
            </a:r>
            <a:r>
              <a:rPr lang="en-US" altLang="zh-CN" sz="2000" dirty="0">
                <a:solidFill>
                  <a:srgbClr val="C00000"/>
                </a:solidFill>
                <a:latin typeface="Times New Roman" panose="02020603050405020304" pitchFamily="18" charset="0"/>
                <a:cs typeface="Times New Roman" panose="02020603050405020304" pitchFamily="18" charset="0"/>
              </a:rPr>
              <a:t>Reasoning, Attention, Memory </a:t>
            </a:r>
            <a:r>
              <a:rPr lang="en-US" altLang="zh-CN" sz="2000" dirty="0">
                <a:solidFill>
                  <a:srgbClr val="0000CC"/>
                </a:solidFill>
                <a:latin typeface="Times New Roman" panose="02020603050405020304" pitchFamily="18" charset="0"/>
                <a:cs typeface="Times New Roman" panose="02020603050405020304" pitchFamily="18" charset="0"/>
              </a:rPr>
              <a:t>(RAM) </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10" name="Content Placeholder 2"/>
          <p:cNvSpPr>
            <a:spLocks noGrp="1"/>
          </p:cNvSpPr>
          <p:nvPr>
            <p:ph idx="1"/>
          </p:nvPr>
        </p:nvSpPr>
        <p:spPr>
          <a:xfrm>
            <a:off x="217718" y="1493680"/>
            <a:ext cx="8708563" cy="5726813"/>
          </a:xfrm>
        </p:spPr>
        <p:txBody>
          <a:bodyPr>
            <a:normAutofit/>
          </a:bodyPr>
          <a:lstStyle/>
          <a:p>
            <a:pPr marL="0" indent="0">
              <a:buNone/>
            </a:pPr>
            <a:r>
              <a:rPr lang="en-US" sz="2400" dirty="0" smtClean="0">
                <a:latin typeface="Times New Roman" panose="02020603050405020304" pitchFamily="18" charset="0"/>
                <a:cs typeface="Times New Roman" panose="02020603050405020304" pitchFamily="18" charset="0"/>
              </a:rPr>
              <a:t>Methods include adding stacks and addressable memory to RNNs</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a:buClr>
                <a:srgbClr val="C00000"/>
              </a:buClr>
              <a:buFont typeface="Wingdings" panose="05000000000000000000" pitchFamily="2" charset="2"/>
              <a:buChar char="l"/>
            </a:pPr>
            <a:r>
              <a:rPr lang="en-US" sz="2100" dirty="0" smtClean="0">
                <a:latin typeface="Times New Roman" panose="02020603050405020304" pitchFamily="18" charset="0"/>
                <a:cs typeface="Times New Roman" panose="02020603050405020304" pitchFamily="18" charset="0"/>
              </a:rPr>
              <a:t>“Neural </a:t>
            </a:r>
            <a:r>
              <a:rPr lang="en-US" sz="2100" dirty="0">
                <a:latin typeface="Times New Roman" panose="02020603050405020304" pitchFamily="18" charset="0"/>
                <a:cs typeface="Times New Roman" panose="02020603050405020304" pitchFamily="18" charset="0"/>
              </a:rPr>
              <a:t>Net Architectures for Temporal Sequence Processing</a:t>
            </a:r>
            <a:r>
              <a:rPr lang="en-US" sz="2100" dirty="0" smtClean="0">
                <a:latin typeface="Times New Roman" panose="02020603050405020304" pitchFamily="18" charset="0"/>
                <a:cs typeface="Times New Roman" panose="02020603050405020304" pitchFamily="18" charset="0"/>
              </a:rPr>
              <a:t>.” M. </a:t>
            </a:r>
            <a:r>
              <a:rPr lang="en-US" sz="2100" dirty="0" err="1" smtClean="0">
                <a:latin typeface="Times New Roman" panose="02020603050405020304" pitchFamily="18" charset="0"/>
                <a:cs typeface="Times New Roman" panose="02020603050405020304" pitchFamily="18" charset="0"/>
              </a:rPr>
              <a:t>Mozer</a:t>
            </a:r>
            <a:r>
              <a:rPr lang="en-US" sz="2100" dirty="0">
                <a:latin typeface="Times New Roman" panose="02020603050405020304" pitchFamily="18" charset="0"/>
                <a:cs typeface="Times New Roman" panose="02020603050405020304" pitchFamily="18" charset="0"/>
              </a:rPr>
              <a:t>. </a:t>
            </a:r>
            <a:endParaRPr lang="en-US" sz="2100" dirty="0" smtClean="0">
              <a:latin typeface="Times New Roman" panose="02020603050405020304" pitchFamily="18" charset="0"/>
              <a:cs typeface="Times New Roman" panose="02020603050405020304" pitchFamily="18" charset="0"/>
            </a:endParaRPr>
          </a:p>
          <a:p>
            <a:pPr>
              <a:buClr>
                <a:srgbClr val="C00000"/>
              </a:buClr>
              <a:buFont typeface="Wingdings" panose="05000000000000000000" pitchFamily="2" charset="2"/>
              <a:buChar char="l"/>
            </a:pPr>
            <a:r>
              <a:rPr lang="en-US" sz="2100" dirty="0" smtClean="0">
                <a:latin typeface="Times New Roman" panose="02020603050405020304" pitchFamily="18" charset="0"/>
                <a:cs typeface="Times New Roman" panose="02020603050405020304" pitchFamily="18" charset="0"/>
              </a:rPr>
              <a:t>“Neural </a:t>
            </a:r>
            <a:r>
              <a:rPr lang="en-US" sz="2100" dirty="0">
                <a:latin typeface="Times New Roman" panose="02020603050405020304" pitchFamily="18" charset="0"/>
                <a:cs typeface="Times New Roman" panose="02020603050405020304" pitchFamily="18" charset="0"/>
              </a:rPr>
              <a:t>Turing </a:t>
            </a:r>
            <a:r>
              <a:rPr lang="en-US" sz="2100" dirty="0" smtClean="0">
                <a:latin typeface="Times New Roman" panose="02020603050405020304" pitchFamily="18" charset="0"/>
                <a:cs typeface="Times New Roman" panose="02020603050405020304" pitchFamily="18" charset="0"/>
              </a:rPr>
              <a:t>Machines” A. </a:t>
            </a:r>
            <a:r>
              <a:rPr lang="en-US" sz="2100" dirty="0">
                <a:latin typeface="Times New Roman" panose="02020603050405020304" pitchFamily="18" charset="0"/>
                <a:cs typeface="Times New Roman" panose="02020603050405020304" pitchFamily="18" charset="0"/>
              </a:rPr>
              <a:t>Graves, </a:t>
            </a:r>
            <a:r>
              <a:rPr lang="en-US" sz="2100" dirty="0" smtClean="0">
                <a:latin typeface="Times New Roman" panose="02020603050405020304" pitchFamily="18" charset="0"/>
                <a:cs typeface="Times New Roman" panose="02020603050405020304" pitchFamily="18" charset="0"/>
              </a:rPr>
              <a:t>G. </a:t>
            </a:r>
            <a:r>
              <a:rPr lang="en-US" sz="2100" dirty="0">
                <a:latin typeface="Times New Roman" panose="02020603050405020304" pitchFamily="18" charset="0"/>
                <a:cs typeface="Times New Roman" panose="02020603050405020304" pitchFamily="18" charset="0"/>
              </a:rPr>
              <a:t>Wayne, </a:t>
            </a:r>
            <a:r>
              <a:rPr lang="en-US" sz="2100" dirty="0" smtClean="0">
                <a:latin typeface="Times New Roman" panose="02020603050405020304" pitchFamily="18" charset="0"/>
                <a:cs typeface="Times New Roman" panose="02020603050405020304" pitchFamily="18" charset="0"/>
              </a:rPr>
              <a:t>I. </a:t>
            </a:r>
            <a:r>
              <a:rPr lang="en-US" sz="2100" dirty="0" err="1" smtClean="0">
                <a:latin typeface="Times New Roman" panose="02020603050405020304" pitchFamily="18" charset="0"/>
                <a:cs typeface="Times New Roman" panose="02020603050405020304" pitchFamily="18" charset="0"/>
              </a:rPr>
              <a:t>Danihelka</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a:p>
            <a:pPr>
              <a:buClr>
                <a:srgbClr val="C00000"/>
              </a:buClr>
              <a:buFont typeface="Wingdings" panose="05000000000000000000" pitchFamily="2" charset="2"/>
              <a:buChar char="l"/>
            </a:pPr>
            <a:r>
              <a:rPr lang="en-US" sz="2100" dirty="0">
                <a:latin typeface="Times New Roman" panose="02020603050405020304" pitchFamily="18" charset="0"/>
                <a:cs typeface="Times New Roman" panose="02020603050405020304" pitchFamily="18" charset="0"/>
              </a:rPr>
              <a:t>“Inferring Algorithmic Patterns with Stack Augmented Recurrent Nets.</a:t>
            </a:r>
            <a:r>
              <a:rPr lang="en-US" sz="2100" dirty="0" smtClean="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A. </a:t>
            </a:r>
            <a:r>
              <a:rPr lang="en-US" sz="2100" dirty="0" err="1" smtClean="0">
                <a:latin typeface="Times New Roman" panose="02020603050405020304" pitchFamily="18" charset="0"/>
                <a:cs typeface="Times New Roman" panose="02020603050405020304" pitchFamily="18" charset="0"/>
              </a:rPr>
              <a:t>Joulin</a:t>
            </a:r>
            <a:r>
              <a:rPr lang="en-US" sz="2100" dirty="0" smtClean="0">
                <a:latin typeface="Times New Roman" panose="02020603050405020304" pitchFamily="18" charset="0"/>
                <a:cs typeface="Times New Roman" panose="02020603050405020304" pitchFamily="18" charset="0"/>
              </a:rPr>
              <a:t>, T</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Mikolov</a:t>
            </a:r>
            <a:r>
              <a:rPr lang="en-US" sz="2100" dirty="0" smtClean="0">
                <a:latin typeface="Times New Roman" panose="02020603050405020304" pitchFamily="18" charset="0"/>
                <a:cs typeface="Times New Roman" panose="02020603050405020304" pitchFamily="18" charset="0"/>
              </a:rPr>
              <a:t>.</a:t>
            </a:r>
          </a:p>
          <a:p>
            <a:pPr>
              <a:buClr>
                <a:srgbClr val="C00000"/>
              </a:buClr>
              <a:buFont typeface="Wingdings" panose="05000000000000000000" pitchFamily="2" charset="2"/>
              <a:buChar char="l"/>
            </a:pPr>
            <a:r>
              <a:rPr lang="en-US" sz="2100" dirty="0">
                <a:latin typeface="Times New Roman" panose="02020603050405020304" pitchFamily="18" charset="0"/>
                <a:cs typeface="Times New Roman" panose="02020603050405020304" pitchFamily="18" charset="0"/>
              </a:rPr>
              <a:t>“Learning to Transduce with Unbounded Memory” E. </a:t>
            </a:r>
            <a:r>
              <a:rPr lang="en-US" sz="2100" dirty="0" err="1" smtClean="0">
                <a:latin typeface="Times New Roman" panose="02020603050405020304" pitchFamily="18" charset="0"/>
                <a:cs typeface="Times New Roman" panose="02020603050405020304" pitchFamily="18" charset="0"/>
              </a:rPr>
              <a:t>Grefenstette</a:t>
            </a:r>
            <a:r>
              <a:rPr lang="en-US" sz="2100" dirty="0" smtClean="0">
                <a:latin typeface="Times New Roman" panose="02020603050405020304" pitchFamily="18" charset="0"/>
                <a:cs typeface="Times New Roman" panose="02020603050405020304" pitchFamily="18" charset="0"/>
              </a:rPr>
              <a:t> et al.</a:t>
            </a:r>
            <a:endParaRPr lang="en-US" sz="2100" dirty="0">
              <a:latin typeface="Times New Roman" panose="02020603050405020304" pitchFamily="18" charset="0"/>
              <a:cs typeface="Times New Roman" panose="02020603050405020304" pitchFamily="18" charset="0"/>
            </a:endParaRPr>
          </a:p>
          <a:p>
            <a:pPr>
              <a:buClr>
                <a:srgbClr val="C00000"/>
              </a:buClr>
              <a:buFont typeface="Wingdings" panose="05000000000000000000" pitchFamily="2" charset="2"/>
              <a:buChar char="l"/>
            </a:pPr>
            <a:r>
              <a:rPr lang="en-US" sz="2100" dirty="0">
                <a:latin typeface="Times New Roman" panose="02020603050405020304" pitchFamily="18" charset="0"/>
                <a:cs typeface="Times New Roman" panose="02020603050405020304" pitchFamily="18" charset="0"/>
              </a:rPr>
              <a:t>“Neural Programmer-Interpreters” S. Reed, N. de </a:t>
            </a:r>
            <a:r>
              <a:rPr lang="en-US" sz="2100" dirty="0" err="1" smtClean="0">
                <a:latin typeface="Times New Roman" panose="02020603050405020304" pitchFamily="18" charset="0"/>
                <a:cs typeface="Times New Roman" panose="02020603050405020304" pitchFamily="18" charset="0"/>
              </a:rPr>
              <a:t>Freitas</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a:p>
            <a:pPr>
              <a:buClr>
                <a:srgbClr val="C00000"/>
              </a:buClr>
              <a:buFont typeface="Wingdings" panose="05000000000000000000" pitchFamily="2" charset="2"/>
              <a:buChar char="l"/>
            </a:pPr>
            <a:r>
              <a:rPr lang="en-US" sz="2100" dirty="0" smtClean="0">
                <a:latin typeface="Times New Roman" panose="02020603050405020304" pitchFamily="18" charset="0"/>
                <a:cs typeface="Times New Roman" panose="02020603050405020304" pitchFamily="18" charset="0"/>
              </a:rPr>
              <a:t>“Reinforcement </a:t>
            </a:r>
            <a:r>
              <a:rPr lang="en-US" sz="2100" dirty="0">
                <a:latin typeface="Times New Roman" panose="02020603050405020304" pitchFamily="18" charset="0"/>
                <a:cs typeface="Times New Roman" panose="02020603050405020304" pitchFamily="18" charset="0"/>
              </a:rPr>
              <a:t>Learning Turing Machine</a:t>
            </a:r>
            <a:r>
              <a:rPr lang="en-US" sz="2100" dirty="0" smtClean="0">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W. </a:t>
            </a:r>
            <a:r>
              <a:rPr lang="en-US" sz="2100" dirty="0" err="1">
                <a:latin typeface="Times New Roman" panose="02020603050405020304" pitchFamily="18" charset="0"/>
                <a:cs typeface="Times New Roman" panose="02020603050405020304" pitchFamily="18" charset="0"/>
              </a:rPr>
              <a:t>Zaremba</a:t>
            </a:r>
            <a:r>
              <a:rPr lang="en-US" sz="2100" dirty="0">
                <a:latin typeface="Times New Roman" panose="02020603050405020304" pitchFamily="18" charset="0"/>
                <a:cs typeface="Times New Roman" panose="02020603050405020304" pitchFamily="18" charset="0"/>
              </a:rPr>
              <a:t> and I. </a:t>
            </a:r>
            <a:r>
              <a:rPr lang="en-US" sz="2100" dirty="0" err="1">
                <a:latin typeface="Times New Roman" panose="02020603050405020304" pitchFamily="18" charset="0"/>
                <a:cs typeface="Times New Roman" panose="02020603050405020304" pitchFamily="18" charset="0"/>
              </a:rPr>
              <a:t>Sutskever</a:t>
            </a:r>
            <a:r>
              <a:rPr lang="en-US" sz="2100" dirty="0" smtClean="0">
                <a:latin typeface="Times New Roman" panose="02020603050405020304" pitchFamily="18" charset="0"/>
                <a:cs typeface="Times New Roman" panose="02020603050405020304" pitchFamily="18" charset="0"/>
              </a:rPr>
              <a:t>.</a:t>
            </a:r>
          </a:p>
          <a:p>
            <a:pPr>
              <a:buClr>
                <a:srgbClr val="C00000"/>
              </a:buClr>
              <a:buFont typeface="Wingdings" panose="05000000000000000000" pitchFamily="2" charset="2"/>
              <a:buChar char="l"/>
            </a:pPr>
            <a:r>
              <a:rPr lang="en-US" sz="2100" dirty="0" smtClean="0">
                <a:latin typeface="Times New Roman" panose="02020603050405020304" pitchFamily="18" charset="0"/>
                <a:cs typeface="Times New Roman" panose="02020603050405020304" pitchFamily="18" charset="0"/>
              </a:rPr>
              <a:t>“Learning </a:t>
            </a:r>
            <a:r>
              <a:rPr lang="en-US" sz="2100" dirty="0">
                <a:latin typeface="Times New Roman" panose="02020603050405020304" pitchFamily="18" charset="0"/>
                <a:cs typeface="Times New Roman" panose="02020603050405020304" pitchFamily="18" charset="0"/>
              </a:rPr>
              <a:t>Simple Algorithms from </a:t>
            </a:r>
            <a:r>
              <a:rPr lang="en-US" sz="2100" dirty="0" smtClean="0">
                <a:latin typeface="Times New Roman" panose="02020603050405020304" pitchFamily="18" charset="0"/>
                <a:cs typeface="Times New Roman" panose="02020603050405020304" pitchFamily="18" charset="0"/>
              </a:rPr>
              <a:t>Examples” W</a:t>
            </a:r>
            <a:r>
              <a:rPr lang="en-US" sz="2100" dirty="0">
                <a:latin typeface="Times New Roman" panose="02020603050405020304" pitchFamily="18" charset="0"/>
                <a:cs typeface="Times New Roman" panose="02020603050405020304" pitchFamily="18" charset="0"/>
              </a:rPr>
              <a:t>. </a:t>
            </a:r>
            <a:r>
              <a:rPr lang="en-US" sz="2100" dirty="0" err="1">
                <a:latin typeface="Times New Roman" panose="02020603050405020304" pitchFamily="18" charset="0"/>
                <a:cs typeface="Times New Roman" panose="02020603050405020304" pitchFamily="18" charset="0"/>
              </a:rPr>
              <a:t>Zaremba</a:t>
            </a:r>
            <a:r>
              <a:rPr lang="en-US" sz="2100" dirty="0">
                <a:latin typeface="Times New Roman" panose="02020603050405020304" pitchFamily="18" charset="0"/>
                <a:cs typeface="Times New Roman" panose="02020603050405020304" pitchFamily="18" charset="0"/>
              </a:rPr>
              <a:t>, T. </a:t>
            </a:r>
            <a:r>
              <a:rPr lang="en-US" sz="2100" dirty="0" err="1">
                <a:latin typeface="Times New Roman" panose="02020603050405020304" pitchFamily="18" charset="0"/>
                <a:cs typeface="Times New Roman" panose="02020603050405020304" pitchFamily="18" charset="0"/>
              </a:rPr>
              <a:t>Mikolov</a:t>
            </a:r>
            <a:r>
              <a:rPr lang="en-US" sz="2100" dirty="0">
                <a:latin typeface="Times New Roman" panose="02020603050405020304" pitchFamily="18" charset="0"/>
                <a:cs typeface="Times New Roman" panose="02020603050405020304" pitchFamily="18" charset="0"/>
              </a:rPr>
              <a:t>, A. </a:t>
            </a:r>
            <a:r>
              <a:rPr lang="en-US" sz="2100" dirty="0" err="1">
                <a:latin typeface="Times New Roman" panose="02020603050405020304" pitchFamily="18" charset="0"/>
                <a:cs typeface="Times New Roman" panose="02020603050405020304" pitchFamily="18" charset="0"/>
              </a:rPr>
              <a:t>Joulin</a:t>
            </a:r>
            <a:r>
              <a:rPr lang="en-US" sz="2100" dirty="0">
                <a:latin typeface="Times New Roman" panose="02020603050405020304" pitchFamily="18" charset="0"/>
                <a:cs typeface="Times New Roman" panose="02020603050405020304" pitchFamily="18" charset="0"/>
              </a:rPr>
              <a:t>, R. Fergus</a:t>
            </a:r>
            <a:r>
              <a:rPr lang="en-US" sz="2100" dirty="0" smtClean="0">
                <a:latin typeface="Times New Roman" panose="02020603050405020304" pitchFamily="18" charset="0"/>
                <a:cs typeface="Times New Roman" panose="02020603050405020304" pitchFamily="18" charset="0"/>
              </a:rPr>
              <a:t>. </a:t>
            </a:r>
          </a:p>
          <a:p>
            <a:pPr>
              <a:buClr>
                <a:srgbClr val="C00000"/>
              </a:buClr>
              <a:buFont typeface="Wingdings" panose="05000000000000000000" pitchFamily="2" charset="2"/>
              <a:buChar char="l"/>
            </a:pPr>
            <a:r>
              <a:rPr lang="en-US" sz="2100" dirty="0" smtClean="0">
                <a:latin typeface="Times New Roman" panose="02020603050405020304" pitchFamily="18" charset="0"/>
                <a:cs typeface="Times New Roman" panose="02020603050405020304" pitchFamily="18" charset="0"/>
              </a:rPr>
              <a:t>“The </a:t>
            </a:r>
            <a:r>
              <a:rPr lang="en-US" sz="2100" dirty="0">
                <a:latin typeface="Times New Roman" panose="02020603050405020304" pitchFamily="18" charset="0"/>
                <a:cs typeface="Times New Roman" panose="02020603050405020304" pitchFamily="18" charset="0"/>
              </a:rPr>
              <a:t>Neural GPU and the Neural RAM machine” </a:t>
            </a:r>
            <a:r>
              <a:rPr lang="en-US" sz="2100" dirty="0" smtClean="0">
                <a:latin typeface="Times New Roman" panose="02020603050405020304" pitchFamily="18" charset="0"/>
                <a:cs typeface="Times New Roman" panose="02020603050405020304" pitchFamily="18" charset="0"/>
              </a:rPr>
              <a:t>I. </a:t>
            </a:r>
            <a:r>
              <a:rPr lang="en-US" sz="2100" dirty="0" err="1" smtClean="0">
                <a:latin typeface="Times New Roman" panose="02020603050405020304" pitchFamily="18" charset="0"/>
                <a:cs typeface="Times New Roman" panose="02020603050405020304" pitchFamily="18" charset="0"/>
              </a:rPr>
              <a:t>Sutskever</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2748329097"/>
      </p:ext>
    </p:extLst>
  </p:cSld>
  <p:clrMapOvr>
    <a:masterClrMapping/>
  </p:clrMapOvr>
  <p:transition spd="slow">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7" name="Rectangle 2"/>
          <p:cNvSpPr txBox="1">
            <a:spLocks noChangeArrowheads="1"/>
          </p:cNvSpPr>
          <p:nvPr/>
        </p:nvSpPr>
        <p:spPr bwMode="auto">
          <a:xfrm>
            <a:off x="-44450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a:solidFill>
                  <a:srgbClr val="333399"/>
                </a:solidFill>
                <a:latin typeface="Times New Roman" pitchFamily="18" charset="0"/>
                <a:ea typeface="黑体" pitchFamily="49" charset="-122"/>
                <a:cs typeface="Times New Roman" pitchFamily="18" charset="0"/>
              </a:rPr>
              <a:t>G</a:t>
            </a:r>
            <a:r>
              <a:rPr lang="en-US" altLang="zh-CN" sz="3200" b="1" dirty="0" smtClean="0">
                <a:solidFill>
                  <a:srgbClr val="333399"/>
                </a:solidFill>
                <a:latin typeface="Times New Roman" pitchFamily="18" charset="0"/>
                <a:ea typeface="黑体" pitchFamily="49" charset="-122"/>
                <a:cs typeface="Times New Roman" pitchFamily="18" charset="0"/>
              </a:rPr>
              <a:t>ives memory </a:t>
            </a:r>
            <a:r>
              <a:rPr lang="en-US" altLang="zh-CN" sz="3200" b="1" dirty="0">
                <a:solidFill>
                  <a:srgbClr val="333399"/>
                </a:solidFill>
                <a:latin typeface="Times New Roman" pitchFamily="18" charset="0"/>
                <a:ea typeface="黑体" pitchFamily="49" charset="-122"/>
                <a:cs typeface="Times New Roman" pitchFamily="18" charset="0"/>
              </a:rPr>
              <a:t>to AI</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3" name="矩形 2"/>
          <p:cNvSpPr/>
          <p:nvPr/>
        </p:nvSpPr>
        <p:spPr>
          <a:xfrm>
            <a:off x="134938" y="979270"/>
            <a:ext cx="4130674" cy="4708981"/>
          </a:xfrm>
          <a:prstGeom prst="rect">
            <a:avLst/>
          </a:prstGeom>
        </p:spPr>
        <p:txBody>
          <a:bodyPr wrap="square">
            <a:spAutoFit/>
          </a:bodyPr>
          <a:lstStyle/>
          <a:p>
            <a:pPr algn="just"/>
            <a:r>
              <a:rPr lang="en-US" altLang="zh-CN" sz="2000" dirty="0" smtClean="0">
                <a:solidFill>
                  <a:srgbClr val="000000"/>
                </a:solidFill>
                <a:latin typeface="Times New Roman" panose="02020603050405020304" pitchFamily="18" charset="0"/>
                <a:cs typeface="Times New Roman" panose="02020603050405020304" pitchFamily="18" charset="0"/>
              </a:rPr>
              <a:t>DeepMind </a:t>
            </a:r>
            <a:r>
              <a:rPr lang="en-US" altLang="zh-CN" sz="2000" dirty="0">
                <a:solidFill>
                  <a:srgbClr val="000000"/>
                </a:solidFill>
                <a:latin typeface="Times New Roman" panose="02020603050405020304" pitchFamily="18" charset="0"/>
                <a:cs typeface="Times New Roman" panose="02020603050405020304" pitchFamily="18" charset="0"/>
              </a:rPr>
              <a:t>crafted an algorithm that lets a neural network '</a:t>
            </a:r>
            <a:r>
              <a:rPr lang="en-US" altLang="zh-CN" sz="2000" b="1" dirty="0">
                <a:solidFill>
                  <a:srgbClr val="C00000"/>
                </a:solidFill>
                <a:latin typeface="Times New Roman" panose="02020603050405020304" pitchFamily="18" charset="0"/>
                <a:cs typeface="Times New Roman" panose="02020603050405020304" pitchFamily="18" charset="0"/>
              </a:rPr>
              <a:t>remember</a:t>
            </a:r>
            <a:r>
              <a:rPr lang="en-US" altLang="zh-CN" sz="2000" dirty="0">
                <a:solidFill>
                  <a:srgbClr val="000000"/>
                </a:solidFill>
                <a:latin typeface="Times New Roman" panose="02020603050405020304" pitchFamily="18" charset="0"/>
                <a:cs typeface="Times New Roman" panose="02020603050405020304" pitchFamily="18" charset="0"/>
              </a:rPr>
              <a:t>' past knowledge and learn more effectively. The approach is similar to how your own mind works, and might even provide insights into the functioning of human minds.</a:t>
            </a:r>
          </a:p>
          <a:p>
            <a:pPr algn="just"/>
            <a:endParaRPr lang="en-US" altLang="zh-CN" sz="2000" dirty="0">
              <a:solidFill>
                <a:srgbClr val="000000"/>
              </a:solidFill>
              <a:latin typeface="Times New Roman" panose="02020603050405020304" pitchFamily="18" charset="0"/>
              <a:cs typeface="Times New Roman" panose="02020603050405020304" pitchFamily="18" charset="0"/>
            </a:endParaRPr>
          </a:p>
          <a:p>
            <a:pPr algn="just"/>
            <a:r>
              <a:rPr lang="en-US" altLang="zh-CN" sz="2000" dirty="0">
                <a:solidFill>
                  <a:srgbClr val="000000"/>
                </a:solidFill>
                <a:latin typeface="Times New Roman" panose="02020603050405020304" pitchFamily="18" charset="0"/>
                <a:cs typeface="Times New Roman" panose="02020603050405020304" pitchFamily="18" charset="0"/>
              </a:rPr>
              <a:t>Much like real synapses, which tend to preserve connections between neurons when they've been useful in the past, the algorithm (known as </a:t>
            </a:r>
            <a:r>
              <a:rPr lang="en-US" altLang="zh-CN" sz="2000" b="1" dirty="0">
                <a:solidFill>
                  <a:srgbClr val="C00000"/>
                </a:solidFill>
                <a:latin typeface="Times New Roman" panose="02020603050405020304" pitchFamily="18" charset="0"/>
                <a:cs typeface="Times New Roman" panose="02020603050405020304" pitchFamily="18" charset="0"/>
              </a:rPr>
              <a:t>Elastic Weight Consideration</a:t>
            </a:r>
            <a:r>
              <a:rPr lang="en-US" altLang="zh-CN" sz="2000" dirty="0">
                <a:solidFill>
                  <a:srgbClr val="000000"/>
                </a:solidFill>
                <a:latin typeface="Times New Roman" panose="02020603050405020304" pitchFamily="18" charset="0"/>
                <a:cs typeface="Times New Roman" panose="02020603050405020304" pitchFamily="18" charset="0"/>
              </a:rPr>
              <a:t>) decides how important a given connection is to its associated task</a:t>
            </a:r>
            <a:endParaRPr lang="zh-CN" altLang="en-US" sz="2000" dirty="0">
              <a:solidFill>
                <a:srgbClr val="0000CC"/>
              </a:solidFill>
              <a:latin typeface="Times New Roman" panose="02020603050405020304" pitchFamily="18" charset="0"/>
              <a:cs typeface="Times New Roman" panose="02020603050405020304" pitchFamily="18" charset="0"/>
            </a:endParaRPr>
          </a:p>
        </p:txBody>
      </p:sp>
      <p:sp>
        <p:nvSpPr>
          <p:cNvPr id="4" name="矩形 3"/>
          <p:cNvSpPr/>
          <p:nvPr/>
        </p:nvSpPr>
        <p:spPr>
          <a:xfrm>
            <a:off x="155575" y="6017736"/>
            <a:ext cx="8853487" cy="646331"/>
          </a:xfrm>
          <a:prstGeom prst="rect">
            <a:avLst/>
          </a:prstGeom>
        </p:spPr>
        <p:txBody>
          <a:bodyPr wrap="square">
            <a:spAutoFit/>
          </a:bodyPr>
          <a:lstStyle/>
          <a:p>
            <a:pPr algn="ctr"/>
            <a:r>
              <a:rPr lang="en-US" altLang="zh-CN" dirty="0">
                <a:latin typeface="Times New Roman" panose="02020603050405020304" pitchFamily="18" charset="0"/>
                <a:cs typeface="Times New Roman" panose="02020603050405020304" pitchFamily="18" charset="0"/>
              </a:rPr>
              <a:t>James Kirkpatrick, </a:t>
            </a:r>
            <a:r>
              <a:rPr lang="en-US" altLang="zh-CN" dirty="0" err="1">
                <a:latin typeface="Times New Roman" panose="02020603050405020304" pitchFamily="18" charset="0"/>
                <a:cs typeface="Times New Roman" panose="02020603050405020304" pitchFamily="18" charset="0"/>
              </a:rPr>
              <a:t>Razvan</a:t>
            </a:r>
            <a:r>
              <a:rPr lang="en-US" altLang="zh-CN" dirty="0">
                <a:latin typeface="Times New Roman" panose="02020603050405020304" pitchFamily="18" charset="0"/>
                <a:cs typeface="Times New Roman" panose="02020603050405020304" pitchFamily="18" charset="0"/>
              </a:rPr>
              <a:t> </a:t>
            </a:r>
            <a:r>
              <a:rPr lang="en-US" altLang="zh-CN" dirty="0" err="1">
                <a:latin typeface="Times New Roman" panose="02020603050405020304" pitchFamily="18" charset="0"/>
                <a:cs typeface="Times New Roman" panose="02020603050405020304" pitchFamily="18" charset="0"/>
              </a:rPr>
              <a:t>Pascanu</a:t>
            </a:r>
            <a:r>
              <a:rPr lang="en-US" altLang="zh-CN" dirty="0">
                <a:latin typeface="Times New Roman" panose="02020603050405020304" pitchFamily="18" charset="0"/>
                <a:cs typeface="Times New Roman" panose="02020603050405020304" pitchFamily="18" charset="0"/>
              </a:rPr>
              <a:t>, et al., Overcoming catastrophic forgetting in neural network, </a:t>
            </a:r>
            <a:r>
              <a:rPr lang="en-US" altLang="zh-CN" b="1" i="1" dirty="0">
                <a:solidFill>
                  <a:srgbClr val="C00000"/>
                </a:solidFill>
                <a:latin typeface="Times New Roman" panose="02020603050405020304" pitchFamily="18" charset="0"/>
                <a:cs typeface="Times New Roman" panose="02020603050405020304" pitchFamily="18" charset="0"/>
              </a:rPr>
              <a:t>PNAS</a:t>
            </a:r>
            <a:r>
              <a:rPr lang="en-US" altLang="zh-CN" dirty="0">
                <a:latin typeface="Times New Roman" panose="02020603050405020304" pitchFamily="18" charset="0"/>
                <a:cs typeface="Times New Roman" panose="02020603050405020304" pitchFamily="18" charset="0"/>
              </a:rPr>
              <a:t>, http://www.pnas.org/cgi/doi/10.1073/pnas.1611835114</a:t>
            </a:r>
            <a:endParaRPr lang="zh-CN" altLang="en-US"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5612" y="1138080"/>
            <a:ext cx="4743450" cy="4708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1835529"/>
      </p:ext>
    </p:extLst>
  </p:cSld>
  <p:clrMapOvr>
    <a:masterClrMapping/>
  </p:clrMapOvr>
  <p:transition spd="slow">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4"/>
          <p:cNvSpPr>
            <a:spLocks noChangeArrowheads="1"/>
          </p:cNvSpPr>
          <p:nvPr/>
        </p:nvSpPr>
        <p:spPr bwMode="auto">
          <a:xfrm>
            <a:off x="177800" y="257016"/>
            <a:ext cx="8531225" cy="97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lnSpc>
                <a:spcPct val="90000"/>
              </a:lnSpc>
              <a:buSzPct val="75000"/>
              <a:buFontTx/>
              <a:buNone/>
            </a:pPr>
            <a:r>
              <a:rPr lang="zh-CN" altLang="en-US" sz="4000" b="1" dirty="0" smtClean="0">
                <a:solidFill>
                  <a:srgbClr val="C00000"/>
                </a:solidFill>
                <a:latin typeface="Times New Roman" pitchFamily="18" charset="0"/>
                <a:ea typeface="黑体" pitchFamily="49" charset="-122"/>
                <a:cs typeface="Times New Roman" pitchFamily="18" charset="0"/>
              </a:rPr>
              <a:t>提纲</a:t>
            </a:r>
            <a:endParaRPr lang="en-US" altLang="zh-CN" sz="4000" b="1" dirty="0">
              <a:solidFill>
                <a:srgbClr val="C00000"/>
              </a:solidFill>
              <a:latin typeface="Times New Roman" pitchFamily="18" charset="0"/>
              <a:ea typeface="黑体" pitchFamily="49" charset="-122"/>
              <a:cs typeface="Times New Roman" pitchFamily="18" charset="0"/>
            </a:endParaRPr>
          </a:p>
        </p:txBody>
      </p:sp>
      <p:sp>
        <p:nvSpPr>
          <p:cNvPr id="5" name="Rectangle 3"/>
          <p:cNvSpPr txBox="1">
            <a:spLocks noChangeArrowheads="1"/>
          </p:cNvSpPr>
          <p:nvPr/>
        </p:nvSpPr>
        <p:spPr>
          <a:xfrm>
            <a:off x="40322" y="1669415"/>
            <a:ext cx="9206548" cy="5005388"/>
          </a:xfrm>
          <a:prstGeom prst="rect">
            <a:avLst/>
          </a:prstGeom>
          <a:noFill/>
          <a:ln/>
        </p:spPr>
        <p:txBody>
          <a:bodyPr/>
          <a:lstStyle>
            <a:lvl1pPr marL="622300" indent="-622300" algn="l" defTabSz="0" rtl="0" eaLnBrk="0" fontAlgn="base" hangingPunct="0">
              <a:spcBef>
                <a:spcPct val="30000"/>
              </a:spcBef>
              <a:spcAft>
                <a:spcPct val="0"/>
              </a:spcAft>
              <a:buClr>
                <a:schemeClr val="accent2"/>
              </a:buClr>
              <a:buFont typeface="Wingdings" pitchFamily="2" charset="2"/>
              <a:buChar char="o"/>
              <a:defRPr sz="2800" b="1">
                <a:solidFill>
                  <a:srgbClr val="000066"/>
                </a:solidFill>
                <a:latin typeface="+mn-lt"/>
                <a:ea typeface="+mn-ea"/>
                <a:cs typeface="+mn-cs"/>
                <a:sym typeface="黑体" pitchFamily="49" charset="-122"/>
              </a:defRPr>
            </a:lvl1pPr>
            <a:lvl2pPr marL="1238250" indent="-436563" algn="l" defTabSz="0" rtl="0" eaLnBrk="0" fontAlgn="base" hangingPunct="0">
              <a:spcBef>
                <a:spcPct val="30000"/>
              </a:spcBef>
              <a:spcAft>
                <a:spcPct val="0"/>
              </a:spcAft>
              <a:buClr>
                <a:schemeClr val="accent2"/>
              </a:buClr>
              <a:buFont typeface="Wingdings" pitchFamily="2" charset="2"/>
              <a:buChar char="n"/>
              <a:defRPr sz="2600" b="1">
                <a:solidFill>
                  <a:schemeClr val="hlink"/>
                </a:solidFill>
                <a:latin typeface="仿宋_GB2312" pitchFamily="1" charset="-122"/>
                <a:ea typeface="+mn-ea"/>
                <a:sym typeface="黑体" pitchFamily="49" charset="-122"/>
              </a:defRPr>
            </a:lvl2pPr>
            <a:lvl3pPr marL="1812925" indent="-395288" algn="l" defTabSz="0" rtl="0" eaLnBrk="0" fontAlgn="base" hangingPunct="0">
              <a:spcBef>
                <a:spcPct val="30000"/>
              </a:spcBef>
              <a:spcAft>
                <a:spcPct val="0"/>
              </a:spcAft>
              <a:buClr>
                <a:schemeClr val="accent2"/>
              </a:buClr>
              <a:buFont typeface="Wingdings" pitchFamily="2" charset="2"/>
              <a:buChar char="Ø"/>
              <a:defRPr sz="2300" b="1">
                <a:solidFill>
                  <a:srgbClr val="003399"/>
                </a:solidFill>
                <a:latin typeface="+mn-ea"/>
                <a:ea typeface="+mn-ea"/>
                <a:sym typeface="黑体" pitchFamily="49" charset="-122"/>
              </a:defRPr>
            </a:lvl3pPr>
            <a:lvl4pPr marL="2379663" indent="-385763" algn="l" defTabSz="0" rtl="0" eaLnBrk="0" fontAlgn="base" hangingPunct="0">
              <a:spcBef>
                <a:spcPct val="30000"/>
              </a:spcBef>
              <a:spcAft>
                <a:spcPct val="0"/>
              </a:spcAft>
              <a:buClr>
                <a:schemeClr val="accent2"/>
              </a:buClr>
              <a:buFont typeface="Wingdings" pitchFamily="2" charset="2"/>
              <a:buChar char="n"/>
              <a:defRPr sz="2000" b="1">
                <a:solidFill>
                  <a:schemeClr val="tx1"/>
                </a:solidFill>
                <a:latin typeface="Verdana" pitchFamily="34" charset="0"/>
                <a:ea typeface="+mn-ea"/>
                <a:sym typeface="黑体" pitchFamily="49" charset="-122"/>
              </a:defRPr>
            </a:lvl4pPr>
            <a:lvl5pPr marL="2957513" indent="-398463" algn="l" defTabSz="0" rtl="0" eaLnBrk="0" fontAlgn="base" hangingPunct="0">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5pPr>
            <a:lvl6pPr marL="34147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6pPr>
            <a:lvl7pPr marL="38719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7pPr>
            <a:lvl8pPr marL="43291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8pPr>
            <a:lvl9pPr marL="4786313" indent="-398463" algn="l" defTabSz="0" rtl="0" fontAlgn="base">
              <a:spcBef>
                <a:spcPct val="30000"/>
              </a:spcBef>
              <a:spcAft>
                <a:spcPct val="0"/>
              </a:spcAft>
              <a:buClr>
                <a:schemeClr val="accent2"/>
              </a:buClr>
              <a:buFont typeface="Wingdings" pitchFamily="2" charset="2"/>
              <a:buChar char="§"/>
              <a:defRPr sz="2000" b="1">
                <a:solidFill>
                  <a:schemeClr val="tx1"/>
                </a:solidFill>
                <a:latin typeface="Verdana" pitchFamily="34" charset="0"/>
                <a:ea typeface="+mn-ea"/>
                <a:sym typeface="黑体" pitchFamily="49" charset="-122"/>
              </a:defRPr>
            </a:lvl9pPr>
          </a:lstStyle>
          <a:p>
            <a:pPr>
              <a:lnSpc>
                <a:spcPct val="150000"/>
              </a:lnSpc>
              <a:buClr>
                <a:srgbClr val="C00000"/>
              </a:buClr>
              <a:buFont typeface="Wingdings" panose="05000000000000000000" pitchFamily="2" charset="2"/>
              <a:buChar char="l"/>
              <a:defRPr/>
            </a:pPr>
            <a:r>
              <a:rPr lang="zh-CN" altLang="en-US" b="0" kern="0"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序列学习概念：</a:t>
            </a:r>
            <a:r>
              <a:rPr lang="en-US" altLang="zh-CN" b="0" i="1"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sequence to sequence(Seq2Seq) learning</a:t>
            </a:r>
          </a:p>
          <a:p>
            <a:pPr>
              <a:lnSpc>
                <a:spcPct val="150000"/>
              </a:lnSpc>
              <a:buClr>
                <a:srgbClr val="C00000"/>
              </a:buClr>
              <a:buFont typeface="Wingdings" panose="05000000000000000000" pitchFamily="2" charset="2"/>
              <a:buChar char="l"/>
              <a:defRPr/>
            </a:pPr>
            <a:r>
              <a:rPr lang="zh-CN" altLang="en-US"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序列学习若干方法</a:t>
            </a:r>
            <a:endParaRPr lang="en-US" altLang="zh-CN" b="0" i="1" kern="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endParaRPr>
          </a:p>
          <a:p>
            <a:pPr>
              <a:lnSpc>
                <a:spcPct val="150000"/>
              </a:lnSpc>
              <a:buClr>
                <a:srgbClr val="C00000"/>
              </a:buClr>
              <a:buFont typeface="Wingdings" panose="05000000000000000000" pitchFamily="2" charset="2"/>
              <a:buChar char="l"/>
              <a:defRPr/>
            </a:pPr>
            <a:r>
              <a:rPr lang="zh-CN" altLang="en-US" b="0" kern="0" dirty="0" smtClean="0">
                <a:solidFill>
                  <a:srgbClr val="0000CC"/>
                </a:solidFill>
                <a:latin typeface="Times New Roman" panose="02020603050405020304" pitchFamily="18" charset="0"/>
                <a:ea typeface="黑体" panose="02010609060101010101" pitchFamily="49" charset="-122"/>
                <a:cs typeface="Times New Roman" panose="02020603050405020304" pitchFamily="18" charset="0"/>
              </a:rPr>
              <a:t>知识计算引擎：从大数据到知识</a:t>
            </a:r>
            <a:endParaRPr lang="en-US" altLang="zh-CN" b="0" kern="0" dirty="0">
              <a:solidFill>
                <a:srgbClr val="0000CC"/>
              </a:solidFill>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470024551"/>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知识计算引擎</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 KS-Studio</a:t>
            </a: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8484" y="1355124"/>
            <a:ext cx="7115969" cy="471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矩形 3"/>
          <p:cNvSpPr/>
          <p:nvPr/>
        </p:nvSpPr>
        <p:spPr>
          <a:xfrm>
            <a:off x="2692400" y="6241534"/>
            <a:ext cx="4051300" cy="461665"/>
          </a:xfrm>
          <a:prstGeom prst="rect">
            <a:avLst/>
          </a:prstGeom>
        </p:spPr>
        <p:txBody>
          <a:bodyPr wrap="square">
            <a:spAutoFit/>
          </a:bodyPr>
          <a:lstStyle/>
          <a:p>
            <a:pPr algn="ctr"/>
            <a:r>
              <a:rPr lang="en-US" altLang="zh-CN" sz="2400" dirty="0">
                <a:solidFill>
                  <a:srgbClr val="C00000"/>
                </a:solidFill>
                <a:latin typeface="Times New Roman" panose="02020603050405020304" pitchFamily="18" charset="0"/>
                <a:cs typeface="Times New Roman" panose="02020603050405020304" pitchFamily="18" charset="0"/>
                <a:hlinkClick r:id="rId4"/>
              </a:rPr>
              <a:t>http://</a:t>
            </a:r>
            <a:r>
              <a:rPr lang="en-US" altLang="zh-CN" sz="2400" dirty="0" smtClean="0">
                <a:solidFill>
                  <a:srgbClr val="C00000"/>
                </a:solidFill>
                <a:latin typeface="Times New Roman" panose="02020603050405020304" pitchFamily="18" charset="0"/>
                <a:cs typeface="Times New Roman" panose="02020603050405020304" pitchFamily="18" charset="0"/>
                <a:hlinkClick r:id="rId4"/>
              </a:rPr>
              <a:t>www.ksstudio.org/</a:t>
            </a:r>
            <a:r>
              <a:rPr lang="en-US" altLang="zh-CN" sz="2400" dirty="0" smtClean="0">
                <a:solidFill>
                  <a:srgbClr val="C00000"/>
                </a:solidFill>
                <a:latin typeface="Times New Roman" panose="02020603050405020304" pitchFamily="18" charset="0"/>
                <a:cs typeface="Times New Roman" panose="02020603050405020304" pitchFamily="18" charset="0"/>
              </a:rPr>
              <a:t> </a:t>
            </a:r>
            <a:endParaRPr lang="zh-CN" altLang="en-US" sz="2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0710300"/>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知识计算引擎</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 KS-Studio</a:t>
            </a: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pic>
        <p:nvPicPr>
          <p:cNvPr id="7" name="图片 6"/>
          <p:cNvPicPr/>
          <p:nvPr/>
        </p:nvPicPr>
        <p:blipFill>
          <a:blip r:embed="rId3"/>
          <a:stretch>
            <a:fillRect/>
          </a:stretch>
        </p:blipFill>
        <p:spPr>
          <a:xfrm>
            <a:off x="460375" y="1563892"/>
            <a:ext cx="8366125" cy="4087607"/>
          </a:xfrm>
          <a:prstGeom prst="rect">
            <a:avLst/>
          </a:prstGeom>
        </p:spPr>
      </p:pic>
      <p:sp>
        <p:nvSpPr>
          <p:cNvPr id="5" name="矩形 4"/>
          <p:cNvSpPr/>
          <p:nvPr/>
        </p:nvSpPr>
        <p:spPr>
          <a:xfrm>
            <a:off x="3270874" y="5854171"/>
            <a:ext cx="2792752" cy="461665"/>
          </a:xfrm>
          <a:prstGeom prst="rect">
            <a:avLst/>
          </a:prstGeom>
        </p:spPr>
        <p:txBody>
          <a:bodyPr wrap="none">
            <a:spAutoFit/>
          </a:bodyPr>
          <a:lstStyle/>
          <a:p>
            <a:pPr algn="ctr"/>
            <a:r>
              <a:rPr lang="en-US" altLang="zh-CN" sz="2400" dirty="0" smtClean="0">
                <a:latin typeface="Times New Roman" panose="02020603050405020304" pitchFamily="18" charset="0"/>
                <a:ea typeface="黑体" panose="02010609060101010101" pitchFamily="49" charset="-122"/>
                <a:cs typeface="Times New Roman" panose="02020603050405020304" pitchFamily="18" charset="0"/>
              </a:rPr>
              <a:t>KS-Studio </a:t>
            </a:r>
            <a:r>
              <a:rPr lang="zh-CN" altLang="zh-CN" sz="2400" dirty="0">
                <a:latin typeface="Times New Roman" panose="02020603050405020304" pitchFamily="18" charset="0"/>
                <a:ea typeface="黑体" panose="02010609060101010101" pitchFamily="49" charset="-122"/>
                <a:cs typeface="Times New Roman" panose="02020603050405020304" pitchFamily="18" charset="0"/>
              </a:rPr>
              <a:t>技术框架</a:t>
            </a:r>
          </a:p>
        </p:txBody>
      </p:sp>
    </p:spTree>
    <p:extLst>
      <p:ext uri="{BB962C8B-B14F-4D97-AF65-F5344CB8AC3E}">
        <p14:creationId xmlns:p14="http://schemas.microsoft.com/office/powerpoint/2010/main" val="1684518260"/>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知识计算引擎</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 KS-Studio</a:t>
            </a: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
          <p:cNvGrpSpPr/>
          <p:nvPr/>
        </p:nvGrpSpPr>
        <p:grpSpPr>
          <a:xfrm>
            <a:off x="576709" y="1371600"/>
            <a:ext cx="7935466" cy="4048024"/>
            <a:chOff x="850900" y="2457551"/>
            <a:chExt cx="7935466" cy="4048024"/>
          </a:xfrm>
        </p:grpSpPr>
        <p:grpSp>
          <p:nvGrpSpPr>
            <p:cNvPr id="8" name="组合 10"/>
            <p:cNvGrpSpPr>
              <a:grpSpLocks/>
            </p:cNvGrpSpPr>
            <p:nvPr/>
          </p:nvGrpSpPr>
          <p:grpSpPr bwMode="auto">
            <a:xfrm>
              <a:off x="850900" y="2800350"/>
              <a:ext cx="795338" cy="1185863"/>
              <a:chOff x="228733" y="2970986"/>
              <a:chExt cx="2564821" cy="2258215"/>
            </a:xfrm>
          </p:grpSpPr>
          <p:pic>
            <p:nvPicPr>
              <p:cNvPr id="9" name="Picture 3"/>
              <p:cNvPicPr>
                <a:picLocks noChangeAspect="1" noChangeArrowheads="1"/>
              </p:cNvPicPr>
              <p:nvPr/>
            </p:nvPicPr>
            <p:blipFill>
              <a:blip r:embed="rId3"/>
              <a:srcRect/>
              <a:stretch>
                <a:fillRect/>
              </a:stretch>
            </p:blipFill>
            <p:spPr bwMode="auto">
              <a:xfrm>
                <a:off x="228733" y="2970986"/>
                <a:ext cx="1464148" cy="18440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a:blip r:embed="rId4"/>
              <a:srcRect/>
              <a:stretch>
                <a:fillRect/>
              </a:stretch>
            </p:blipFill>
            <p:spPr bwMode="auto">
              <a:xfrm>
                <a:off x="505181" y="3442581"/>
                <a:ext cx="1187701" cy="17866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5"/>
              <p:cNvPicPr>
                <a:picLocks noChangeAspect="1" noChangeArrowheads="1"/>
              </p:cNvPicPr>
              <p:nvPr/>
            </p:nvPicPr>
            <p:blipFill>
              <a:blip r:embed="rId5"/>
              <a:srcRect/>
              <a:stretch>
                <a:fillRect/>
              </a:stretch>
            </p:blipFill>
            <p:spPr bwMode="auto">
              <a:xfrm>
                <a:off x="1426673" y="3082840"/>
                <a:ext cx="1366881" cy="19468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 name="右箭头 34"/>
            <p:cNvSpPr>
              <a:spLocks noChangeArrowheads="1"/>
            </p:cNvSpPr>
            <p:nvPr/>
          </p:nvSpPr>
          <p:spPr bwMode="auto">
            <a:xfrm>
              <a:off x="1673225" y="3179763"/>
              <a:ext cx="179388" cy="227012"/>
            </a:xfrm>
            <a:prstGeom prst="rightArrow">
              <a:avLst>
                <a:gd name="adj1" fmla="val 50000"/>
                <a:gd name="adj2" fmla="val 50000"/>
              </a:avLst>
            </a:prstGeom>
            <a:solidFill>
              <a:schemeClr val="accent1"/>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14" name="椭圆 13"/>
            <p:cNvSpPr/>
            <p:nvPr/>
          </p:nvSpPr>
          <p:spPr bwMode="auto">
            <a:xfrm>
              <a:off x="1854200" y="2946400"/>
              <a:ext cx="2717800" cy="655638"/>
            </a:xfrm>
            <a:prstGeom prst="ellipse">
              <a:avLst/>
            </a:prstGeom>
            <a:solidFill>
              <a:srgbClr val="C00000"/>
            </a:solidFill>
            <a:ln>
              <a:noFill/>
              <a:headEnd type="none" w="med" len="med"/>
              <a:tailEnd type="none" w="med" len="med"/>
            </a:ln>
            <a:effectLst/>
            <a:extLst/>
          </p:spPr>
          <p:style>
            <a:lnRef idx="1">
              <a:schemeClr val="accent2"/>
            </a:lnRef>
            <a:fillRef idx="2">
              <a:schemeClr val="accent2"/>
            </a:fillRef>
            <a:effectRef idx="1">
              <a:schemeClr val="accent2"/>
            </a:effectRef>
            <a:fontRef idx="minor">
              <a:schemeClr val="dk1"/>
            </a:fontRef>
          </p:style>
          <p:txBody>
            <a:bodyPr anchor="ctr"/>
            <a:lstStyle/>
            <a:p>
              <a:pPr algn="ctr">
                <a:defRPr/>
              </a:pPr>
              <a:r>
                <a:rPr lang="zh-CN" altLang="en-US" sz="1700" b="1" dirty="0">
                  <a:solidFill>
                    <a:schemeClr val="bg1"/>
                  </a:solidFill>
                  <a:latin typeface="微软雅黑" panose="020B0503020204020204" pitchFamily="34" charset="-122"/>
                  <a:ea typeface="微软雅黑" panose="020B0503020204020204" pitchFamily="34" charset="-122"/>
                </a:rPr>
                <a:t>数据驱动机器学习</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15" name="圆角矩形 14"/>
            <p:cNvSpPr/>
            <p:nvPr/>
          </p:nvSpPr>
          <p:spPr bwMode="auto">
            <a:xfrm>
              <a:off x="1963975" y="4802967"/>
              <a:ext cx="2237362" cy="589621"/>
            </a:xfrm>
            <a:prstGeom prst="roundRect">
              <a:avLst/>
            </a:prstGeom>
            <a:ln>
              <a:headEnd type="none" w="med" len="med"/>
              <a:tailEnd type="none" w="med" len="med"/>
            </a:ln>
            <a:effectLst>
              <a:outerShdw blurRad="40000" dist="20000" dir="5400000" rotWithShape="0">
                <a:srgbClr val="000000">
                  <a:alpha val="38000"/>
                </a:srgbClr>
              </a:outerShdw>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defRPr/>
              </a:pPr>
              <a:r>
                <a:rPr lang="zh-CN" altLang="en-US" sz="1800" b="1"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个体内隐知识模型</a:t>
              </a:r>
              <a:endParaRPr lang="en-US" altLang="zh-CN" sz="1800" b="1"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endParaRPr>
            </a:p>
            <a:p>
              <a:pPr algn="ctr">
                <a:defRPr/>
              </a:pPr>
              <a:r>
                <a:rPr lang="en-US" altLang="zh-CN"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(crowd model)</a:t>
              </a:r>
              <a:endParaRPr lang="en-US" altLang="zh-CN" sz="18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endParaRPr>
            </a:p>
          </p:txBody>
        </p:sp>
        <p:sp>
          <p:nvSpPr>
            <p:cNvPr id="16" name="右箭头 40"/>
            <p:cNvSpPr>
              <a:spLocks noChangeArrowheads="1"/>
            </p:cNvSpPr>
            <p:nvPr/>
          </p:nvSpPr>
          <p:spPr bwMode="auto">
            <a:xfrm>
              <a:off x="4594225" y="3089275"/>
              <a:ext cx="1495425" cy="368300"/>
            </a:xfrm>
            <a:prstGeom prst="rightArrow">
              <a:avLst>
                <a:gd name="adj1" fmla="val 50000"/>
                <a:gd name="adj2" fmla="val 50002"/>
              </a:avLst>
            </a:prstGeom>
            <a:solidFill>
              <a:schemeClr val="accent1"/>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17" name="圆角矩形 16"/>
            <p:cNvSpPr/>
            <p:nvPr/>
          </p:nvSpPr>
          <p:spPr bwMode="auto">
            <a:xfrm>
              <a:off x="4498865" y="2457551"/>
              <a:ext cx="1322887" cy="565178"/>
            </a:xfrm>
            <a:prstGeom prst="roundRect">
              <a:avLst/>
            </a:prstGeom>
            <a:solidFill>
              <a:srgbClr val="FFC000"/>
            </a:solidFill>
            <a:ln>
              <a:headEnd type="none" w="med" len="med"/>
              <a:tailEnd type="none" w="med" len="med"/>
            </a:ln>
            <a:effectLst>
              <a:outerShdw blurRad="40000" dist="20000" dir="5400000" rotWithShape="0">
                <a:srgbClr val="000000">
                  <a:alpha val="38000"/>
                </a:srgbClr>
              </a:outerShdw>
              <a:reflection blurRad="6350" stA="52000" endA="300" endPos="35000" dir="5400000" sy="-100000" algn="bl" rotWithShape="0"/>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defRPr/>
              </a:pPr>
              <a:r>
                <a:rPr lang="zh-CN" altLang="en-US" sz="16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实体、属性</a:t>
              </a:r>
              <a:r>
                <a:rPr lang="zh-CN" altLang="en-US" sz="16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a:t>
              </a:r>
              <a:endParaRPr lang="en-US" altLang="zh-CN" sz="16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endParaRPr>
            </a:p>
            <a:p>
              <a:pPr algn="ctr">
                <a:defRPr/>
              </a:pPr>
              <a:r>
                <a:rPr lang="zh-CN" altLang="en-US" sz="16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关系</a:t>
              </a:r>
              <a:endParaRPr lang="en-US" altLang="zh-CN" sz="16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endParaRPr>
            </a:p>
          </p:txBody>
        </p:sp>
        <p:sp>
          <p:nvSpPr>
            <p:cNvPr id="18" name="椭圆 43"/>
            <p:cNvSpPr>
              <a:spLocks noChangeArrowheads="1"/>
            </p:cNvSpPr>
            <p:nvPr/>
          </p:nvSpPr>
          <p:spPr bwMode="auto">
            <a:xfrm>
              <a:off x="6900863" y="2879725"/>
              <a:ext cx="1544637" cy="1541463"/>
            </a:xfrm>
            <a:prstGeom prst="ellipse">
              <a:avLst/>
            </a:prstGeom>
            <a:solidFill>
              <a:srgbClr val="FFFFFF"/>
            </a:solidFill>
            <a:ln w="57150" algn="ctr">
              <a:solidFill>
                <a:srgbClr val="FF0000"/>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19" name="椭圆 44"/>
            <p:cNvSpPr>
              <a:spLocks noChangeArrowheads="1"/>
            </p:cNvSpPr>
            <p:nvPr/>
          </p:nvSpPr>
          <p:spPr bwMode="auto">
            <a:xfrm>
              <a:off x="7004050" y="3109913"/>
              <a:ext cx="558800" cy="579437"/>
            </a:xfrm>
            <a:prstGeom prst="ellipse">
              <a:avLst/>
            </a:prstGeom>
            <a:solidFill>
              <a:srgbClr val="FFFFFF"/>
            </a:solidFill>
            <a:ln w="9525" algn="ctr">
              <a:solidFill>
                <a:srgbClr val="0D0D0D"/>
              </a:solidFill>
              <a:prstDash val="lgDash"/>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21" name="椭圆 45"/>
            <p:cNvSpPr>
              <a:spLocks noChangeArrowheads="1"/>
            </p:cNvSpPr>
            <p:nvPr/>
          </p:nvSpPr>
          <p:spPr bwMode="auto">
            <a:xfrm>
              <a:off x="7412038" y="3805238"/>
              <a:ext cx="558800" cy="577850"/>
            </a:xfrm>
            <a:prstGeom prst="ellipse">
              <a:avLst/>
            </a:prstGeom>
            <a:solidFill>
              <a:srgbClr val="FFFFFF"/>
            </a:solidFill>
            <a:ln w="9525" algn="ctr">
              <a:solidFill>
                <a:srgbClr val="0D0D0D"/>
              </a:solidFill>
              <a:prstDash val="lgDash"/>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22" name="椭圆 46"/>
            <p:cNvSpPr>
              <a:spLocks noChangeArrowheads="1"/>
            </p:cNvSpPr>
            <p:nvPr/>
          </p:nvSpPr>
          <p:spPr bwMode="auto">
            <a:xfrm>
              <a:off x="7773988" y="3114675"/>
              <a:ext cx="557212" cy="579438"/>
            </a:xfrm>
            <a:prstGeom prst="ellipse">
              <a:avLst/>
            </a:prstGeom>
            <a:solidFill>
              <a:srgbClr val="FFFFFF"/>
            </a:solidFill>
            <a:ln w="9525" algn="ctr">
              <a:solidFill>
                <a:srgbClr val="0D0D0D"/>
              </a:solidFill>
              <a:prstDash val="lgDash"/>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23" name="椭圆 22"/>
            <p:cNvSpPr/>
            <p:nvPr/>
          </p:nvSpPr>
          <p:spPr bwMode="auto">
            <a:xfrm>
              <a:off x="7235825" y="3125788"/>
              <a:ext cx="107950" cy="107950"/>
            </a:xfrm>
            <a:prstGeom prst="ellipse">
              <a:avLst/>
            </a:prstGeom>
            <a:solidFill>
              <a:srgbClr val="0ED3E8"/>
            </a:solidFill>
            <a:ln w="9525" cap="flat" cmpd="sng" algn="ctr">
              <a:solidFill>
                <a:sysClr val="windowText" lastClr="000000">
                  <a:lumMod val="95000"/>
                  <a:lumOff val="5000"/>
                </a:sysClr>
              </a:solidFill>
              <a:prstDash val="solid"/>
              <a:round/>
              <a:headEnd type="none" w="med" len="med"/>
              <a:tailEnd type="none" w="med" len="med"/>
            </a:ln>
            <a:effectLst/>
            <a:extLst/>
          </p:spPr>
          <p:txBody>
            <a:bodyPr anchor="ctr"/>
            <a:lstStyle>
              <a:defPPr>
                <a:defRPr lang="ja-JP"/>
              </a:defPPr>
              <a:lvl1pPr algn="l"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pPr algn="ctr" eaLnBrk="1" hangingPunct="1">
                <a:buFontTx/>
                <a:buNone/>
                <a:defRPr/>
              </a:pPr>
              <a:endParaRPr lang="zh-CN" altLang="en-US" sz="1050" dirty="0">
                <a:solidFill>
                  <a:sysClr val="windowText" lastClr="000000"/>
                </a:solidFill>
                <a:latin typeface="微软雅黑" pitchFamily="34" charset="-122"/>
                <a:ea typeface="微软雅黑" pitchFamily="34" charset="-122"/>
              </a:endParaRPr>
            </a:p>
          </p:txBody>
        </p:sp>
        <p:sp>
          <p:nvSpPr>
            <p:cNvPr id="24" name="椭圆 48"/>
            <p:cNvSpPr>
              <a:spLocks noChangeArrowheads="1"/>
            </p:cNvSpPr>
            <p:nvPr/>
          </p:nvSpPr>
          <p:spPr bwMode="auto">
            <a:xfrm>
              <a:off x="7045325" y="3327400"/>
              <a:ext cx="109538" cy="109538"/>
            </a:xfrm>
            <a:prstGeom prst="ellipse">
              <a:avLst/>
            </a:prstGeom>
            <a:solidFill>
              <a:srgbClr val="0ED3E8"/>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000000"/>
                </a:solidFill>
                <a:latin typeface="微软雅黑" pitchFamily="34" charset="-122"/>
                <a:ea typeface="微软雅黑" pitchFamily="34" charset="-122"/>
              </a:endParaRPr>
            </a:p>
          </p:txBody>
        </p:sp>
        <p:sp>
          <p:nvSpPr>
            <p:cNvPr id="25" name="椭圆 49"/>
            <p:cNvSpPr>
              <a:spLocks noChangeArrowheads="1"/>
            </p:cNvSpPr>
            <p:nvPr/>
          </p:nvSpPr>
          <p:spPr bwMode="auto">
            <a:xfrm>
              <a:off x="7377113" y="3298825"/>
              <a:ext cx="109537" cy="107950"/>
            </a:xfrm>
            <a:prstGeom prst="ellipse">
              <a:avLst/>
            </a:prstGeom>
            <a:solidFill>
              <a:srgbClr val="0ED3E8"/>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000000"/>
                </a:solidFill>
                <a:latin typeface="微软雅黑" pitchFamily="34" charset="-122"/>
                <a:ea typeface="微软雅黑" pitchFamily="34" charset="-122"/>
              </a:endParaRPr>
            </a:p>
          </p:txBody>
        </p:sp>
        <p:sp>
          <p:nvSpPr>
            <p:cNvPr id="26" name="椭圆 50"/>
            <p:cNvSpPr>
              <a:spLocks noChangeArrowheads="1"/>
            </p:cNvSpPr>
            <p:nvPr/>
          </p:nvSpPr>
          <p:spPr bwMode="auto">
            <a:xfrm>
              <a:off x="7316788" y="3505200"/>
              <a:ext cx="107950" cy="107950"/>
            </a:xfrm>
            <a:prstGeom prst="ellipse">
              <a:avLst/>
            </a:prstGeom>
            <a:solidFill>
              <a:srgbClr val="0ED3E8"/>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000000"/>
                </a:solidFill>
                <a:latin typeface="微软雅黑" pitchFamily="34" charset="-122"/>
                <a:ea typeface="微软雅黑" pitchFamily="34" charset="-122"/>
              </a:endParaRPr>
            </a:p>
          </p:txBody>
        </p:sp>
        <p:sp>
          <p:nvSpPr>
            <p:cNvPr id="27" name="椭圆 51"/>
            <p:cNvSpPr>
              <a:spLocks noChangeArrowheads="1"/>
            </p:cNvSpPr>
            <p:nvPr/>
          </p:nvSpPr>
          <p:spPr bwMode="auto">
            <a:xfrm flipH="1">
              <a:off x="7232650" y="3311525"/>
              <a:ext cx="53975" cy="55563"/>
            </a:xfrm>
            <a:prstGeom prst="ellipse">
              <a:avLst/>
            </a:prstGeom>
            <a:solidFill>
              <a:srgbClr val="0ED3E8"/>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28" name="椭圆 52"/>
            <p:cNvSpPr>
              <a:spLocks noChangeArrowheads="1"/>
            </p:cNvSpPr>
            <p:nvPr/>
          </p:nvSpPr>
          <p:spPr bwMode="auto">
            <a:xfrm flipH="1">
              <a:off x="7115175" y="3492500"/>
              <a:ext cx="53975" cy="55563"/>
            </a:xfrm>
            <a:prstGeom prst="ellipse">
              <a:avLst/>
            </a:prstGeom>
            <a:solidFill>
              <a:srgbClr val="0ED3E8"/>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29" name="椭圆 53"/>
            <p:cNvSpPr>
              <a:spLocks noChangeArrowheads="1"/>
            </p:cNvSpPr>
            <p:nvPr/>
          </p:nvSpPr>
          <p:spPr bwMode="auto">
            <a:xfrm>
              <a:off x="8054975" y="3387725"/>
              <a:ext cx="109538" cy="109538"/>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0" name="椭圆 54"/>
            <p:cNvSpPr>
              <a:spLocks noChangeArrowheads="1"/>
            </p:cNvSpPr>
            <p:nvPr/>
          </p:nvSpPr>
          <p:spPr bwMode="auto">
            <a:xfrm>
              <a:off x="7910513" y="3208338"/>
              <a:ext cx="107950" cy="107950"/>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1" name="椭圆 55"/>
            <p:cNvSpPr>
              <a:spLocks noChangeArrowheads="1"/>
            </p:cNvSpPr>
            <p:nvPr/>
          </p:nvSpPr>
          <p:spPr bwMode="auto">
            <a:xfrm>
              <a:off x="8218488" y="3432175"/>
              <a:ext cx="109537" cy="107950"/>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2" name="椭圆 56"/>
            <p:cNvSpPr>
              <a:spLocks noChangeArrowheads="1"/>
            </p:cNvSpPr>
            <p:nvPr/>
          </p:nvSpPr>
          <p:spPr bwMode="auto">
            <a:xfrm>
              <a:off x="7904163" y="3397250"/>
              <a:ext cx="107950" cy="107950"/>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3" name="椭圆 57"/>
            <p:cNvSpPr>
              <a:spLocks noChangeArrowheads="1"/>
            </p:cNvSpPr>
            <p:nvPr/>
          </p:nvSpPr>
          <p:spPr bwMode="auto">
            <a:xfrm flipH="1">
              <a:off x="8108950" y="3182938"/>
              <a:ext cx="55563" cy="55562"/>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4" name="椭圆 58"/>
            <p:cNvSpPr>
              <a:spLocks noChangeArrowheads="1"/>
            </p:cNvSpPr>
            <p:nvPr/>
          </p:nvSpPr>
          <p:spPr bwMode="auto">
            <a:xfrm flipH="1">
              <a:off x="8047038" y="3578225"/>
              <a:ext cx="53975" cy="55563"/>
            </a:xfrm>
            <a:prstGeom prst="ellipse">
              <a:avLst/>
            </a:prstGeom>
            <a:solidFill>
              <a:srgbClr val="7030A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5" name="椭圆 59"/>
            <p:cNvSpPr>
              <a:spLocks noChangeArrowheads="1"/>
            </p:cNvSpPr>
            <p:nvPr/>
          </p:nvSpPr>
          <p:spPr bwMode="auto">
            <a:xfrm>
              <a:off x="7626350" y="4140200"/>
              <a:ext cx="107950" cy="107950"/>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6" name="椭圆 60"/>
            <p:cNvSpPr>
              <a:spLocks noChangeArrowheads="1"/>
            </p:cNvSpPr>
            <p:nvPr/>
          </p:nvSpPr>
          <p:spPr bwMode="auto">
            <a:xfrm>
              <a:off x="7562850" y="3900488"/>
              <a:ext cx="107950" cy="107950"/>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7" name="椭圆 61"/>
            <p:cNvSpPr>
              <a:spLocks noChangeArrowheads="1"/>
            </p:cNvSpPr>
            <p:nvPr/>
          </p:nvSpPr>
          <p:spPr bwMode="auto">
            <a:xfrm>
              <a:off x="7805738" y="3986213"/>
              <a:ext cx="107950" cy="109537"/>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8" name="椭圆 62"/>
            <p:cNvSpPr>
              <a:spLocks noChangeArrowheads="1"/>
            </p:cNvSpPr>
            <p:nvPr/>
          </p:nvSpPr>
          <p:spPr bwMode="auto">
            <a:xfrm>
              <a:off x="7459663" y="4010025"/>
              <a:ext cx="107950" cy="107950"/>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39" name="椭圆 63"/>
            <p:cNvSpPr>
              <a:spLocks noChangeArrowheads="1"/>
            </p:cNvSpPr>
            <p:nvPr/>
          </p:nvSpPr>
          <p:spPr bwMode="auto">
            <a:xfrm flipH="1">
              <a:off x="7677150" y="4032250"/>
              <a:ext cx="55563" cy="53975"/>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40" name="椭圆 64"/>
            <p:cNvSpPr>
              <a:spLocks noChangeArrowheads="1"/>
            </p:cNvSpPr>
            <p:nvPr/>
          </p:nvSpPr>
          <p:spPr bwMode="auto">
            <a:xfrm flipH="1">
              <a:off x="7500938" y="4249738"/>
              <a:ext cx="53975" cy="53975"/>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sp>
          <p:nvSpPr>
            <p:cNvPr id="41" name="椭圆 65"/>
            <p:cNvSpPr>
              <a:spLocks noChangeArrowheads="1"/>
            </p:cNvSpPr>
            <p:nvPr/>
          </p:nvSpPr>
          <p:spPr bwMode="auto">
            <a:xfrm flipH="1">
              <a:off x="7848600" y="4194175"/>
              <a:ext cx="53975" cy="53975"/>
            </a:xfrm>
            <a:prstGeom prst="ellipse">
              <a:avLst/>
            </a:prstGeom>
            <a:solidFill>
              <a:srgbClr val="FF9900"/>
            </a:solidFill>
            <a:ln w="9525" algn="ctr">
              <a:solidFill>
                <a:srgbClr val="0D0D0D"/>
              </a:solidFill>
              <a:round/>
              <a:headEnd/>
              <a:tailEnd/>
            </a:ln>
          </p:spPr>
          <p:txBody>
            <a:bodyPr anchor="ct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buFontTx/>
                <a:buNone/>
              </a:pPr>
              <a:endParaRPr lang="zh-CN" altLang="en-US">
                <a:solidFill>
                  <a:srgbClr val="FFFFFF"/>
                </a:solidFill>
                <a:latin typeface="微软雅黑" pitchFamily="34" charset="-122"/>
                <a:ea typeface="微软雅黑" pitchFamily="34" charset="-122"/>
              </a:endParaRPr>
            </a:p>
          </p:txBody>
        </p:sp>
        <p:cxnSp>
          <p:nvCxnSpPr>
            <p:cNvPr id="42" name="直接连接符 66"/>
            <p:cNvCxnSpPr>
              <a:cxnSpLocks noChangeShapeType="1"/>
              <a:stCxn id="23" idx="4"/>
              <a:endCxn id="27" idx="0"/>
            </p:cNvCxnSpPr>
            <p:nvPr/>
          </p:nvCxnSpPr>
          <p:spPr bwMode="auto">
            <a:xfrm flipH="1">
              <a:off x="7259638" y="3233738"/>
              <a:ext cx="30162" cy="77787"/>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 name="直接连接符 67"/>
            <p:cNvCxnSpPr>
              <a:cxnSpLocks noChangeShapeType="1"/>
              <a:stCxn id="27" idx="2"/>
              <a:endCxn id="25" idx="2"/>
            </p:cNvCxnSpPr>
            <p:nvPr/>
          </p:nvCxnSpPr>
          <p:spPr bwMode="auto">
            <a:xfrm>
              <a:off x="7286625" y="3340100"/>
              <a:ext cx="90488" cy="12700"/>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直接连接符 68"/>
            <p:cNvCxnSpPr>
              <a:cxnSpLocks noChangeShapeType="1"/>
              <a:stCxn id="27" idx="6"/>
              <a:endCxn id="24" idx="7"/>
            </p:cNvCxnSpPr>
            <p:nvPr/>
          </p:nvCxnSpPr>
          <p:spPr bwMode="auto">
            <a:xfrm flipH="1">
              <a:off x="7138988" y="3340100"/>
              <a:ext cx="93662" cy="317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直接连接符 69"/>
            <p:cNvCxnSpPr>
              <a:cxnSpLocks noChangeShapeType="1"/>
              <a:stCxn id="27" idx="3"/>
              <a:endCxn id="26" idx="1"/>
            </p:cNvCxnSpPr>
            <p:nvPr/>
          </p:nvCxnSpPr>
          <p:spPr bwMode="auto">
            <a:xfrm>
              <a:off x="7278688" y="3359150"/>
              <a:ext cx="53975" cy="16192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 name="直接连接符 70"/>
            <p:cNvCxnSpPr>
              <a:cxnSpLocks noChangeShapeType="1"/>
              <a:stCxn id="24" idx="4"/>
              <a:endCxn id="28" idx="7"/>
            </p:cNvCxnSpPr>
            <p:nvPr/>
          </p:nvCxnSpPr>
          <p:spPr bwMode="auto">
            <a:xfrm>
              <a:off x="7099300" y="3436938"/>
              <a:ext cx="23813" cy="63500"/>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 name="直接连接符 71"/>
            <p:cNvCxnSpPr>
              <a:cxnSpLocks noChangeShapeType="1"/>
              <a:stCxn id="28" idx="2"/>
              <a:endCxn id="26" idx="2"/>
            </p:cNvCxnSpPr>
            <p:nvPr/>
          </p:nvCxnSpPr>
          <p:spPr bwMode="auto">
            <a:xfrm>
              <a:off x="7169150" y="3521075"/>
              <a:ext cx="147638" cy="38100"/>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8" name="直接连接符 72"/>
            <p:cNvCxnSpPr>
              <a:cxnSpLocks noChangeShapeType="1"/>
              <a:stCxn id="30" idx="7"/>
              <a:endCxn id="33" idx="6"/>
            </p:cNvCxnSpPr>
            <p:nvPr/>
          </p:nvCxnSpPr>
          <p:spPr bwMode="auto">
            <a:xfrm flipV="1">
              <a:off x="8002588" y="3209925"/>
              <a:ext cx="106362" cy="14288"/>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 name="直接连接符 73"/>
            <p:cNvCxnSpPr>
              <a:cxnSpLocks noChangeShapeType="1"/>
              <a:stCxn id="29" idx="0"/>
              <a:endCxn id="33" idx="4"/>
            </p:cNvCxnSpPr>
            <p:nvPr/>
          </p:nvCxnSpPr>
          <p:spPr bwMode="auto">
            <a:xfrm flipV="1">
              <a:off x="8108950" y="3238500"/>
              <a:ext cx="26988" cy="14922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 name="直接连接符 74"/>
            <p:cNvCxnSpPr>
              <a:cxnSpLocks noChangeShapeType="1"/>
              <a:stCxn id="31" idx="1"/>
              <a:endCxn id="33" idx="2"/>
            </p:cNvCxnSpPr>
            <p:nvPr/>
          </p:nvCxnSpPr>
          <p:spPr bwMode="auto">
            <a:xfrm flipH="1" flipV="1">
              <a:off x="8164513" y="3209925"/>
              <a:ext cx="69850" cy="23812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直接连接符 78"/>
            <p:cNvCxnSpPr>
              <a:cxnSpLocks noChangeShapeType="1"/>
              <a:stCxn id="32" idx="7"/>
              <a:endCxn id="33" idx="5"/>
            </p:cNvCxnSpPr>
            <p:nvPr/>
          </p:nvCxnSpPr>
          <p:spPr bwMode="auto">
            <a:xfrm flipV="1">
              <a:off x="7996238" y="3230563"/>
              <a:ext cx="120650" cy="182562"/>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2" name="直接连接符 79"/>
            <p:cNvCxnSpPr>
              <a:cxnSpLocks noChangeShapeType="1"/>
              <a:stCxn id="32" idx="5"/>
              <a:endCxn id="34" idx="6"/>
            </p:cNvCxnSpPr>
            <p:nvPr/>
          </p:nvCxnSpPr>
          <p:spPr bwMode="auto">
            <a:xfrm>
              <a:off x="7996238" y="3489325"/>
              <a:ext cx="50800" cy="11747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3" name="直接连接符 80"/>
            <p:cNvCxnSpPr>
              <a:cxnSpLocks noChangeShapeType="1"/>
              <a:stCxn id="29" idx="4"/>
              <a:endCxn id="34" idx="0"/>
            </p:cNvCxnSpPr>
            <p:nvPr/>
          </p:nvCxnSpPr>
          <p:spPr bwMode="auto">
            <a:xfrm flipH="1">
              <a:off x="8074025" y="3497263"/>
              <a:ext cx="34925" cy="80962"/>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直接连接符 81"/>
            <p:cNvCxnSpPr>
              <a:cxnSpLocks noChangeShapeType="1"/>
              <a:stCxn id="31" idx="4"/>
              <a:endCxn id="34" idx="2"/>
            </p:cNvCxnSpPr>
            <p:nvPr/>
          </p:nvCxnSpPr>
          <p:spPr bwMode="auto">
            <a:xfrm flipH="1">
              <a:off x="8101013" y="3540125"/>
              <a:ext cx="171450" cy="6667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 name="直接连接符 82"/>
            <p:cNvCxnSpPr>
              <a:cxnSpLocks noChangeShapeType="1"/>
              <a:stCxn id="36" idx="5"/>
              <a:endCxn id="39" idx="7"/>
            </p:cNvCxnSpPr>
            <p:nvPr/>
          </p:nvCxnSpPr>
          <p:spPr bwMode="auto">
            <a:xfrm>
              <a:off x="7654925" y="3992563"/>
              <a:ext cx="30163" cy="4762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6" name="直接连接符 83"/>
            <p:cNvCxnSpPr>
              <a:cxnSpLocks noChangeShapeType="1"/>
              <a:stCxn id="39" idx="1"/>
              <a:endCxn id="37" idx="3"/>
            </p:cNvCxnSpPr>
            <p:nvPr/>
          </p:nvCxnSpPr>
          <p:spPr bwMode="auto">
            <a:xfrm>
              <a:off x="7724775" y="4040188"/>
              <a:ext cx="96838" cy="39687"/>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7" name="直接连接符 84"/>
            <p:cNvCxnSpPr>
              <a:cxnSpLocks noChangeShapeType="1"/>
              <a:stCxn id="39" idx="4"/>
              <a:endCxn id="35" idx="0"/>
            </p:cNvCxnSpPr>
            <p:nvPr/>
          </p:nvCxnSpPr>
          <p:spPr bwMode="auto">
            <a:xfrm flipH="1">
              <a:off x="7680325" y="4086225"/>
              <a:ext cx="23813" cy="5397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直接连接符 85"/>
            <p:cNvCxnSpPr>
              <a:cxnSpLocks noChangeShapeType="1"/>
              <a:stCxn id="39" idx="6"/>
              <a:endCxn id="38" idx="6"/>
            </p:cNvCxnSpPr>
            <p:nvPr/>
          </p:nvCxnSpPr>
          <p:spPr bwMode="auto">
            <a:xfrm flipH="1">
              <a:off x="7567613" y="4059238"/>
              <a:ext cx="109537" cy="4762"/>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直接连接符 86"/>
            <p:cNvCxnSpPr>
              <a:cxnSpLocks noChangeShapeType="1"/>
              <a:stCxn id="38" idx="4"/>
              <a:endCxn id="40" idx="7"/>
            </p:cNvCxnSpPr>
            <p:nvPr/>
          </p:nvCxnSpPr>
          <p:spPr bwMode="auto">
            <a:xfrm flipH="1">
              <a:off x="7508875" y="4117975"/>
              <a:ext cx="4763" cy="139700"/>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0" name="直接连接符 87"/>
            <p:cNvCxnSpPr>
              <a:cxnSpLocks noChangeShapeType="1"/>
              <a:stCxn id="38" idx="5"/>
              <a:endCxn id="35" idx="2"/>
            </p:cNvCxnSpPr>
            <p:nvPr/>
          </p:nvCxnSpPr>
          <p:spPr bwMode="auto">
            <a:xfrm>
              <a:off x="7551738" y="4102100"/>
              <a:ext cx="74612" cy="92075"/>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 name="直接连接符 88"/>
            <p:cNvCxnSpPr>
              <a:cxnSpLocks noChangeShapeType="1"/>
              <a:stCxn id="35" idx="6"/>
              <a:endCxn id="41" idx="7"/>
            </p:cNvCxnSpPr>
            <p:nvPr/>
          </p:nvCxnSpPr>
          <p:spPr bwMode="auto">
            <a:xfrm>
              <a:off x="7734300" y="4194175"/>
              <a:ext cx="122238" cy="7938"/>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2" name="直接连接符 89"/>
            <p:cNvCxnSpPr>
              <a:cxnSpLocks noChangeShapeType="1"/>
              <a:stCxn id="41" idx="0"/>
              <a:endCxn id="37" idx="5"/>
            </p:cNvCxnSpPr>
            <p:nvPr/>
          </p:nvCxnSpPr>
          <p:spPr bwMode="auto">
            <a:xfrm flipV="1">
              <a:off x="7875588" y="4079875"/>
              <a:ext cx="22225" cy="114300"/>
            </a:xfrm>
            <a:prstGeom prst="line">
              <a:avLst/>
            </a:prstGeom>
            <a:noFill/>
            <a:ln w="9525" algn="ctr">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3" name="椭圆 62"/>
            <p:cNvSpPr/>
            <p:nvPr/>
          </p:nvSpPr>
          <p:spPr bwMode="auto">
            <a:xfrm>
              <a:off x="7620000" y="3560763"/>
              <a:ext cx="55563" cy="55562"/>
            </a:xfrm>
            <a:prstGeom prst="ellipse">
              <a:avLst/>
            </a:prstGeom>
            <a:solidFill>
              <a:sysClr val="window" lastClr="FFFFFF"/>
            </a:solidFill>
            <a:ln w="9525" cap="flat" cmpd="sng" algn="ctr">
              <a:solidFill>
                <a:sysClr val="windowText" lastClr="000000">
                  <a:lumMod val="95000"/>
                  <a:lumOff val="5000"/>
                </a:sysClr>
              </a:solidFill>
              <a:prstDash val="solid"/>
              <a:round/>
              <a:headEnd type="none" w="med" len="med"/>
              <a:tailEnd type="none" w="med" len="med"/>
            </a:ln>
            <a:effectLst/>
            <a:extLst/>
          </p:spPr>
          <p:txBody>
            <a:bodyPr anchor="ctr"/>
            <a:lstStyle/>
            <a:p>
              <a:pPr algn="ctr" eaLnBrk="1" fontAlgn="auto" hangingPunct="1">
                <a:spcBef>
                  <a:spcPts val="0"/>
                </a:spcBef>
                <a:spcAft>
                  <a:spcPts val="0"/>
                </a:spcAft>
                <a:buFontTx/>
                <a:buNone/>
                <a:defRPr/>
              </a:pPr>
              <a:endParaRPr lang="zh-CN" altLang="en-US" sz="1050" kern="0" dirty="0">
                <a:solidFill>
                  <a:sysClr val="windowText" lastClr="000000"/>
                </a:solidFill>
                <a:latin typeface="微软雅黑" pitchFamily="34" charset="-122"/>
                <a:ea typeface="微软雅黑" pitchFamily="34" charset="-122"/>
              </a:endParaRPr>
            </a:p>
          </p:txBody>
        </p:sp>
        <p:cxnSp>
          <p:nvCxnSpPr>
            <p:cNvPr id="64" name="直接箭头连接符 91"/>
            <p:cNvCxnSpPr>
              <a:cxnSpLocks noChangeShapeType="1"/>
              <a:stCxn id="23" idx="6"/>
              <a:endCxn id="30" idx="2"/>
            </p:cNvCxnSpPr>
            <p:nvPr/>
          </p:nvCxnSpPr>
          <p:spPr bwMode="auto">
            <a:xfrm>
              <a:off x="7343775" y="3179763"/>
              <a:ext cx="566738" cy="82550"/>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5" name="直接箭头连接符 92"/>
            <p:cNvCxnSpPr>
              <a:cxnSpLocks noChangeShapeType="1"/>
              <a:stCxn id="63" idx="6"/>
              <a:endCxn id="32" idx="2"/>
            </p:cNvCxnSpPr>
            <p:nvPr/>
          </p:nvCxnSpPr>
          <p:spPr bwMode="auto">
            <a:xfrm flipV="1">
              <a:off x="7675563" y="3451225"/>
              <a:ext cx="228600" cy="136525"/>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6" name="直接箭头连接符 93"/>
            <p:cNvCxnSpPr>
              <a:cxnSpLocks noChangeShapeType="1"/>
              <a:stCxn id="63" idx="5"/>
              <a:endCxn id="37" idx="0"/>
            </p:cNvCxnSpPr>
            <p:nvPr/>
          </p:nvCxnSpPr>
          <p:spPr bwMode="auto">
            <a:xfrm>
              <a:off x="7667625" y="3608388"/>
              <a:ext cx="192088" cy="377825"/>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7" name="直接箭头连接符 94"/>
            <p:cNvCxnSpPr>
              <a:cxnSpLocks noChangeShapeType="1"/>
              <a:stCxn id="63" idx="3"/>
              <a:endCxn id="36" idx="0"/>
            </p:cNvCxnSpPr>
            <p:nvPr/>
          </p:nvCxnSpPr>
          <p:spPr bwMode="auto">
            <a:xfrm flipH="1">
              <a:off x="7616825" y="3608388"/>
              <a:ext cx="11113" cy="292100"/>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8" name="直接箭头连接符 95"/>
            <p:cNvCxnSpPr>
              <a:cxnSpLocks noChangeShapeType="1"/>
              <a:stCxn id="36" idx="1"/>
              <a:endCxn id="26" idx="5"/>
            </p:cNvCxnSpPr>
            <p:nvPr/>
          </p:nvCxnSpPr>
          <p:spPr bwMode="auto">
            <a:xfrm flipH="1" flipV="1">
              <a:off x="7408863" y="3597275"/>
              <a:ext cx="169862" cy="319088"/>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 name="直接箭头连接符 96"/>
            <p:cNvCxnSpPr>
              <a:cxnSpLocks noChangeShapeType="1"/>
              <a:stCxn id="26" idx="6"/>
              <a:endCxn id="63" idx="2"/>
            </p:cNvCxnSpPr>
            <p:nvPr/>
          </p:nvCxnSpPr>
          <p:spPr bwMode="auto">
            <a:xfrm>
              <a:off x="7424738" y="3559175"/>
              <a:ext cx="195262" cy="28575"/>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0" name="直接箭头连接符 97"/>
            <p:cNvCxnSpPr>
              <a:cxnSpLocks noChangeShapeType="1"/>
              <a:stCxn id="63" idx="1"/>
              <a:endCxn id="25" idx="6"/>
            </p:cNvCxnSpPr>
            <p:nvPr/>
          </p:nvCxnSpPr>
          <p:spPr bwMode="auto">
            <a:xfrm flipH="1" flipV="1">
              <a:off x="7486650" y="3352800"/>
              <a:ext cx="141288" cy="215900"/>
            </a:xfrm>
            <a:prstGeom prst="straightConnector1">
              <a:avLst/>
            </a:prstGeom>
            <a:noFill/>
            <a:ln w="28575" algn="ctr">
              <a:solidFill>
                <a:srgbClr val="C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71" name="Picture 2" descr="C:\Users\dell\Desktop\抗疲劳制造与长寿命高强度构件研究发展.jpg"/>
            <p:cNvPicPr>
              <a:picLocks noChangeAspect="1" noChangeArrowheads="1"/>
            </p:cNvPicPr>
            <p:nvPr/>
          </p:nvPicPr>
          <p:blipFill>
            <a:blip r:embed="rId6">
              <a:clrChange>
                <a:clrFrom>
                  <a:srgbClr val="FDFEF9"/>
                </a:clrFrom>
                <a:clrTo>
                  <a:srgbClr val="FDFEF9">
                    <a:alpha val="0"/>
                  </a:srgbClr>
                </a:clrTo>
              </a:clrChange>
              <a:extLst>
                <a:ext uri="{28A0092B-C50C-407E-A947-70E740481C1C}">
                  <a14:useLocalDpi xmlns:a14="http://schemas.microsoft.com/office/drawing/2010/main" val="0"/>
                </a:ext>
              </a:extLst>
            </a:blip>
            <a:srcRect l="16599" t="8492" r="68860" b="82089"/>
            <a:stretch>
              <a:fillRect/>
            </a:stretch>
          </p:blipFill>
          <p:spPr bwMode="auto">
            <a:xfrm rot="900000">
              <a:off x="8132763" y="2736850"/>
              <a:ext cx="593725"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Box 71"/>
            <p:cNvSpPr txBox="1"/>
            <p:nvPr/>
          </p:nvSpPr>
          <p:spPr>
            <a:xfrm>
              <a:off x="6769647" y="5014646"/>
              <a:ext cx="2016719" cy="578882"/>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spAutoFit/>
            </a:bodyPr>
            <a:lstStyle/>
            <a:p>
              <a:pPr algn="ctr" eaLnBrk="1" fontAlgn="auto" hangingPunct="1">
                <a:spcBef>
                  <a:spcPts val="0"/>
                </a:spcBef>
                <a:spcAft>
                  <a:spcPts val="0"/>
                </a:spcAft>
                <a:buFontTx/>
                <a:buNone/>
                <a:defRPr/>
              </a:pPr>
              <a:r>
                <a:rPr lang="zh-CN" altLang="en-US"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itchFamily="18" charset="0"/>
                  <a:ea typeface="微软雅黑" pitchFamily="34" charset="-122"/>
                  <a:cs typeface="Times New Roman" pitchFamily="18" charset="0"/>
                </a:rPr>
                <a:t>知识图谱</a:t>
              </a:r>
            </a:p>
          </p:txBody>
        </p:sp>
        <p:sp>
          <p:nvSpPr>
            <p:cNvPr id="73" name="圆角矩形标注 72"/>
            <p:cNvSpPr/>
            <p:nvPr/>
          </p:nvSpPr>
          <p:spPr>
            <a:xfrm>
              <a:off x="6089650" y="2846388"/>
              <a:ext cx="857250" cy="306387"/>
            </a:xfrm>
            <a:prstGeom prst="wedgeRoundRectCallout">
              <a:avLst>
                <a:gd name="adj1" fmla="val 84080"/>
                <a:gd name="adj2" fmla="val 91441"/>
                <a:gd name="adj3" fmla="val 16667"/>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spAutoFit/>
            </a:bodyPr>
            <a:lstStyle/>
            <a:p>
              <a:pPr algn="ctr" eaLnBrk="1" fontAlgn="auto" hangingPunct="1">
                <a:spcBef>
                  <a:spcPts val="0"/>
                </a:spcBef>
                <a:spcAft>
                  <a:spcPts val="0"/>
                </a:spcAft>
                <a:buFontTx/>
                <a:buNone/>
                <a:defRPr/>
              </a:pPr>
              <a:r>
                <a:rPr lang="zh-CN" altLang="en-US" sz="1200" kern="0" dirty="0" smtClean="0">
                  <a:solidFill>
                    <a:sysClr val="windowText" lastClr="000000"/>
                  </a:solidFill>
                  <a:latin typeface="微软雅黑" pitchFamily="34" charset="-122"/>
                  <a:ea typeface="微软雅黑" pitchFamily="34" charset="-122"/>
                </a:rPr>
                <a:t>实体</a:t>
              </a:r>
              <a:endParaRPr lang="zh-CN" altLang="en-US" sz="1200" kern="0" dirty="0">
                <a:solidFill>
                  <a:sysClr val="windowText" lastClr="000000"/>
                </a:solidFill>
                <a:latin typeface="微软雅黑" pitchFamily="34" charset="-122"/>
                <a:ea typeface="微软雅黑" pitchFamily="34" charset="-122"/>
              </a:endParaRPr>
            </a:p>
          </p:txBody>
        </p:sp>
        <p:sp>
          <p:nvSpPr>
            <p:cNvPr id="74" name="圆角矩形标注 73"/>
            <p:cNvSpPr/>
            <p:nvPr/>
          </p:nvSpPr>
          <p:spPr bwMode="auto">
            <a:xfrm>
              <a:off x="8377238" y="2909888"/>
              <a:ext cx="134937" cy="157162"/>
            </a:xfrm>
            <a:prstGeom prst="wedgeRoundRectCallout">
              <a:avLst>
                <a:gd name="adj1" fmla="val -344872"/>
                <a:gd name="adj2" fmla="val 184290"/>
                <a:gd name="adj3" fmla="val 16667"/>
              </a:avLst>
            </a:prstGeom>
            <a:gradFill rotWithShape="1">
              <a:gsLst>
                <a:gs pos="0">
                  <a:srgbClr val="8064A2">
                    <a:tint val="50000"/>
                    <a:satMod val="300000"/>
                  </a:srgbClr>
                </a:gs>
                <a:gs pos="35000">
                  <a:srgbClr val="8064A2">
                    <a:tint val="37000"/>
                    <a:satMod val="300000"/>
                  </a:srgbClr>
                </a:gs>
                <a:gs pos="100000">
                  <a:srgbClr val="8064A2">
                    <a:tint val="15000"/>
                    <a:satMod val="350000"/>
                    <a:alpha val="40000"/>
                  </a:srgbClr>
                </a:gs>
              </a:gsLst>
              <a:lin ang="16200000" scaled="1"/>
            </a:gradFill>
            <a:ln w="9525" cap="flat" cmpd="sng" algn="ctr">
              <a:solidFill>
                <a:srgbClr val="8064A2">
                  <a:shade val="95000"/>
                  <a:satMod val="105000"/>
                </a:srgbClr>
              </a:solidFill>
              <a:prstDash val="solid"/>
              <a:headEnd type="none" w="med" len="med"/>
              <a:tailEnd type="none" w="med" len="med"/>
            </a:ln>
            <a:effectLst>
              <a:outerShdw blurRad="40000" dist="20000" dir="5400000" rotWithShape="0">
                <a:srgbClr val="000000">
                  <a:alpha val="38000"/>
                </a:srgbClr>
              </a:outerShdw>
            </a:effectLst>
            <a:extLst/>
          </p:spPr>
          <p:txBody>
            <a:bodyPr anchor="ctr"/>
            <a:lstStyle>
              <a:defPPr>
                <a:defRPr lang="ja-JP"/>
              </a:defPPr>
              <a:lvl1pPr algn="l"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pPr algn="ctr" eaLnBrk="1" hangingPunct="1">
                <a:buFontTx/>
                <a:buNone/>
                <a:defRPr/>
              </a:pPr>
              <a:endParaRPr lang="zh-CN" altLang="en-US" dirty="0">
                <a:solidFill>
                  <a:sysClr val="window" lastClr="FFFFFF"/>
                </a:solidFill>
                <a:latin typeface="微软雅黑" pitchFamily="34" charset="-122"/>
                <a:ea typeface="微软雅黑" pitchFamily="34" charset="-122"/>
              </a:endParaRPr>
            </a:p>
          </p:txBody>
        </p:sp>
        <p:grpSp>
          <p:nvGrpSpPr>
            <p:cNvPr id="75" name="组合 441"/>
            <p:cNvGrpSpPr>
              <a:grpSpLocks/>
            </p:cNvGrpSpPr>
            <p:nvPr/>
          </p:nvGrpSpPr>
          <p:grpSpPr bwMode="auto">
            <a:xfrm>
              <a:off x="6700838" y="4356100"/>
              <a:ext cx="660400" cy="409575"/>
              <a:chOff x="7396080" y="6155131"/>
              <a:chExt cx="870872" cy="540336"/>
            </a:xfrm>
          </p:grpSpPr>
          <p:sp>
            <p:nvSpPr>
              <p:cNvPr id="76" name="圆角矩形标注 75"/>
              <p:cNvSpPr/>
              <p:nvPr/>
            </p:nvSpPr>
            <p:spPr>
              <a:xfrm>
                <a:off x="7396080" y="6155131"/>
                <a:ext cx="870872" cy="540336"/>
              </a:xfrm>
              <a:prstGeom prst="wedgeRoundRectCallout">
                <a:avLst>
                  <a:gd name="adj1" fmla="val 69568"/>
                  <a:gd name="adj2" fmla="val -116502"/>
                  <a:gd name="adj3" fmla="val 16667"/>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spAutoFit/>
              </a:bodyPr>
              <a:lstStyle/>
              <a:p>
                <a:pPr algn="ctr" eaLnBrk="1" fontAlgn="auto" hangingPunct="1">
                  <a:spcBef>
                    <a:spcPts val="0"/>
                  </a:spcBef>
                  <a:spcAft>
                    <a:spcPts val="0"/>
                  </a:spcAft>
                  <a:buFontTx/>
                  <a:buNone/>
                  <a:defRPr/>
                </a:pPr>
                <a:endParaRPr lang="en-US" altLang="zh-CN" sz="500" b="1" kern="0" dirty="0">
                  <a:solidFill>
                    <a:sysClr val="windowText" lastClr="000000"/>
                  </a:solidFill>
                  <a:latin typeface="微软雅黑" pitchFamily="34" charset="-122"/>
                  <a:ea typeface="微软雅黑" pitchFamily="34" charset="-122"/>
                </a:endParaRPr>
              </a:p>
              <a:p>
                <a:pPr algn="ctr" eaLnBrk="1" fontAlgn="auto" hangingPunct="1">
                  <a:spcBef>
                    <a:spcPts val="0"/>
                  </a:spcBef>
                  <a:spcAft>
                    <a:spcPts val="0"/>
                  </a:spcAft>
                  <a:buFontTx/>
                  <a:buNone/>
                  <a:defRPr/>
                </a:pPr>
                <a:endParaRPr lang="en-US" altLang="zh-CN" sz="500" b="1" kern="0" dirty="0">
                  <a:solidFill>
                    <a:sysClr val="windowText" lastClr="000000"/>
                  </a:solidFill>
                  <a:latin typeface="微软雅黑" pitchFamily="34" charset="-122"/>
                  <a:ea typeface="微软雅黑" pitchFamily="34" charset="-122"/>
                </a:endParaRPr>
              </a:p>
              <a:p>
                <a:pPr algn="ctr" eaLnBrk="1" fontAlgn="auto" hangingPunct="1">
                  <a:spcBef>
                    <a:spcPts val="0"/>
                  </a:spcBef>
                  <a:spcAft>
                    <a:spcPts val="0"/>
                  </a:spcAft>
                  <a:buFontTx/>
                  <a:buNone/>
                  <a:defRPr/>
                </a:pPr>
                <a:endParaRPr lang="en-US" altLang="zh-CN" sz="500" b="1" kern="0" dirty="0">
                  <a:solidFill>
                    <a:sysClr val="windowText" lastClr="000000"/>
                  </a:solidFill>
                  <a:latin typeface="微软雅黑" pitchFamily="34" charset="-122"/>
                  <a:ea typeface="微软雅黑" pitchFamily="34" charset="-122"/>
                </a:endParaRPr>
              </a:p>
              <a:p>
                <a:pPr algn="ctr" eaLnBrk="1" fontAlgn="auto" hangingPunct="1">
                  <a:spcBef>
                    <a:spcPts val="0"/>
                  </a:spcBef>
                  <a:spcAft>
                    <a:spcPts val="0"/>
                  </a:spcAft>
                  <a:buFontTx/>
                  <a:buNone/>
                  <a:defRPr/>
                </a:pPr>
                <a:endParaRPr lang="en-US" altLang="zh-CN" sz="500" b="1" kern="0" dirty="0">
                  <a:solidFill>
                    <a:sysClr val="windowText" lastClr="000000"/>
                  </a:solidFill>
                  <a:latin typeface="微软雅黑" pitchFamily="34" charset="-122"/>
                  <a:ea typeface="微软雅黑" pitchFamily="34" charset="-122"/>
                </a:endParaRPr>
              </a:p>
              <a:p>
                <a:pPr algn="ctr" eaLnBrk="1" fontAlgn="auto" hangingPunct="1">
                  <a:spcBef>
                    <a:spcPts val="0"/>
                  </a:spcBef>
                  <a:spcAft>
                    <a:spcPts val="0"/>
                  </a:spcAft>
                  <a:buFontTx/>
                  <a:buNone/>
                  <a:defRPr/>
                </a:pPr>
                <a:endParaRPr lang="en-US" altLang="zh-CN" sz="500" b="1" kern="0" dirty="0">
                  <a:solidFill>
                    <a:sysClr val="windowText" lastClr="000000"/>
                  </a:solidFill>
                  <a:latin typeface="微软雅黑" pitchFamily="34" charset="-122"/>
                  <a:ea typeface="微软雅黑" pitchFamily="34" charset="-122"/>
                </a:endParaRPr>
              </a:p>
            </p:txBody>
          </p:sp>
          <p:grpSp>
            <p:nvGrpSpPr>
              <p:cNvPr id="77" name="组合 443"/>
              <p:cNvGrpSpPr>
                <a:grpSpLocks/>
              </p:cNvGrpSpPr>
              <p:nvPr/>
            </p:nvGrpSpPr>
            <p:grpSpPr bwMode="auto">
              <a:xfrm>
                <a:off x="7439943" y="6198012"/>
                <a:ext cx="762078" cy="454573"/>
                <a:chOff x="6741925" y="5864720"/>
                <a:chExt cx="1604447" cy="957039"/>
              </a:xfrm>
            </p:grpSpPr>
            <p:pic>
              <p:nvPicPr>
                <p:cNvPr id="78"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41925" y="5864720"/>
                  <a:ext cx="1604447" cy="957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9" name="Picture 2" descr="Play"/>
                <p:cNvPicPr>
                  <a:picLocks noChangeAspect="1" noChangeArrowheads="1"/>
                </p:cNvPicPr>
                <p:nvPr/>
              </p:nvPicPr>
              <p:blipFill>
                <a:blip r:embed="rId8">
                  <a:grayscl/>
                  <a:biLevel thresh="50000"/>
                </a:blip>
                <a:srcRect/>
                <a:stretch>
                  <a:fillRect/>
                </a:stretch>
              </p:blipFill>
              <p:spPr bwMode="auto">
                <a:xfrm>
                  <a:off x="7367991" y="6166869"/>
                  <a:ext cx="352596" cy="3527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pSp>
        </p:grpSp>
        <p:sp>
          <p:nvSpPr>
            <p:cNvPr id="80" name="Text Box 35"/>
            <p:cNvSpPr txBox="1">
              <a:spLocks noChangeArrowheads="1"/>
            </p:cNvSpPr>
            <p:nvPr/>
          </p:nvSpPr>
          <p:spPr bwMode="auto">
            <a:xfrm>
              <a:off x="2261067" y="5575973"/>
              <a:ext cx="1682305" cy="756247"/>
            </a:xfrm>
            <a:prstGeom prst="rect">
              <a:avLst/>
            </a:prstGeom>
            <a:solidFill>
              <a:srgbClr val="FEDF59"/>
            </a:solidFill>
            <a:ln>
              <a:headEnd/>
              <a:tailEnd/>
            </a:ln>
            <a:effectLst>
              <a:glow>
                <a:schemeClr val="accent3"/>
              </a:glow>
              <a:outerShdw blurRad="50800" dist="38100" dir="5400000" algn="t" rotWithShape="0">
                <a:prstClr val="black">
                  <a:alpha val="40000"/>
                </a:prstClr>
              </a:outerShdw>
            </a:effectLst>
          </p:spPr>
          <p:style>
            <a:lnRef idx="0">
              <a:schemeClr val="accent3"/>
            </a:lnRef>
            <a:fillRef idx="3">
              <a:schemeClr val="accent3"/>
            </a:fillRef>
            <a:effectRef idx="3">
              <a:schemeClr val="accent3"/>
            </a:effectRef>
            <a:fontRef idx="minor">
              <a:schemeClr val="lt1"/>
            </a:fontRef>
          </p:style>
          <p:txBody>
            <a:bodyPr lIns="0" tIns="0" rIns="0" bIns="0" anchor="ctr" anchorCtr="1"/>
            <a:lstStyle>
              <a:defPPr>
                <a:defRPr lang="zh-CN"/>
              </a:defPPr>
              <a:lvl1pPr algn="ctr">
                <a:lnSpc>
                  <a:spcPct val="90000"/>
                </a:lnSpc>
                <a:spcBef>
                  <a:spcPts val="0"/>
                </a:spcBef>
                <a:buClr>
                  <a:schemeClr val="bg2"/>
                </a:buClr>
                <a:buSzPct val="75000"/>
                <a:buFont typeface="Wingdings" pitchFamily="2" charset="2"/>
                <a:buNone/>
                <a:defRPr sz="2400" b="1">
                  <a:solidFill>
                    <a:srgbClr val="C00000"/>
                  </a:solidFill>
                  <a:latin typeface="Times New Roman" panose="02020603050405020304" pitchFamily="18" charset="0"/>
                  <a:ea typeface="黑体" pitchFamily="49" charset="-122"/>
                  <a:cs typeface="Times New Roman" panose="02020603050405020304" pitchFamily="18" charset="0"/>
                </a:defRPr>
              </a:lvl1pPr>
            </a:lstStyle>
            <a:p>
              <a:pPr>
                <a:defRPr/>
              </a:pPr>
              <a:r>
                <a:rPr lang="zh-CN" altLang="en-US" sz="2000" dirty="0"/>
                <a:t>众包</a:t>
              </a:r>
              <a:r>
                <a:rPr lang="zh-CN" altLang="en-US" sz="2000" dirty="0" smtClean="0"/>
                <a:t>数据中</a:t>
              </a:r>
              <a:endParaRPr lang="en-US" altLang="zh-CN" sz="2000" dirty="0" smtClean="0"/>
            </a:p>
            <a:p>
              <a:pPr>
                <a:defRPr/>
              </a:pPr>
              <a:r>
                <a:rPr lang="zh-CN" altLang="en-US" sz="2000" dirty="0" smtClean="0"/>
                <a:t>弱标注信息</a:t>
              </a:r>
              <a:endParaRPr lang="zh-CN" altLang="en-US" sz="2000" dirty="0"/>
            </a:p>
          </p:txBody>
        </p:sp>
        <p:sp>
          <p:nvSpPr>
            <p:cNvPr id="81" name="上箭头 112"/>
            <p:cNvSpPr>
              <a:spLocks noChangeArrowheads="1"/>
            </p:cNvSpPr>
            <p:nvPr/>
          </p:nvSpPr>
          <p:spPr bwMode="auto">
            <a:xfrm>
              <a:off x="2919413" y="5381625"/>
              <a:ext cx="319087" cy="179388"/>
            </a:xfrm>
            <a:prstGeom prst="upArrow">
              <a:avLst>
                <a:gd name="adj1" fmla="val 50000"/>
                <a:gd name="adj2" fmla="val 50000"/>
              </a:avLst>
            </a:prstGeom>
            <a:solidFill>
              <a:schemeClr val="accent1"/>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82" name="文本框 245"/>
            <p:cNvSpPr txBox="1">
              <a:spLocks noRot="1" noChangeAspect="1" noMove="1" noResize="1" noEditPoints="1" noAdjustHandles="1" noChangeArrowheads="1" noChangeShapeType="1" noTextEdit="1"/>
            </p:cNvSpPr>
            <p:nvPr/>
          </p:nvSpPr>
          <p:spPr>
            <a:xfrm>
              <a:off x="5136948" y="4915851"/>
              <a:ext cx="1444058" cy="246221"/>
            </a:xfrm>
            <a:prstGeom prst="rect">
              <a:avLst/>
            </a:prstGeom>
            <a:blipFill rotWithShape="1">
              <a:blip r:embed="rId9"/>
              <a:stretch>
                <a:fillRect l="-2532" r="-3376" b="-36585"/>
              </a:stretch>
            </a:blipFill>
          </p:spPr>
          <p:txBody>
            <a:bodyPr/>
            <a:lstStyle/>
            <a:p>
              <a:pPr>
                <a:defRPr/>
              </a:pPr>
              <a:r>
                <a:rPr lang="zh-CN" altLang="en-US">
                  <a:noFill/>
                </a:rPr>
                <a:t> </a:t>
              </a:r>
            </a:p>
          </p:txBody>
        </p:sp>
        <p:sp>
          <p:nvSpPr>
            <p:cNvPr id="83" name="AutoShape 48"/>
            <p:cNvSpPr>
              <a:spLocks noChangeArrowheads="1"/>
            </p:cNvSpPr>
            <p:nvPr/>
          </p:nvSpPr>
          <p:spPr bwMode="auto">
            <a:xfrm>
              <a:off x="2354263" y="4148138"/>
              <a:ext cx="1457325" cy="433387"/>
            </a:xfrm>
            <a:prstGeom prst="roundRect">
              <a:avLst>
                <a:gd name="adj" fmla="val 0"/>
              </a:avLst>
            </a:prstGeom>
            <a:solidFill>
              <a:srgbClr val="C00000"/>
            </a:solidFill>
            <a:ln>
              <a:noFill/>
            </a:ln>
            <a:extLst>
              <a:ext uri="{91240B29-F687-4F45-9708-019B960494DF}">
                <a14:hiddenLine xmlns:a14="http://schemas.microsoft.com/office/drawing/2010/main" w="28575" algn="ctr">
                  <a:solidFill>
                    <a:srgbClr val="000000"/>
                  </a:solidFill>
                  <a:round/>
                  <a:headEnd/>
                  <a:tailEnd/>
                </a14:hiddenLine>
              </a:ext>
            </a:extLst>
          </p:spPr>
          <p:txBody>
            <a:bodyPr lIns="18000" anchor="ctr" anchorCtr="1"/>
            <a:lstStyle>
              <a:lvl1pPr>
                <a:tabLst>
                  <a:tab pos="185738" algn="l"/>
                </a:tabLst>
                <a:defRPr sz="2800">
                  <a:solidFill>
                    <a:schemeClr val="tx1"/>
                  </a:solidFill>
                  <a:latin typeface="Verdana" pitchFamily="34" charset="0"/>
                  <a:ea typeface="宋体" pitchFamily="2" charset="-122"/>
                </a:defRPr>
              </a:lvl1pPr>
              <a:lvl2pPr marL="742950" indent="-285750">
                <a:tabLst>
                  <a:tab pos="185738" algn="l"/>
                </a:tabLst>
                <a:defRPr sz="2800">
                  <a:solidFill>
                    <a:schemeClr val="tx1"/>
                  </a:solidFill>
                  <a:latin typeface="Verdana" pitchFamily="34" charset="0"/>
                  <a:ea typeface="宋体" pitchFamily="2" charset="-122"/>
                </a:defRPr>
              </a:lvl2pPr>
              <a:lvl3pPr marL="1143000" indent="-228600">
                <a:tabLst>
                  <a:tab pos="185738" algn="l"/>
                </a:tabLst>
                <a:defRPr sz="2800">
                  <a:solidFill>
                    <a:schemeClr val="tx1"/>
                  </a:solidFill>
                  <a:latin typeface="Verdana" pitchFamily="34" charset="0"/>
                  <a:ea typeface="宋体" pitchFamily="2" charset="-122"/>
                </a:defRPr>
              </a:lvl3pPr>
              <a:lvl4pPr marL="1600200" indent="-228600">
                <a:tabLst>
                  <a:tab pos="185738" algn="l"/>
                </a:tabLst>
                <a:defRPr sz="2800">
                  <a:solidFill>
                    <a:schemeClr val="tx1"/>
                  </a:solidFill>
                  <a:latin typeface="Verdana" pitchFamily="34" charset="0"/>
                  <a:ea typeface="宋体" pitchFamily="2" charset="-122"/>
                </a:defRPr>
              </a:lvl4pPr>
              <a:lvl5pPr marL="2057400" indent="-228600">
                <a:tabLst>
                  <a:tab pos="185738" algn="l"/>
                </a:tabLst>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tabLst>
                  <a:tab pos="185738" algn="l"/>
                </a:tabLs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tabLst>
                  <a:tab pos="185738" algn="l"/>
                </a:tabLs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tabLst>
                  <a:tab pos="185738" algn="l"/>
                </a:tabLs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tabLst>
                  <a:tab pos="185738" algn="l"/>
                </a:tabLst>
                <a:defRPr sz="2800">
                  <a:solidFill>
                    <a:schemeClr val="tx1"/>
                  </a:solidFill>
                  <a:latin typeface="Verdana" pitchFamily="34" charset="0"/>
                  <a:ea typeface="宋体" pitchFamily="2" charset="-122"/>
                </a:defRPr>
              </a:lvl9pPr>
            </a:lstStyle>
            <a:p>
              <a:pPr algn="ctr">
                <a:lnSpc>
                  <a:spcPct val="110000"/>
                </a:lnSpc>
              </a:pPr>
              <a:r>
                <a:rPr lang="zh-CN" altLang="en-US" sz="1600" b="1">
                  <a:solidFill>
                    <a:schemeClr val="bg1"/>
                  </a:solidFill>
                  <a:latin typeface="微软雅黑" pitchFamily="34" charset="-122"/>
                  <a:ea typeface="微软雅黑" pitchFamily="34" charset="-122"/>
                  <a:cs typeface="Times New Roman" pitchFamily="18" charset="0"/>
                </a:rPr>
                <a:t>直觉与经验</a:t>
              </a:r>
            </a:p>
          </p:txBody>
        </p:sp>
        <p:sp>
          <p:nvSpPr>
            <p:cNvPr id="84" name="上箭头 114"/>
            <p:cNvSpPr>
              <a:spLocks noChangeArrowheads="1"/>
            </p:cNvSpPr>
            <p:nvPr/>
          </p:nvSpPr>
          <p:spPr bwMode="auto">
            <a:xfrm>
              <a:off x="2943225" y="3578225"/>
              <a:ext cx="317500" cy="414338"/>
            </a:xfrm>
            <a:prstGeom prst="upArrow">
              <a:avLst>
                <a:gd name="adj1" fmla="val 50000"/>
                <a:gd name="adj2" fmla="val 50243"/>
              </a:avLst>
            </a:prstGeom>
            <a:solidFill>
              <a:schemeClr val="accent1"/>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85" name="上箭头 115"/>
            <p:cNvSpPr>
              <a:spLocks noChangeArrowheads="1"/>
            </p:cNvSpPr>
            <p:nvPr/>
          </p:nvSpPr>
          <p:spPr bwMode="auto">
            <a:xfrm>
              <a:off x="2924175" y="4584700"/>
              <a:ext cx="317500" cy="180975"/>
            </a:xfrm>
            <a:prstGeom prst="upArrow">
              <a:avLst>
                <a:gd name="adj1" fmla="val 50000"/>
                <a:gd name="adj2" fmla="val 50000"/>
              </a:avLst>
            </a:prstGeom>
            <a:solidFill>
              <a:schemeClr val="accent1"/>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86" name="矩形 1"/>
            <p:cNvSpPr>
              <a:spLocks noChangeArrowheads="1"/>
            </p:cNvSpPr>
            <p:nvPr/>
          </p:nvSpPr>
          <p:spPr bwMode="auto">
            <a:xfrm>
              <a:off x="1763713" y="4079875"/>
              <a:ext cx="2678112" cy="2425700"/>
            </a:xfrm>
            <a:prstGeom prst="rect">
              <a:avLst/>
            </a:prstGeom>
            <a:solidFill>
              <a:schemeClr val="bg1">
                <a:alpha val="36862"/>
              </a:schemeClr>
            </a:solidFill>
            <a:ln w="9525" algn="ctr">
              <a:solidFill>
                <a:schemeClr val="tx1"/>
              </a:solidFill>
              <a:round/>
              <a:headEnd/>
              <a:tailEnd/>
            </a:ln>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pic>
          <p:nvPicPr>
            <p:cNvPr id="87"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24363" y="3500438"/>
              <a:ext cx="1471612" cy="282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8" name="椭圆 116"/>
            <p:cNvSpPr>
              <a:spLocks noChangeArrowheads="1"/>
            </p:cNvSpPr>
            <p:nvPr/>
          </p:nvSpPr>
          <p:spPr bwMode="auto">
            <a:xfrm>
              <a:off x="5022850" y="3414713"/>
              <a:ext cx="407988" cy="454025"/>
            </a:xfrm>
            <a:prstGeom prst="ellipse">
              <a:avLst/>
            </a:prstGeom>
            <a:noFill/>
            <a:ln w="25400" algn="ctr">
              <a:solidFill>
                <a:srgbClr val="C00000"/>
              </a:solidFill>
              <a:round/>
              <a:headEnd/>
              <a:tailEnd/>
            </a:ln>
            <a:extLst>
              <a:ext uri="{909E8E84-426E-40DD-AFC4-6F175D3DCCD1}">
                <a14:hiddenFill xmlns:a14="http://schemas.microsoft.com/office/drawing/2010/main">
                  <a:solidFill>
                    <a:srgbClr val="FFFFFF"/>
                  </a:solidFill>
                </a14:hiddenFill>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sp>
          <p:nvSpPr>
            <p:cNvPr id="89" name="椭圆 117"/>
            <p:cNvSpPr>
              <a:spLocks noChangeArrowheads="1"/>
            </p:cNvSpPr>
            <p:nvPr/>
          </p:nvSpPr>
          <p:spPr bwMode="auto">
            <a:xfrm>
              <a:off x="5489575" y="3414713"/>
              <a:ext cx="407988" cy="454025"/>
            </a:xfrm>
            <a:prstGeom prst="ellipse">
              <a:avLst/>
            </a:prstGeom>
            <a:noFill/>
            <a:ln w="25400" algn="ctr">
              <a:solidFill>
                <a:srgbClr val="C00000"/>
              </a:solidFill>
              <a:round/>
              <a:headEnd/>
              <a:tailEnd/>
            </a:ln>
            <a:extLst>
              <a:ext uri="{909E8E84-426E-40DD-AFC4-6F175D3DCCD1}">
                <a14:hiddenFill xmlns:a14="http://schemas.microsoft.com/office/drawing/2010/main">
                  <a:solidFill>
                    <a:srgbClr val="FFFFFF"/>
                  </a:solidFill>
                </a14:hiddenFill>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30000"/>
                </a:spcBef>
                <a:buFontTx/>
                <a:buNone/>
              </a:pPr>
              <a:endParaRPr lang="zh-CN" altLang="en-US" sz="1200">
                <a:latin typeface="宋体" pitchFamily="2" charset="-122"/>
              </a:endParaRPr>
            </a:p>
          </p:txBody>
        </p:sp>
        <p:cxnSp>
          <p:nvCxnSpPr>
            <p:cNvPr id="90" name="直接箭头连接符 4"/>
            <p:cNvCxnSpPr>
              <a:cxnSpLocks noChangeShapeType="1"/>
              <a:stCxn id="82" idx="0"/>
            </p:cNvCxnSpPr>
            <p:nvPr/>
          </p:nvCxnSpPr>
          <p:spPr bwMode="auto">
            <a:xfrm flipH="1" flipV="1">
              <a:off x="5692775" y="3951288"/>
              <a:ext cx="166688" cy="96520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91" name="文本框 245"/>
            <p:cNvSpPr txBox="1">
              <a:spLocks noRot="1" noChangeAspect="1" noMove="1" noResize="1" noEditPoints="1" noAdjustHandles="1" noChangeArrowheads="1" noChangeShapeType="1" noTextEdit="1"/>
            </p:cNvSpPr>
            <p:nvPr/>
          </p:nvSpPr>
          <p:spPr>
            <a:xfrm>
              <a:off x="4420711" y="4519083"/>
              <a:ext cx="1355556" cy="246221"/>
            </a:xfrm>
            <a:prstGeom prst="rect">
              <a:avLst/>
            </a:prstGeom>
            <a:blipFill rotWithShape="1">
              <a:blip r:embed="rId11"/>
              <a:stretch>
                <a:fillRect l="-897" r="-2242" b="-36585"/>
              </a:stretch>
            </a:blipFill>
          </p:spPr>
          <p:txBody>
            <a:bodyPr/>
            <a:lstStyle/>
            <a:p>
              <a:pPr>
                <a:defRPr/>
              </a:pPr>
              <a:r>
                <a:rPr lang="zh-CN" altLang="en-US">
                  <a:noFill/>
                </a:rPr>
                <a:t> </a:t>
              </a:r>
            </a:p>
          </p:txBody>
        </p:sp>
        <p:cxnSp>
          <p:nvCxnSpPr>
            <p:cNvPr id="92" name="直接箭头连接符 119"/>
            <p:cNvCxnSpPr>
              <a:cxnSpLocks noChangeShapeType="1"/>
            </p:cNvCxnSpPr>
            <p:nvPr/>
          </p:nvCxnSpPr>
          <p:spPr bwMode="auto">
            <a:xfrm flipV="1">
              <a:off x="5002213" y="3868738"/>
              <a:ext cx="155575" cy="6921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
        <p:nvSpPr>
          <p:cNvPr id="4" name="矩形 3"/>
          <p:cNvSpPr/>
          <p:nvPr/>
        </p:nvSpPr>
        <p:spPr>
          <a:xfrm>
            <a:off x="155575" y="5799435"/>
            <a:ext cx="8823325" cy="830997"/>
          </a:xfrm>
          <a:prstGeom prst="rect">
            <a:avLst/>
          </a:prstGeom>
        </p:spPr>
        <p:txBody>
          <a:bodyPr wrap="square">
            <a:spAutoFit/>
          </a:bodyPr>
          <a:lstStyle/>
          <a:p>
            <a:pPr algn="ctr"/>
            <a:r>
              <a:rPr lang="zh-CN" altLang="en-US" sz="2400" dirty="0">
                <a:latin typeface="黑体" panose="02010609060101010101" pitchFamily="49" charset="-122"/>
                <a:ea typeface="黑体" panose="02010609060101010101" pitchFamily="49" charset="-122"/>
              </a:rPr>
              <a:t>在数据驱动机器学习中引入“众包数据”或“知识规则”，拓展单纯数据驱动的概念识别手段，建立解释性强的人工智能方法。</a:t>
            </a:r>
          </a:p>
        </p:txBody>
      </p:sp>
    </p:spTree>
    <p:extLst>
      <p:ext uri="{BB962C8B-B14F-4D97-AF65-F5344CB8AC3E}">
        <p14:creationId xmlns:p14="http://schemas.microsoft.com/office/powerpoint/2010/main" val="238080056"/>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858838"/>
          </a:xfrm>
        </p:spPr>
        <p:txBody>
          <a:bodyPr/>
          <a:lstStyle/>
          <a:p>
            <a:r>
              <a:rPr lang="en-US" altLang="zh-CN" sz="3200" dirty="0" smtClean="0">
                <a:solidFill>
                  <a:srgbClr val="C00000"/>
                </a:solidFill>
                <a:latin typeface="Times New Roman" pitchFamily="18" charset="0"/>
                <a:ea typeface="黑体" pitchFamily="49" charset="-122"/>
                <a:cs typeface="Times New Roman" pitchFamily="18" charset="0"/>
              </a:rPr>
              <a:t>   </a:t>
            </a:r>
            <a:r>
              <a:rPr lang="en-US" altLang="zh-CN" sz="3200" b="1" dirty="0" smtClean="0">
                <a:solidFill>
                  <a:srgbClr val="C00000"/>
                </a:solidFill>
                <a:latin typeface="Times New Roman" pitchFamily="18" charset="0"/>
                <a:ea typeface="黑体" pitchFamily="49" charset="-122"/>
                <a:cs typeface="Times New Roman" pitchFamily="18" charset="0"/>
              </a:rPr>
              <a:t>TAC </a:t>
            </a:r>
            <a:r>
              <a:rPr lang="en-US" altLang="zh-CN" sz="3200" b="1" i="1" dirty="0">
                <a:solidFill>
                  <a:srgbClr val="C00000"/>
                </a:solidFill>
                <a:latin typeface="Times New Roman" pitchFamily="18" charset="0"/>
                <a:ea typeface="黑体" pitchFamily="49" charset="-122"/>
                <a:cs typeface="Times New Roman" pitchFamily="18" charset="0"/>
              </a:rPr>
              <a:t>Knowledge Base Population </a:t>
            </a:r>
            <a:r>
              <a:rPr lang="en-US" altLang="zh-CN" sz="3200" b="1" dirty="0">
                <a:solidFill>
                  <a:srgbClr val="C00000"/>
                </a:solidFill>
                <a:latin typeface="Times New Roman" pitchFamily="18" charset="0"/>
                <a:ea typeface="黑体" pitchFamily="49" charset="-122"/>
                <a:cs typeface="Times New Roman" pitchFamily="18" charset="0"/>
              </a:rPr>
              <a:t>(KBP) 2016</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17" y="1016732"/>
            <a:ext cx="8928992"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7576510"/>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内容占位符 9"/>
          <p:cNvSpPr>
            <a:spLocks noGrp="1"/>
          </p:cNvSpPr>
          <p:nvPr>
            <p:ph idx="1"/>
          </p:nvPr>
        </p:nvSpPr>
        <p:spPr bwMode="auto">
          <a:xfrm>
            <a:off x="155575" y="980728"/>
            <a:ext cx="8890000" cy="528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zh-CN" sz="2000" b="1" dirty="0" smtClean="0">
                <a:solidFill>
                  <a:srgbClr val="C00000"/>
                </a:solidFill>
                <a:latin typeface="Times New Roman" panose="02020603050405020304" pitchFamily="18" charset="0"/>
                <a:cs typeface="Times New Roman" panose="02020603050405020304" pitchFamily="18" charset="0"/>
              </a:rPr>
              <a:t>Task 1</a:t>
            </a:r>
            <a:r>
              <a:rPr lang="zh-CN" altLang="en-US" sz="2000" b="1" dirty="0" smtClean="0">
                <a:solidFill>
                  <a:srgbClr val="C00000"/>
                </a:solidFill>
                <a:latin typeface="Times New Roman" panose="02020603050405020304" pitchFamily="18" charset="0"/>
                <a:cs typeface="Times New Roman" panose="02020603050405020304" pitchFamily="18" charset="0"/>
              </a:rPr>
              <a:t>： </a:t>
            </a:r>
            <a:r>
              <a:rPr lang="en-US" altLang="zh-CN" sz="2000" b="1" dirty="0" smtClean="0">
                <a:solidFill>
                  <a:srgbClr val="C00000"/>
                </a:solidFill>
                <a:latin typeface="Times New Roman" panose="02020603050405020304" pitchFamily="18" charset="0"/>
                <a:cs typeface="Times New Roman" panose="02020603050405020304" pitchFamily="18" charset="0"/>
              </a:rPr>
              <a:t>Cold </a:t>
            </a:r>
            <a:r>
              <a:rPr lang="en-US" altLang="zh-CN" sz="2000" b="1" dirty="0">
                <a:solidFill>
                  <a:srgbClr val="C00000"/>
                </a:solidFill>
                <a:latin typeface="Times New Roman" panose="02020603050405020304" pitchFamily="18" charset="0"/>
                <a:cs typeface="Times New Roman" panose="02020603050405020304" pitchFamily="18" charset="0"/>
              </a:rPr>
              <a:t>Start KBP </a:t>
            </a:r>
            <a:br>
              <a:rPr lang="en-US" altLang="zh-CN" sz="2000" b="1" dirty="0">
                <a:solidFill>
                  <a:srgbClr val="C00000"/>
                </a:solidFill>
                <a:latin typeface="Times New Roman" panose="02020603050405020304" pitchFamily="18" charset="0"/>
                <a:cs typeface="Times New Roman" panose="02020603050405020304" pitchFamily="18" charset="0"/>
              </a:rPr>
            </a:br>
            <a:r>
              <a:rPr lang="en-US" altLang="zh-CN" sz="2000" dirty="0">
                <a:latin typeface="Times New Roman" panose="02020603050405020304" pitchFamily="18" charset="0"/>
                <a:cs typeface="Times New Roman" panose="02020603050405020304" pitchFamily="18" charset="0"/>
              </a:rPr>
              <a:t>The Cold Start KBP track builds a knowledge base from scratch using a given document collection and a predefined schema for the entities and relations that will comprise the KB. In addition to an end-to-end </a:t>
            </a:r>
            <a:r>
              <a:rPr lang="en-US" altLang="zh-CN" sz="2000" b="1" dirty="0">
                <a:latin typeface="Times New Roman" panose="02020603050405020304" pitchFamily="18" charset="0"/>
                <a:cs typeface="Times New Roman" panose="02020603050405020304" pitchFamily="18" charset="0"/>
              </a:rPr>
              <a:t>KB Construction</a:t>
            </a:r>
            <a:r>
              <a:rPr lang="en-US" altLang="zh-CN" sz="2000" dirty="0">
                <a:latin typeface="Times New Roman" panose="02020603050405020304" pitchFamily="18" charset="0"/>
                <a:cs typeface="Times New Roman" panose="02020603050405020304" pitchFamily="18" charset="0"/>
              </a:rPr>
              <a:t> task, Cold Start KBP includes </a:t>
            </a:r>
            <a:r>
              <a:rPr lang="en-US" altLang="zh-CN" sz="2000" dirty="0" smtClean="0">
                <a:latin typeface="Times New Roman" panose="02020603050405020304" pitchFamily="18" charset="0"/>
                <a:cs typeface="Times New Roman" panose="02020603050405020304" pitchFamily="18" charset="0"/>
              </a:rPr>
              <a:t>a </a:t>
            </a:r>
            <a:r>
              <a:rPr lang="en-US" altLang="zh-CN" sz="2000" b="1" dirty="0" smtClean="0">
                <a:latin typeface="Times New Roman" panose="02020603050405020304" pitchFamily="18" charset="0"/>
                <a:cs typeface="Times New Roman" panose="02020603050405020304" pitchFamily="18" charset="0"/>
              </a:rPr>
              <a:t>Slot </a:t>
            </a:r>
            <a:r>
              <a:rPr lang="en-US" altLang="zh-CN" sz="2000" b="1" dirty="0">
                <a:latin typeface="Times New Roman" panose="02020603050405020304" pitchFamily="18" charset="0"/>
                <a:cs typeface="Times New Roman" panose="02020603050405020304" pitchFamily="18" charset="0"/>
              </a:rPr>
              <a:t>Filling (SF)</a:t>
            </a:r>
            <a:r>
              <a:rPr lang="en-US" altLang="zh-CN" sz="2000" dirty="0">
                <a:latin typeface="Times New Roman" panose="02020603050405020304" pitchFamily="18" charset="0"/>
                <a:cs typeface="Times New Roman" panose="02020603050405020304" pitchFamily="18" charset="0"/>
              </a:rPr>
              <a:t> task to fill in values for predefined slots (attributes) for a given </a:t>
            </a:r>
            <a:r>
              <a:rPr lang="en-US" altLang="zh-CN" sz="2000" dirty="0" smtClean="0">
                <a:latin typeface="Times New Roman" panose="02020603050405020304" pitchFamily="18" charset="0"/>
                <a:cs typeface="Times New Roman" panose="02020603050405020304" pitchFamily="18" charset="0"/>
              </a:rPr>
              <a:t>entity.</a:t>
            </a:r>
          </a:p>
          <a:p>
            <a:endParaRPr lang="en-US" altLang="zh-CN" sz="2000" dirty="0">
              <a:latin typeface="Times New Roman" panose="02020603050405020304" pitchFamily="18" charset="0"/>
              <a:cs typeface="Times New Roman" panose="02020603050405020304" pitchFamily="18" charset="0"/>
            </a:endParaRPr>
          </a:p>
        </p:txBody>
      </p:sp>
      <p:sp>
        <p:nvSpPr>
          <p:cNvPr id="29700" name="AutoShape 2" descr="http://abattre.files.wordpress.com/2010/12/open-stack1.png?w=600&amp;h=495"/>
          <p:cNvSpPr>
            <a:spLocks noChangeAspect="1" noChangeArrowheads="1"/>
          </p:cNvSpPr>
          <p:nvPr/>
        </p:nvSpPr>
        <p:spPr bwMode="auto">
          <a:xfrm>
            <a:off x="155575" y="-2262188"/>
            <a:ext cx="5715000" cy="471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endParaRPr lang="zh-CN" altLang="en-US"/>
          </a:p>
        </p:txBody>
      </p:sp>
      <p:sp>
        <p:nvSpPr>
          <p:cNvPr id="6" name="矩形 14"/>
          <p:cNvSpPr>
            <a:spLocks noChangeArrowheads="1"/>
          </p:cNvSpPr>
          <p:nvPr/>
        </p:nvSpPr>
        <p:spPr bwMode="auto">
          <a:xfrm>
            <a:off x="645480" y="6298443"/>
            <a:ext cx="4482550" cy="452496"/>
          </a:xfrm>
          <a:prstGeom prst="rect">
            <a:avLst/>
          </a:prstGeom>
          <a:solidFill>
            <a:srgbClr val="DE3F2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lgn="ctr" eaLnBrk="1" hangingPunct="1">
              <a:lnSpc>
                <a:spcPct val="130000"/>
              </a:lnSpc>
            </a:pPr>
            <a:r>
              <a:rPr lang="en-US" altLang="zh-CN" sz="2000" b="1" dirty="0" smtClean="0">
                <a:solidFill>
                  <a:srgbClr val="FFFFFF"/>
                </a:solidFill>
                <a:latin typeface="Times New Roman" pitchFamily="18" charset="0"/>
                <a:ea typeface="微软雅黑" pitchFamily="34" charset="-122"/>
                <a:cs typeface="Times New Roman" pitchFamily="18" charset="0"/>
              </a:rPr>
              <a:t>Person and Organization)</a:t>
            </a:r>
            <a:endParaRPr lang="zh-CN" altLang="en-US" sz="2000" b="1" dirty="0">
              <a:solidFill>
                <a:srgbClr val="FFFFFF"/>
              </a:solidFill>
              <a:latin typeface="Times New Roman" pitchFamily="18" charset="0"/>
              <a:ea typeface="微软雅黑" pitchFamily="34" charset="-122"/>
              <a:cs typeface="Times New Roman" pitchFamily="18" charset="0"/>
            </a:endParaRPr>
          </a:p>
        </p:txBody>
      </p:sp>
      <p:sp>
        <p:nvSpPr>
          <p:cNvPr id="3" name="右箭头 2"/>
          <p:cNvSpPr/>
          <p:nvPr/>
        </p:nvSpPr>
        <p:spPr bwMode="auto">
          <a:xfrm>
            <a:off x="5587010" y="4675590"/>
            <a:ext cx="468052" cy="396044"/>
          </a:xfrm>
          <a:prstGeom prst="rightArrow">
            <a:avLst/>
          </a:prstGeom>
          <a:solidFill>
            <a:srgbClr val="00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zh-CN" altLang="en-US" sz="1800" b="1" i="0" u="none" strike="noStrike" cap="none" normalizeH="0" baseline="0" smtClean="0">
              <a:ln>
                <a:noFill/>
              </a:ln>
              <a:solidFill>
                <a:schemeClr val="tx1"/>
              </a:solidFill>
              <a:effectLst/>
              <a:latin typeface="Times New Roman" pitchFamily="18" charset="0"/>
              <a:ea typeface="宋体" pitchFamily="2" charset="-122"/>
            </a:endParaRPr>
          </a:p>
        </p:txBody>
      </p:sp>
      <p:sp>
        <p:nvSpPr>
          <p:cNvPr id="10" name="标题 1"/>
          <p:cNvSpPr>
            <a:spLocks noGrp="1"/>
          </p:cNvSpPr>
          <p:nvPr>
            <p:ph type="title"/>
          </p:nvPr>
        </p:nvSpPr>
        <p:spPr>
          <a:xfrm>
            <a:off x="0" y="0"/>
            <a:ext cx="9144000" cy="858838"/>
          </a:xfrm>
        </p:spPr>
        <p:txBody>
          <a:bodyPr/>
          <a:lstStyle/>
          <a:p>
            <a:r>
              <a:rPr lang="en-US" altLang="zh-CN" sz="3200" dirty="0" smtClean="0">
                <a:solidFill>
                  <a:srgbClr val="C00000"/>
                </a:solidFill>
                <a:latin typeface="Times New Roman" pitchFamily="18" charset="0"/>
                <a:ea typeface="黑体" pitchFamily="49" charset="-122"/>
                <a:cs typeface="Times New Roman" pitchFamily="18" charset="0"/>
              </a:rPr>
              <a:t>   </a:t>
            </a:r>
            <a:r>
              <a:rPr lang="en-US" altLang="zh-CN" sz="3200" b="1" dirty="0" smtClean="0">
                <a:solidFill>
                  <a:srgbClr val="C00000"/>
                </a:solidFill>
                <a:latin typeface="Times New Roman" pitchFamily="18" charset="0"/>
                <a:ea typeface="黑体" pitchFamily="49" charset="-122"/>
                <a:cs typeface="Times New Roman" pitchFamily="18" charset="0"/>
              </a:rPr>
              <a:t>TAC </a:t>
            </a:r>
            <a:r>
              <a:rPr lang="en-US" altLang="zh-CN" sz="3200" b="1" i="1" dirty="0">
                <a:solidFill>
                  <a:srgbClr val="C00000"/>
                </a:solidFill>
                <a:latin typeface="Times New Roman" pitchFamily="18" charset="0"/>
                <a:ea typeface="黑体" pitchFamily="49" charset="-122"/>
                <a:cs typeface="Times New Roman" pitchFamily="18" charset="0"/>
              </a:rPr>
              <a:t>Knowledge Base Population </a:t>
            </a:r>
            <a:r>
              <a:rPr lang="en-US" altLang="zh-CN" sz="3200" b="1" dirty="0">
                <a:solidFill>
                  <a:srgbClr val="C00000"/>
                </a:solidFill>
                <a:latin typeface="Times New Roman" pitchFamily="18" charset="0"/>
                <a:ea typeface="黑体" pitchFamily="49" charset="-122"/>
                <a:cs typeface="Times New Roman" pitchFamily="18" charset="0"/>
              </a:rPr>
              <a:t>(KBP) 2016</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750" y="3032957"/>
            <a:ext cx="1221265" cy="15701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8" descr="http://h.hiphotos.baidu.com/baike/w%3D268%3Bg%3D0/sign=579f876cd62a283443a6310d638eaed7/50da81cb39dbb6fd65a072570b24ab18962b37c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72300" y="5066396"/>
            <a:ext cx="630070" cy="839310"/>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3971" y="4675590"/>
            <a:ext cx="947558" cy="16374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575" y="3152394"/>
            <a:ext cx="5431435" cy="3156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5305089"/>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内容占位符 9"/>
          <p:cNvSpPr>
            <a:spLocks noGrp="1"/>
          </p:cNvSpPr>
          <p:nvPr>
            <p:ph idx="1"/>
          </p:nvPr>
        </p:nvSpPr>
        <p:spPr bwMode="auto">
          <a:xfrm>
            <a:off x="155575" y="980728"/>
            <a:ext cx="8890000" cy="528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zh-CN" sz="2000" b="1" dirty="0">
                <a:solidFill>
                  <a:srgbClr val="C00000"/>
                </a:solidFill>
                <a:latin typeface="Times New Roman" panose="02020603050405020304" pitchFamily="18" charset="0"/>
                <a:cs typeface="Times New Roman" panose="02020603050405020304" pitchFamily="18" charset="0"/>
              </a:rPr>
              <a:t>Task 2</a:t>
            </a:r>
            <a:r>
              <a:rPr lang="zh-CN" altLang="en-US" sz="2000" b="1" dirty="0">
                <a:solidFill>
                  <a:srgbClr val="C00000"/>
                </a:solidFill>
                <a:latin typeface="Times New Roman" panose="02020603050405020304" pitchFamily="18" charset="0"/>
                <a:cs typeface="Times New Roman" panose="02020603050405020304" pitchFamily="18" charset="0"/>
              </a:rPr>
              <a:t>： </a:t>
            </a:r>
            <a:r>
              <a:rPr lang="en-US" altLang="zh-CN" sz="2000" b="1" dirty="0">
                <a:solidFill>
                  <a:srgbClr val="C00000"/>
                </a:solidFill>
                <a:latin typeface="Times New Roman" panose="02020603050405020304" pitchFamily="18" charset="0"/>
                <a:cs typeface="Times New Roman" panose="02020603050405020304" pitchFamily="18" charset="0"/>
              </a:rPr>
              <a:t>Entity Discovery and Linking (EDL) </a:t>
            </a:r>
            <a:br>
              <a:rPr lang="en-US" altLang="zh-CN" sz="2000" b="1" dirty="0">
                <a:solidFill>
                  <a:srgbClr val="C00000"/>
                </a:solidFill>
                <a:latin typeface="Times New Roman" panose="02020603050405020304" pitchFamily="18" charset="0"/>
                <a:cs typeface="Times New Roman" panose="02020603050405020304" pitchFamily="18" charset="0"/>
              </a:rPr>
            </a:br>
            <a:r>
              <a:rPr lang="en-US" altLang="zh-CN" sz="2200" dirty="0">
                <a:latin typeface="Times New Roman" panose="02020603050405020304" pitchFamily="18" charset="0"/>
                <a:cs typeface="Times New Roman" panose="02020603050405020304" pitchFamily="18" charset="0"/>
              </a:rPr>
              <a:t>The Entity Discovery and Linking (EDL) track aims to extract entity mentions from a source collection of textual documents in multiple languages (English, Chinese, and Spanish), and link them to an existing Knowledge Base (KB); an EDL system is also required to cluster mentions for those entities that don't have corresponding KB entries.</a:t>
            </a:r>
            <a:br>
              <a:rPr lang="en-US" altLang="zh-CN" sz="2200" dirty="0">
                <a:latin typeface="Times New Roman" panose="02020603050405020304" pitchFamily="18" charset="0"/>
                <a:cs typeface="Times New Roman" panose="02020603050405020304" pitchFamily="18" charset="0"/>
              </a:rPr>
            </a:br>
            <a:r>
              <a:rPr lang="en-US" altLang="zh-CN" sz="2000" dirty="0"/>
              <a:t/>
            </a:r>
            <a:br>
              <a:rPr lang="en-US" altLang="zh-CN" sz="2000" dirty="0"/>
            </a:br>
            <a:endParaRPr lang="en-US" altLang="zh-CN" sz="2000" dirty="0" smtClean="0">
              <a:latin typeface="Times New Roman" panose="02020603050405020304" pitchFamily="18" charset="0"/>
              <a:cs typeface="Times New Roman" panose="02020603050405020304" pitchFamily="18" charset="0"/>
            </a:endParaRPr>
          </a:p>
        </p:txBody>
      </p:sp>
      <p:sp>
        <p:nvSpPr>
          <p:cNvPr id="29700" name="AutoShape 2" descr="http://abattre.files.wordpress.com/2010/12/open-stack1.png?w=600&amp;h=495"/>
          <p:cNvSpPr>
            <a:spLocks noChangeAspect="1" noChangeArrowheads="1"/>
          </p:cNvSpPr>
          <p:nvPr/>
        </p:nvSpPr>
        <p:spPr bwMode="auto">
          <a:xfrm>
            <a:off x="155575" y="-2262188"/>
            <a:ext cx="5715000" cy="471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endParaRPr lang="zh-CN" altLang="en-US"/>
          </a:p>
        </p:txBody>
      </p:sp>
      <p:pic>
        <p:nvPicPr>
          <p:cNvPr id="460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170" y="3789040"/>
            <a:ext cx="5724636"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标题 1"/>
          <p:cNvSpPr>
            <a:spLocks noGrp="1"/>
          </p:cNvSpPr>
          <p:nvPr>
            <p:ph type="title"/>
          </p:nvPr>
        </p:nvSpPr>
        <p:spPr>
          <a:xfrm>
            <a:off x="0" y="0"/>
            <a:ext cx="9144000" cy="858838"/>
          </a:xfrm>
        </p:spPr>
        <p:txBody>
          <a:bodyPr/>
          <a:lstStyle/>
          <a:p>
            <a:r>
              <a:rPr lang="en-US" altLang="zh-CN" sz="3200" dirty="0" smtClean="0">
                <a:solidFill>
                  <a:srgbClr val="C00000"/>
                </a:solidFill>
                <a:latin typeface="Times New Roman" pitchFamily="18" charset="0"/>
                <a:ea typeface="黑体" pitchFamily="49" charset="-122"/>
                <a:cs typeface="Times New Roman" pitchFamily="18" charset="0"/>
              </a:rPr>
              <a:t>   </a:t>
            </a:r>
            <a:r>
              <a:rPr lang="en-US" altLang="zh-CN" sz="3200" b="1" dirty="0" smtClean="0">
                <a:solidFill>
                  <a:srgbClr val="C00000"/>
                </a:solidFill>
                <a:latin typeface="Times New Roman" pitchFamily="18" charset="0"/>
                <a:ea typeface="黑体" pitchFamily="49" charset="-122"/>
                <a:cs typeface="Times New Roman" pitchFamily="18" charset="0"/>
              </a:rPr>
              <a:t>TAC </a:t>
            </a:r>
            <a:r>
              <a:rPr lang="en-US" altLang="zh-CN" sz="3200" b="1" i="1" dirty="0">
                <a:solidFill>
                  <a:srgbClr val="C00000"/>
                </a:solidFill>
                <a:latin typeface="Times New Roman" pitchFamily="18" charset="0"/>
                <a:ea typeface="黑体" pitchFamily="49" charset="-122"/>
                <a:cs typeface="Times New Roman" pitchFamily="18" charset="0"/>
              </a:rPr>
              <a:t>Knowledge Base Population </a:t>
            </a:r>
            <a:r>
              <a:rPr lang="en-US" altLang="zh-CN" sz="3200" b="1" dirty="0">
                <a:solidFill>
                  <a:srgbClr val="C00000"/>
                </a:solidFill>
                <a:latin typeface="Times New Roman" pitchFamily="18" charset="0"/>
                <a:ea typeface="黑体" pitchFamily="49" charset="-122"/>
                <a:cs typeface="Times New Roman" pitchFamily="18" charset="0"/>
              </a:rPr>
              <a:t>(KBP) 2016</a:t>
            </a:r>
          </a:p>
        </p:txBody>
      </p:sp>
    </p:spTree>
    <p:extLst>
      <p:ext uri="{BB962C8B-B14F-4D97-AF65-F5344CB8AC3E}">
        <p14:creationId xmlns:p14="http://schemas.microsoft.com/office/powerpoint/2010/main" val="1551890354"/>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内容占位符 9"/>
          <p:cNvSpPr>
            <a:spLocks noGrp="1"/>
          </p:cNvSpPr>
          <p:nvPr>
            <p:ph idx="1"/>
          </p:nvPr>
        </p:nvSpPr>
        <p:spPr bwMode="auto">
          <a:xfrm>
            <a:off x="431539" y="790228"/>
            <a:ext cx="8614035" cy="5286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zh-CN" sz="2000" b="1" dirty="0">
                <a:solidFill>
                  <a:srgbClr val="C00000"/>
                </a:solidFill>
                <a:latin typeface="Times New Roman" panose="02020603050405020304" pitchFamily="18" charset="0"/>
                <a:cs typeface="Times New Roman" panose="02020603050405020304" pitchFamily="18" charset="0"/>
              </a:rPr>
              <a:t>Task 3: Event Track </a:t>
            </a:r>
            <a:br>
              <a:rPr lang="en-US" altLang="zh-CN" sz="2000" b="1" dirty="0">
                <a:solidFill>
                  <a:srgbClr val="C00000"/>
                </a:solidFill>
                <a:latin typeface="Times New Roman" panose="02020603050405020304" pitchFamily="18" charset="0"/>
                <a:cs typeface="Times New Roman" panose="02020603050405020304" pitchFamily="18" charset="0"/>
              </a:rPr>
            </a:br>
            <a:r>
              <a:rPr lang="en-US" altLang="zh-CN" sz="2400" dirty="0">
                <a:latin typeface="Times New Roman" panose="02020603050405020304" pitchFamily="18" charset="0"/>
                <a:cs typeface="Times New Roman" panose="02020603050405020304" pitchFamily="18" charset="0"/>
              </a:rPr>
              <a:t>The goal of the Event track is to extract information about events such that the information would be suitable as input to a knowledge base. The track includes </a:t>
            </a:r>
            <a:r>
              <a:rPr lang="en-US" altLang="zh-CN" sz="2400" b="1" dirty="0">
                <a:latin typeface="Times New Roman" panose="02020603050405020304" pitchFamily="18" charset="0"/>
                <a:cs typeface="Times New Roman" panose="02020603050405020304" pitchFamily="18" charset="0"/>
              </a:rPr>
              <a:t>Event Nugget (EN)</a:t>
            </a:r>
            <a:r>
              <a:rPr lang="en-US" altLang="zh-CN" sz="2400" dirty="0">
                <a:latin typeface="Times New Roman" panose="02020603050405020304" pitchFamily="18" charset="0"/>
                <a:cs typeface="Times New Roman" panose="02020603050405020304" pitchFamily="18" charset="0"/>
              </a:rPr>
              <a:t> tasks to detect and link events, and </a:t>
            </a:r>
            <a:r>
              <a:rPr lang="en-US" altLang="zh-CN" sz="2400" b="1" dirty="0">
                <a:latin typeface="Times New Roman" panose="02020603050405020304" pitchFamily="18" charset="0"/>
                <a:cs typeface="Times New Roman" panose="02020603050405020304" pitchFamily="18" charset="0"/>
              </a:rPr>
              <a:t>Event Argument (EA)</a:t>
            </a:r>
            <a:r>
              <a:rPr lang="en-US" altLang="zh-CN" sz="2400" dirty="0">
                <a:latin typeface="Times New Roman" panose="02020603050405020304" pitchFamily="18" charset="0"/>
                <a:cs typeface="Times New Roman" panose="02020603050405020304" pitchFamily="18" charset="0"/>
              </a:rPr>
              <a:t> tasks to extract event arguments and link arguments that belong to the same event. </a:t>
            </a:r>
          </a:p>
          <a:p>
            <a:endParaRPr lang="en-US" altLang="zh-CN" sz="2400" b="1" dirty="0">
              <a:latin typeface="Times New Roman" panose="02020603050405020304" pitchFamily="18" charset="0"/>
              <a:cs typeface="Times New Roman" panose="02020603050405020304" pitchFamily="18" charset="0"/>
            </a:endParaRPr>
          </a:p>
        </p:txBody>
      </p:sp>
      <p:sp>
        <p:nvSpPr>
          <p:cNvPr id="29700" name="AutoShape 2" descr="http://abattre.files.wordpress.com/2010/12/open-stack1.png?w=600&amp;h=495"/>
          <p:cNvSpPr>
            <a:spLocks noChangeAspect="1" noChangeArrowheads="1"/>
          </p:cNvSpPr>
          <p:nvPr/>
        </p:nvSpPr>
        <p:spPr bwMode="auto">
          <a:xfrm>
            <a:off x="155575" y="-2262188"/>
            <a:ext cx="5715000" cy="471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endParaRPr lang="zh-CN" altLang="en-US"/>
          </a:p>
        </p:txBody>
      </p:sp>
      <p:pic>
        <p:nvPicPr>
          <p:cNvPr id="471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573016"/>
            <a:ext cx="8388932" cy="3039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标题 1"/>
          <p:cNvSpPr>
            <a:spLocks noGrp="1"/>
          </p:cNvSpPr>
          <p:nvPr>
            <p:ph type="title"/>
          </p:nvPr>
        </p:nvSpPr>
        <p:spPr>
          <a:xfrm>
            <a:off x="0" y="0"/>
            <a:ext cx="9144000" cy="858838"/>
          </a:xfrm>
        </p:spPr>
        <p:txBody>
          <a:bodyPr/>
          <a:lstStyle/>
          <a:p>
            <a:r>
              <a:rPr lang="en-US" altLang="zh-CN" sz="3200" dirty="0" smtClean="0">
                <a:solidFill>
                  <a:srgbClr val="C00000"/>
                </a:solidFill>
                <a:latin typeface="Times New Roman" pitchFamily="18" charset="0"/>
                <a:ea typeface="黑体" pitchFamily="49" charset="-122"/>
                <a:cs typeface="Times New Roman" pitchFamily="18" charset="0"/>
              </a:rPr>
              <a:t>   </a:t>
            </a:r>
            <a:r>
              <a:rPr lang="en-US" altLang="zh-CN" sz="3200" b="1" dirty="0" smtClean="0">
                <a:solidFill>
                  <a:srgbClr val="C00000"/>
                </a:solidFill>
                <a:latin typeface="Times New Roman" pitchFamily="18" charset="0"/>
                <a:ea typeface="黑体" pitchFamily="49" charset="-122"/>
                <a:cs typeface="Times New Roman" pitchFamily="18" charset="0"/>
              </a:rPr>
              <a:t>TAC </a:t>
            </a:r>
            <a:r>
              <a:rPr lang="en-US" altLang="zh-CN" sz="3200" b="1" i="1" dirty="0">
                <a:solidFill>
                  <a:srgbClr val="C00000"/>
                </a:solidFill>
                <a:latin typeface="Times New Roman" pitchFamily="18" charset="0"/>
                <a:ea typeface="黑体" pitchFamily="49" charset="-122"/>
                <a:cs typeface="Times New Roman" pitchFamily="18" charset="0"/>
              </a:rPr>
              <a:t>Knowledge Base Population </a:t>
            </a:r>
            <a:r>
              <a:rPr lang="en-US" altLang="zh-CN" sz="3200" b="1" dirty="0">
                <a:solidFill>
                  <a:srgbClr val="C00000"/>
                </a:solidFill>
                <a:latin typeface="Times New Roman" pitchFamily="18" charset="0"/>
                <a:ea typeface="黑体" pitchFamily="49" charset="-122"/>
                <a:cs typeface="Times New Roman" pitchFamily="18" charset="0"/>
              </a:rPr>
              <a:t>(KBP) 2016</a:t>
            </a:r>
          </a:p>
        </p:txBody>
      </p:sp>
    </p:spTree>
    <p:extLst>
      <p:ext uri="{BB962C8B-B14F-4D97-AF65-F5344CB8AC3E}">
        <p14:creationId xmlns:p14="http://schemas.microsoft.com/office/powerpoint/2010/main" val="3009388659"/>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KS-Studio</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参加</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KBP</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知识图谱国际测评</a:t>
            </a:r>
            <a:endPar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 name="内容占位符 2"/>
          <p:cNvSpPr>
            <a:spLocks noGrp="1"/>
          </p:cNvSpPr>
          <p:nvPr>
            <p:ph idx="1"/>
          </p:nvPr>
        </p:nvSpPr>
        <p:spPr>
          <a:xfrm>
            <a:off x="300038" y="1054100"/>
            <a:ext cx="8615362" cy="4525963"/>
          </a:xfrm>
        </p:spPr>
        <p:txBody>
          <a:bodyPr/>
          <a:lstStyle/>
          <a:p>
            <a:pPr marL="469900" lvl="1" indent="-469900">
              <a:buFont typeface="Wingdings" pitchFamily="2" charset="2"/>
              <a:buChar char="o"/>
            </a:pP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参赛队伍来自</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CMU</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400" dirty="0" err="1">
                <a:latin typeface="Times New Roman" panose="02020603050405020304" pitchFamily="18" charset="0"/>
                <a:ea typeface="黑体" panose="02010609060101010101" pitchFamily="49" charset="-122"/>
                <a:cs typeface="Times New Roman" panose="02020603050405020304" pitchFamily="18" charset="0"/>
              </a:rPr>
              <a:t>UIUC</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 、 </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IBM</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a:t>
            </a:r>
            <a:r>
              <a:rPr lang="en-US" altLang="zh-CN" sz="2400" dirty="0" err="1">
                <a:latin typeface="Times New Roman" panose="02020603050405020304" pitchFamily="18" charset="0"/>
                <a:ea typeface="黑体" panose="02010609060101010101" pitchFamily="49" charset="-122"/>
                <a:cs typeface="Times New Roman" panose="02020603050405020304" pitchFamily="18" charset="0"/>
              </a:rPr>
              <a:t>UCL</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 、科大讯飞、浙江大学、北邮等</a:t>
            </a:r>
            <a:r>
              <a:rPr lang="en-US" altLang="zh-CN" sz="2400" dirty="0">
                <a:latin typeface="Times New Roman" panose="02020603050405020304" pitchFamily="18" charset="0"/>
                <a:ea typeface="黑体" panose="02010609060101010101" pitchFamily="49" charset="-122"/>
                <a:cs typeface="Times New Roman" panose="02020603050405020304" pitchFamily="18" charset="0"/>
              </a:rPr>
              <a:t>15</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个</a:t>
            </a:r>
            <a:r>
              <a:rPr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国内外知名高校</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与研究机构。</a:t>
            </a:r>
            <a:endParaRPr lang="en-US" altLang="zh-CN" sz="2400" dirty="0">
              <a:latin typeface="Times New Roman" panose="02020603050405020304" pitchFamily="18" charset="0"/>
              <a:ea typeface="黑体" panose="02010609060101010101" pitchFamily="49" charset="-122"/>
              <a:cs typeface="Times New Roman" panose="02020603050405020304" pitchFamily="18" charset="0"/>
            </a:endParaRPr>
          </a:p>
          <a:p>
            <a:endParaRPr lang="zh-CN" altLang="en-US" dirty="0"/>
          </a:p>
        </p:txBody>
      </p:sp>
      <p:sp>
        <p:nvSpPr>
          <p:cNvPr id="10" name="矩形 14"/>
          <p:cNvSpPr>
            <a:spLocks noChangeArrowheads="1"/>
          </p:cNvSpPr>
          <p:nvPr/>
        </p:nvSpPr>
        <p:spPr bwMode="auto">
          <a:xfrm>
            <a:off x="2987824" y="5655657"/>
            <a:ext cx="2995613" cy="544830"/>
          </a:xfrm>
          <a:prstGeom prst="roundRect">
            <a:avLst/>
          </a:prstGeom>
          <a:ln/>
        </p:spPr>
        <p:style>
          <a:lnRef idx="1">
            <a:schemeClr val="accent2"/>
          </a:lnRef>
          <a:fillRef idx="2">
            <a:schemeClr val="accent2"/>
          </a:fillRef>
          <a:effectRef idx="1">
            <a:schemeClr val="accent2"/>
          </a:effectRef>
          <a:fontRef idx="minor">
            <a:schemeClr val="dk1"/>
          </a:fontRef>
        </p:style>
        <p:txBody>
          <a:bodyPr wrap="square">
            <a:spAutoFit/>
          </a:bodyPr>
          <a:lstStyle/>
          <a:p>
            <a:pPr algn="ctr">
              <a:lnSpc>
                <a:spcPct val="130000"/>
              </a:lnSpc>
            </a:pPr>
            <a:r>
              <a:rPr lang="zh-CN" altLang="en-US" sz="2000" dirty="0">
                <a:latin typeface="Times New Roman" pitchFamily="18" charset="0"/>
                <a:ea typeface="微软雅黑" pitchFamily="34" charset="-122"/>
                <a:cs typeface="Times New Roman" pitchFamily="18" charset="0"/>
              </a:rPr>
              <a:t>参赛队伍信息</a:t>
            </a:r>
          </a:p>
        </p:txBody>
      </p:sp>
      <p:pic>
        <p:nvPicPr>
          <p:cNvPr id="11"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34461"/>
          <a:stretch/>
        </p:blipFill>
        <p:spPr bwMode="auto">
          <a:xfrm>
            <a:off x="1727201" y="2030609"/>
            <a:ext cx="5715000" cy="344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4634324"/>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KS-Studio</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参加</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KBP</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知识图谱国际测评</a:t>
            </a:r>
            <a:endPar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 name="内容占位符 2"/>
          <p:cNvSpPr>
            <a:spLocks noGrp="1"/>
          </p:cNvSpPr>
          <p:nvPr>
            <p:ph idx="1"/>
          </p:nvPr>
        </p:nvSpPr>
        <p:spPr>
          <a:xfrm>
            <a:off x="307975" y="1135389"/>
            <a:ext cx="8607425" cy="4535487"/>
          </a:xfrm>
        </p:spPr>
        <p:txBody>
          <a:bodyPr/>
          <a:lstStyle/>
          <a:p>
            <a:pPr>
              <a:buFont typeface="Wingdings" panose="05000000000000000000" pitchFamily="2" charset="2"/>
              <a:buChar char="l"/>
            </a:pPr>
            <a:r>
              <a:rPr lang="en-US" altLang="zh-CN" sz="2400" dirty="0" smtClean="0">
                <a:latin typeface="Times New Roman" panose="02020603050405020304" pitchFamily="18" charset="0"/>
                <a:ea typeface="黑体" panose="02010609060101010101" pitchFamily="49" charset="-122"/>
                <a:cs typeface="Times New Roman" panose="02020603050405020304" pitchFamily="18" charset="0"/>
              </a:rPr>
              <a:t>KBP 2016 </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提及</a:t>
            </a:r>
            <a:r>
              <a:rPr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检测</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任务</a:t>
            </a:r>
            <a:r>
              <a:rPr lang="zh-CN" altLang="en-US" sz="1800" dirty="0" smtClean="0">
                <a:latin typeface="Times New Roman" panose="02020603050405020304" pitchFamily="18" charset="0"/>
                <a:ea typeface="黑体" panose="02010609060101010101" pitchFamily="49" charset="-122"/>
                <a:cs typeface="Times New Roman" panose="02020603050405020304" pitchFamily="18" charset="0"/>
              </a:rPr>
              <a:t>（</a:t>
            </a:r>
            <a:r>
              <a:rPr lang="en-US" altLang="zh-CN" sz="1800" dirty="0" smtClean="0">
                <a:latin typeface="Times New Roman" panose="02020603050405020304" pitchFamily="18" charset="0"/>
                <a:ea typeface="黑体" panose="02010609060101010101" pitchFamily="49" charset="-122"/>
                <a:cs typeface="Times New Roman" panose="02020603050405020304" pitchFamily="18" charset="0"/>
              </a:rPr>
              <a:t>Mention Detection</a:t>
            </a:r>
            <a:r>
              <a:rPr lang="zh-CN" altLang="en-US" sz="1800" dirty="0" smtClean="0">
                <a:latin typeface="Times New Roman" panose="02020603050405020304" pitchFamily="18" charset="0"/>
                <a:ea typeface="黑体" panose="02010609060101010101" pitchFamily="49" charset="-122"/>
                <a:cs typeface="Times New Roman" panose="02020603050405020304" pitchFamily="18" charset="0"/>
              </a:rPr>
              <a:t>）</a:t>
            </a:r>
            <a:r>
              <a:rPr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参赛队伍成绩</a:t>
            </a:r>
            <a:endParaRPr lang="en-US" altLang="zh-CN" sz="2400" dirty="0" smtClean="0">
              <a:latin typeface="Times New Roman" panose="02020603050405020304" pitchFamily="18" charset="0"/>
              <a:ea typeface="黑体" panose="02010609060101010101" pitchFamily="49" charset="-122"/>
              <a:cs typeface="Times New Roman" panose="02020603050405020304" pitchFamily="18" charset="0"/>
            </a:endParaRPr>
          </a:p>
          <a:p>
            <a:pPr lvl="1"/>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浙江大学</a:t>
            </a:r>
            <a:r>
              <a:rPr lang="zh-CN" altLang="en-US" sz="2200" b="1"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获得综合排名第一</a:t>
            </a:r>
            <a:endParaRPr lang="en-US" altLang="zh-CN" sz="2200" b="1" dirty="0" smtClean="0">
              <a:solidFill>
                <a:srgbClr val="C00000"/>
              </a:solidFill>
              <a:latin typeface="Times New Roman" panose="02020603050405020304" pitchFamily="18" charset="0"/>
              <a:ea typeface="黑体" panose="02010609060101010101" pitchFamily="49" charset="-122"/>
              <a:cs typeface="Times New Roman" panose="02020603050405020304" pitchFamily="18" charset="0"/>
            </a:endParaRPr>
          </a:p>
          <a:p>
            <a:pPr lvl="1"/>
            <a:r>
              <a:rPr lang="en-US" altLang="zh-CN" sz="2200" dirty="0" smtClean="0">
                <a:latin typeface="Times New Roman" panose="02020603050405020304" pitchFamily="18" charset="0"/>
                <a:ea typeface="黑体" panose="02010609060101010101" pitchFamily="49" charset="-122"/>
                <a:cs typeface="Times New Roman" panose="02020603050405020304" pitchFamily="18" charset="0"/>
              </a:rPr>
              <a:t>3</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个指标中</a:t>
            </a:r>
            <a:r>
              <a:rPr lang="en-US" altLang="zh-CN" sz="2200" dirty="0" smtClean="0">
                <a:latin typeface="Times New Roman" panose="02020603050405020304" pitchFamily="18" charset="0"/>
                <a:ea typeface="黑体" panose="02010609060101010101" pitchFamily="49" charset="-122"/>
                <a:cs typeface="Times New Roman" panose="02020603050405020304" pitchFamily="18" charset="0"/>
              </a:rPr>
              <a:t>2</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项第一，</a:t>
            </a:r>
            <a:r>
              <a:rPr lang="en-US" altLang="zh-CN" sz="2200" dirty="0" smtClean="0">
                <a:latin typeface="Times New Roman" panose="02020603050405020304" pitchFamily="18" charset="0"/>
                <a:ea typeface="黑体" panose="02010609060101010101" pitchFamily="49" charset="-122"/>
                <a:cs typeface="Times New Roman" panose="02020603050405020304" pitchFamily="18" charset="0"/>
              </a:rPr>
              <a:t>1</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项并列第二</a:t>
            </a:r>
            <a:endParaRPr lang="zh-CN" altLang="en-US" sz="2200" dirty="0">
              <a:latin typeface="Times New Roman" panose="02020603050405020304" pitchFamily="18" charset="0"/>
              <a:ea typeface="黑体" panose="02010609060101010101" pitchFamily="49" charset="-122"/>
              <a:cs typeface="Times New Roman" panose="02020603050405020304" pitchFamily="18" charset="0"/>
            </a:endParaRPr>
          </a:p>
        </p:txBody>
      </p:sp>
      <p:grpSp>
        <p:nvGrpSpPr>
          <p:cNvPr id="6" name="组合 5"/>
          <p:cNvGrpSpPr/>
          <p:nvPr/>
        </p:nvGrpSpPr>
        <p:grpSpPr>
          <a:xfrm>
            <a:off x="1739900" y="2852936"/>
            <a:ext cx="5880100" cy="3179564"/>
            <a:chOff x="1082322" y="2563925"/>
            <a:chExt cx="3833871" cy="2376264"/>
          </a:xfrm>
        </p:grpSpPr>
        <p:grpSp>
          <p:nvGrpSpPr>
            <p:cNvPr id="7" name="组合 6"/>
            <p:cNvGrpSpPr/>
            <p:nvPr/>
          </p:nvGrpSpPr>
          <p:grpSpPr>
            <a:xfrm>
              <a:off x="1082322" y="2563925"/>
              <a:ext cx="3833871" cy="2376264"/>
              <a:chOff x="1267930" y="1988840"/>
              <a:chExt cx="2266865" cy="1405021"/>
            </a:xfrm>
          </p:grpSpPr>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590" r="58864" b="93376"/>
              <a:stretch/>
            </p:blipFill>
            <p:spPr bwMode="auto">
              <a:xfrm>
                <a:off x="1267931" y="1988840"/>
                <a:ext cx="2266864" cy="288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590" t="54142" r="58864" b="21018"/>
              <a:stretch/>
            </p:blipFill>
            <p:spPr bwMode="auto">
              <a:xfrm>
                <a:off x="1267930" y="2313740"/>
                <a:ext cx="2266864" cy="1080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8" name="直接连接符 7"/>
            <p:cNvCxnSpPr/>
            <p:nvPr/>
          </p:nvCxnSpPr>
          <p:spPr bwMode="auto">
            <a:xfrm>
              <a:off x="1082322" y="3501008"/>
              <a:ext cx="3833871" cy="0"/>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spTree>
    <p:extLst>
      <p:ext uri="{BB962C8B-B14F-4D97-AF65-F5344CB8AC3E}">
        <p14:creationId xmlns:p14="http://schemas.microsoft.com/office/powerpoint/2010/main" val="2424650003"/>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22"/>
          <p:cNvCxnSpPr>
            <a:cxnSpLocks noChangeShapeType="1"/>
          </p:cNvCxnSpPr>
          <p:nvPr/>
        </p:nvCxnSpPr>
        <p:spPr bwMode="auto">
          <a:xfrm>
            <a:off x="0" y="909638"/>
            <a:ext cx="9144000" cy="0"/>
          </a:xfrm>
          <a:prstGeom prst="line">
            <a:avLst/>
          </a:prstGeom>
          <a:noFill/>
          <a:ln w="41275" algn="ctr">
            <a:solidFill>
              <a:srgbClr val="000066"/>
            </a:solidFill>
            <a:round/>
          </a:ln>
        </p:spPr>
      </p:cxnSp>
      <p:sp>
        <p:nvSpPr>
          <p:cNvPr id="20" name="Rectangle 3"/>
          <p:cNvSpPr>
            <a:spLocks noChangeArrowheads="1"/>
          </p:cNvSpPr>
          <p:nvPr/>
        </p:nvSpPr>
        <p:spPr bwMode="auto">
          <a:xfrm>
            <a:off x="246063" y="0"/>
            <a:ext cx="9040812"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lvl1pPr>
              <a:defRPr sz="2800">
                <a:solidFill>
                  <a:schemeClr val="tx1"/>
                </a:solidFill>
                <a:latin typeface="Verdana" panose="020B0604030504040204" pitchFamily="34" charset="0"/>
                <a:ea typeface="宋体" panose="02010600030101010101" pitchFamily="2" charset="-122"/>
              </a:defRPr>
            </a:lvl1pPr>
            <a:lvl2pPr marL="742950" indent="-285750">
              <a:defRPr sz="2800">
                <a:solidFill>
                  <a:schemeClr val="tx1"/>
                </a:solidFill>
                <a:latin typeface="Verdana" panose="020B0604030504040204" pitchFamily="34" charset="0"/>
                <a:ea typeface="宋体" panose="02010600030101010101" pitchFamily="2" charset="-122"/>
              </a:defRPr>
            </a:lvl2pPr>
            <a:lvl3pPr marL="1143000" indent="-228600">
              <a:defRPr sz="2800">
                <a:solidFill>
                  <a:schemeClr val="tx1"/>
                </a:solidFill>
                <a:latin typeface="Verdana" panose="020B0604030504040204" pitchFamily="34" charset="0"/>
                <a:ea typeface="宋体" panose="02010600030101010101" pitchFamily="2" charset="-122"/>
              </a:defRPr>
            </a:lvl3pPr>
            <a:lvl4pPr marL="1600200" indent="-228600">
              <a:defRPr sz="2800">
                <a:solidFill>
                  <a:schemeClr val="tx1"/>
                </a:solidFill>
                <a:latin typeface="Verdana" panose="020B0604030504040204" pitchFamily="34" charset="0"/>
                <a:ea typeface="宋体" panose="02010600030101010101" pitchFamily="2" charset="-122"/>
              </a:defRPr>
            </a:lvl4pPr>
            <a:lvl5pPr marL="2057400" indent="-228600">
              <a:defRPr sz="28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Verdana" panose="020B0604030504040204" pitchFamily="34" charset="0"/>
                <a:ea typeface="宋体" panose="02010600030101010101" pitchFamily="2" charset="-122"/>
              </a:defRPr>
            </a:lvl9pPr>
          </a:lstStyle>
          <a:p>
            <a:pPr>
              <a:buFont typeface="Arial" panose="020B0604020202020204" pitchFamily="34" charset="0"/>
              <a:buNone/>
            </a:pP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KS-Studio</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参加</a:t>
            </a:r>
            <a:r>
              <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KBP</a:t>
            </a:r>
            <a:r>
              <a:rPr lang="zh-CN" altLang="en-US"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rPr>
              <a:t>知识图谱国际测评</a:t>
            </a:r>
            <a:endParaRPr lang="en-US" altLang="zh-CN" sz="36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sym typeface="Times New Roman" panose="02020603050405020304" pitchFamily="18" charset="0"/>
            </a:endParaRPr>
          </a:p>
        </p:txBody>
      </p:sp>
      <p:sp>
        <p:nvSpPr>
          <p:cNvPr id="2" name="AutoShape 2" descr="https://tryolabs.com/images/blog/post-images/2016-12-06-major-advancements-in-deep-learning-2016/GAN-diagram.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5" name="组合 4"/>
          <p:cNvGrpSpPr/>
          <p:nvPr/>
        </p:nvGrpSpPr>
        <p:grpSpPr>
          <a:xfrm>
            <a:off x="1179720" y="2643464"/>
            <a:ext cx="7173498" cy="3084235"/>
            <a:chOff x="4867001" y="2563925"/>
            <a:chExt cx="6397984" cy="2376264"/>
          </a:xfrm>
        </p:grpSpPr>
        <p:grpSp>
          <p:nvGrpSpPr>
            <p:cNvPr id="6" name="组合 5"/>
            <p:cNvGrpSpPr/>
            <p:nvPr/>
          </p:nvGrpSpPr>
          <p:grpSpPr>
            <a:xfrm>
              <a:off x="4867001" y="2563925"/>
              <a:ext cx="6397984" cy="2376264"/>
              <a:chOff x="3505709" y="1988840"/>
              <a:chExt cx="3782956" cy="1405021"/>
            </a:xfrm>
          </p:grpSpPr>
          <p:pic>
            <p:nvPicPr>
              <p:cNvPr id="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0680" b="93376"/>
              <a:stretch/>
            </p:blipFill>
            <p:spPr bwMode="auto">
              <a:xfrm>
                <a:off x="3505709" y="1988840"/>
                <a:ext cx="3782956" cy="288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0680" t="54142" b="21018"/>
              <a:stretch/>
            </p:blipFill>
            <p:spPr bwMode="auto">
              <a:xfrm>
                <a:off x="3505709" y="2313740"/>
                <a:ext cx="3782955" cy="10801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cxnSp>
          <p:nvCxnSpPr>
            <p:cNvPr id="7" name="直接连接符 6"/>
            <p:cNvCxnSpPr/>
            <p:nvPr/>
          </p:nvCxnSpPr>
          <p:spPr bwMode="auto">
            <a:xfrm>
              <a:off x="4867001" y="3501008"/>
              <a:ext cx="6397984" cy="0"/>
            </a:xfrm>
            <a:prstGeom prst="line">
              <a:avLst/>
            </a:prstGeom>
            <a:ln>
              <a:headEnd type="none" w="med" len="med"/>
              <a:tailEnd type="none" w="med" len="med"/>
            </a:ln>
          </p:spPr>
          <p:style>
            <a:lnRef idx="2">
              <a:schemeClr val="accent2"/>
            </a:lnRef>
            <a:fillRef idx="0">
              <a:schemeClr val="accent2"/>
            </a:fillRef>
            <a:effectRef idx="1">
              <a:schemeClr val="accent2"/>
            </a:effectRef>
            <a:fontRef idx="minor">
              <a:schemeClr val="tx1"/>
            </a:fontRef>
          </p:style>
        </p:cxnSp>
      </p:grpSp>
      <p:sp>
        <p:nvSpPr>
          <p:cNvPr id="10" name="内容占位符 2"/>
          <p:cNvSpPr>
            <a:spLocks noGrp="1"/>
          </p:cNvSpPr>
          <p:nvPr>
            <p:ph idx="1"/>
          </p:nvPr>
        </p:nvSpPr>
        <p:spPr>
          <a:xfrm>
            <a:off x="395495" y="1114486"/>
            <a:ext cx="8469758" cy="4535487"/>
          </a:xfrm>
        </p:spPr>
        <p:txBody>
          <a:bodyPr/>
          <a:lstStyle/>
          <a:p>
            <a:pPr>
              <a:buFont typeface="Wingdings" panose="05000000000000000000" pitchFamily="2" charset="2"/>
              <a:buChar char="l"/>
            </a:pPr>
            <a:r>
              <a:rPr lang="en-US" altLang="zh-CN" sz="2400" dirty="0" err="1" smtClean="0">
                <a:latin typeface="Times New Roman" panose="02020603050405020304" pitchFamily="18" charset="0"/>
                <a:ea typeface="黑体" panose="02010609060101010101" pitchFamily="49" charset="-122"/>
                <a:cs typeface="Times New Roman" panose="02020603050405020304" pitchFamily="18" charset="0"/>
              </a:rPr>
              <a:t>KBP</a:t>
            </a:r>
            <a:r>
              <a:rPr lang="en-US" altLang="zh-CN" sz="2400" dirty="0" smtClean="0">
                <a:latin typeface="Times New Roman" panose="02020603050405020304" pitchFamily="18" charset="0"/>
                <a:ea typeface="黑体" panose="02010609060101010101" pitchFamily="49" charset="-122"/>
                <a:cs typeface="Times New Roman" panose="02020603050405020304" pitchFamily="18" charset="0"/>
              </a:rPr>
              <a:t> 2016 </a:t>
            </a:r>
            <a:r>
              <a:rPr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实体链接</a:t>
            </a:r>
            <a:r>
              <a:rPr lang="zh-CN" altLang="en-US" sz="2400" dirty="0">
                <a:latin typeface="Times New Roman" panose="02020603050405020304" pitchFamily="18" charset="0"/>
                <a:ea typeface="黑体" panose="02010609060101010101" pitchFamily="49" charset="-122"/>
                <a:cs typeface="Times New Roman" panose="02020603050405020304" pitchFamily="18" charset="0"/>
              </a:rPr>
              <a:t>任务</a:t>
            </a:r>
            <a:r>
              <a:rPr lang="zh-CN" altLang="en-US" sz="1800" dirty="0" smtClean="0">
                <a:latin typeface="Times New Roman" panose="02020603050405020304" pitchFamily="18" charset="0"/>
                <a:ea typeface="黑体" panose="02010609060101010101" pitchFamily="49" charset="-122"/>
                <a:cs typeface="Times New Roman" panose="02020603050405020304" pitchFamily="18" charset="0"/>
              </a:rPr>
              <a:t>（</a:t>
            </a:r>
            <a:r>
              <a:rPr lang="en-US" altLang="zh-CN" sz="1800" dirty="0" smtClean="0">
                <a:latin typeface="Times New Roman" panose="02020603050405020304" pitchFamily="18" charset="0"/>
                <a:ea typeface="黑体" panose="02010609060101010101" pitchFamily="49" charset="-122"/>
                <a:cs typeface="Times New Roman" panose="02020603050405020304" pitchFamily="18" charset="0"/>
              </a:rPr>
              <a:t>Entity Linking</a:t>
            </a:r>
            <a:r>
              <a:rPr lang="zh-CN" altLang="en-US" sz="1800" dirty="0" smtClean="0">
                <a:latin typeface="Times New Roman" panose="02020603050405020304" pitchFamily="18" charset="0"/>
                <a:ea typeface="黑体" panose="02010609060101010101" pitchFamily="49" charset="-122"/>
                <a:cs typeface="Times New Roman" panose="02020603050405020304" pitchFamily="18" charset="0"/>
              </a:rPr>
              <a:t>）</a:t>
            </a:r>
            <a:r>
              <a:rPr lang="zh-CN" altLang="en-US" sz="2400" dirty="0" smtClean="0">
                <a:latin typeface="Times New Roman" panose="02020603050405020304" pitchFamily="18" charset="0"/>
                <a:ea typeface="黑体" panose="02010609060101010101" pitchFamily="49" charset="-122"/>
                <a:cs typeface="Times New Roman" panose="02020603050405020304" pitchFamily="18" charset="0"/>
              </a:rPr>
              <a:t>参赛队伍成绩</a:t>
            </a:r>
            <a:endParaRPr lang="en-US" altLang="zh-CN" sz="2400" dirty="0" smtClean="0">
              <a:latin typeface="Times New Roman" panose="02020603050405020304" pitchFamily="18" charset="0"/>
              <a:ea typeface="黑体" panose="02010609060101010101" pitchFamily="49" charset="-122"/>
              <a:cs typeface="Times New Roman" panose="02020603050405020304" pitchFamily="18" charset="0"/>
            </a:endParaRPr>
          </a:p>
          <a:p>
            <a:pPr lvl="1"/>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浙江大学关键技术组</a:t>
            </a:r>
            <a:r>
              <a:rPr lang="zh-CN" altLang="en-US" sz="22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获得综合排名第一</a:t>
            </a:r>
            <a:endParaRPr lang="en-US" altLang="zh-CN" sz="22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endParaRPr>
          </a:p>
          <a:p>
            <a:pPr lvl="1"/>
            <a:r>
              <a:rPr lang="en-US" altLang="zh-CN" sz="2200" dirty="0" smtClean="0">
                <a:latin typeface="Times New Roman" panose="02020603050405020304" pitchFamily="18" charset="0"/>
                <a:ea typeface="黑体" panose="02010609060101010101" pitchFamily="49" charset="-122"/>
                <a:cs typeface="Times New Roman" panose="02020603050405020304" pitchFamily="18" charset="0"/>
              </a:rPr>
              <a:t>5</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个指标中</a:t>
            </a: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4</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项第一，</a:t>
            </a:r>
            <a:r>
              <a:rPr lang="en-US" altLang="zh-CN" sz="2200" dirty="0" smtClean="0">
                <a:latin typeface="Times New Roman" panose="02020603050405020304" pitchFamily="18" charset="0"/>
                <a:ea typeface="黑体" panose="02010609060101010101" pitchFamily="49" charset="-122"/>
                <a:cs typeface="Times New Roman" panose="02020603050405020304" pitchFamily="18" charset="0"/>
              </a:rPr>
              <a:t>1</a:t>
            </a:r>
            <a:r>
              <a:rPr lang="zh-CN" altLang="en-US" sz="2200" dirty="0" smtClean="0">
                <a:latin typeface="Times New Roman" panose="02020603050405020304" pitchFamily="18" charset="0"/>
                <a:ea typeface="黑体" panose="02010609060101010101" pitchFamily="49" charset="-122"/>
                <a:cs typeface="Times New Roman" panose="02020603050405020304" pitchFamily="18" charset="0"/>
              </a:rPr>
              <a:t>项第二</a:t>
            </a:r>
            <a:endParaRPr lang="zh-CN" altLang="en-US" sz="2200" dirty="0">
              <a:latin typeface="Times New Roman" panose="02020603050405020304" pitchFamily="18" charset="0"/>
              <a:ea typeface="黑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42465000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zh-CN" altLang="en-US" sz="3200" dirty="0" smtClean="0">
                <a:solidFill>
                  <a:srgbClr val="C00000"/>
                </a:solidFill>
                <a:latin typeface="Times New Roman" pitchFamily="18" charset="0"/>
                <a:ea typeface="黑体" pitchFamily="49" charset="-122"/>
                <a:cs typeface="Times New Roman" pitchFamily="18" charset="0"/>
              </a:rPr>
              <a:t>关系</a:t>
            </a:r>
            <a:r>
              <a:rPr lang="zh-CN" altLang="en-US" sz="3200" dirty="0">
                <a:solidFill>
                  <a:srgbClr val="C00000"/>
                </a:solidFill>
                <a:latin typeface="Times New Roman" pitchFamily="18" charset="0"/>
                <a:ea typeface="黑体" pitchFamily="49" charset="-122"/>
                <a:cs typeface="Times New Roman" pitchFamily="18" charset="0"/>
              </a:rPr>
              <a:t>挖掘</a:t>
            </a:r>
            <a:r>
              <a:rPr lang="en-US" altLang="zh-CN" sz="3200" dirty="0">
                <a:solidFill>
                  <a:srgbClr val="C00000"/>
                </a:solidFill>
                <a:latin typeface="Times New Roman" pitchFamily="18" charset="0"/>
                <a:ea typeface="黑体" pitchFamily="49" charset="-122"/>
                <a:cs typeface="Times New Roman" pitchFamily="18" charset="0"/>
              </a:rPr>
              <a:t>(Relation Discovery) </a:t>
            </a:r>
            <a:endParaRPr lang="en-US" altLang="zh-CN" sz="3200" b="1" dirty="0" smtClean="0">
              <a:solidFill>
                <a:srgbClr val="333399"/>
              </a:solidFill>
              <a:latin typeface="Times New Roman" pitchFamily="18" charset="0"/>
              <a:ea typeface="黑体" pitchFamily="49" charset="-122"/>
              <a:cs typeface="Times New Roman" pitchFamily="18" charset="0"/>
            </a:endParaRP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10" name="内容占位符 2"/>
          <p:cNvSpPr>
            <a:spLocks noGrp="1"/>
          </p:cNvSpPr>
          <p:nvPr>
            <p:ph idx="1"/>
          </p:nvPr>
        </p:nvSpPr>
        <p:spPr bwMode="auto">
          <a:xfrm>
            <a:off x="117476" y="902276"/>
            <a:ext cx="9001125" cy="35210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zh-CN" altLang="en-US" sz="2200" b="0" dirty="0" smtClean="0">
                <a:ea typeface="黑体" pitchFamily="49" charset="-122"/>
              </a:rPr>
              <a:t>训练：根据标注的样本，训练卷积网络和分类器</a:t>
            </a:r>
            <a:endParaRPr lang="en-US" altLang="zh-CN" sz="2200" b="0" dirty="0" smtClean="0">
              <a:ea typeface="黑体" pitchFamily="49" charset="-122"/>
            </a:endParaRPr>
          </a:p>
          <a:p>
            <a:pPr>
              <a:buFont typeface="Wingdings" pitchFamily="2" charset="2"/>
              <a:buNone/>
            </a:pPr>
            <a:endParaRPr lang="en-US" altLang="zh-CN" dirty="0" smtClean="0"/>
          </a:p>
          <a:p>
            <a:endParaRPr lang="en-US" altLang="zh-CN" dirty="0" smtClean="0"/>
          </a:p>
          <a:p>
            <a:endParaRPr lang="en-US" altLang="zh-CN" dirty="0" smtClean="0"/>
          </a:p>
          <a:p>
            <a:pPr>
              <a:buFont typeface="Wingdings" pitchFamily="2" charset="2"/>
              <a:buNone/>
            </a:pPr>
            <a:endParaRPr lang="en-US" altLang="zh-CN" dirty="0" smtClean="0"/>
          </a:p>
          <a:p>
            <a:r>
              <a:rPr lang="zh-CN" altLang="en-US" sz="2200" dirty="0">
                <a:ea typeface="黑体" pitchFamily="49" charset="-122"/>
              </a:rPr>
              <a:t>预测：提取句子中命名实体对，进行关系预测</a:t>
            </a:r>
          </a:p>
        </p:txBody>
      </p:sp>
      <p:sp>
        <p:nvSpPr>
          <p:cNvPr id="11" name="TextBox 7"/>
          <p:cNvSpPr txBox="1">
            <a:spLocks noChangeArrowheads="1"/>
          </p:cNvSpPr>
          <p:nvPr/>
        </p:nvSpPr>
        <p:spPr bwMode="auto">
          <a:xfrm>
            <a:off x="555626" y="1418214"/>
            <a:ext cx="2952750"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b="1">
                <a:latin typeface="Times New Roman" pitchFamily="18" charset="0"/>
                <a:cs typeface="Times New Roman" pitchFamily="18" charset="0"/>
              </a:rPr>
              <a:t>Carbonate</a:t>
            </a:r>
            <a:r>
              <a:rPr lang="en-US" altLang="zh-CN" sz="1400">
                <a:latin typeface="Times New Roman" pitchFamily="18" charset="0"/>
                <a:cs typeface="Times New Roman" pitchFamily="18" charset="0"/>
              </a:rPr>
              <a:t> may be a factor in the  increasing incidence of </a:t>
            </a:r>
            <a:r>
              <a:rPr lang="en-US" altLang="zh-CN" sz="1400" b="1">
                <a:latin typeface="Times New Roman" pitchFamily="18" charset="0"/>
                <a:cs typeface="Times New Roman" pitchFamily="18" charset="0"/>
              </a:rPr>
              <a:t>heart disease</a:t>
            </a:r>
            <a:r>
              <a:rPr lang="en-US" altLang="zh-CN" sz="1400">
                <a:latin typeface="Times New Roman" pitchFamily="18" charset="0"/>
                <a:cs typeface="Times New Roman" pitchFamily="18" charset="0"/>
              </a:rPr>
              <a:t>. </a:t>
            </a:r>
          </a:p>
        </p:txBody>
      </p:sp>
      <p:sp>
        <p:nvSpPr>
          <p:cNvPr id="12" name="TextBox 7"/>
          <p:cNvSpPr txBox="1">
            <a:spLocks noChangeArrowheads="1"/>
          </p:cNvSpPr>
          <p:nvPr/>
        </p:nvSpPr>
        <p:spPr bwMode="auto">
          <a:xfrm>
            <a:off x="555626" y="1989714"/>
            <a:ext cx="2962275"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b="1">
                <a:latin typeface="Times New Roman" pitchFamily="18" charset="0"/>
                <a:cs typeface="Times New Roman" pitchFamily="18" charset="0"/>
              </a:rPr>
              <a:t>Lithium </a:t>
            </a:r>
            <a:r>
              <a:rPr lang="en-US" altLang="zh-CN" sz="1400">
                <a:latin typeface="Times New Roman" pitchFamily="18" charset="0"/>
                <a:cs typeface="Times New Roman" pitchFamily="18" charset="0"/>
              </a:rPr>
              <a:t>also causes </a:t>
            </a:r>
            <a:r>
              <a:rPr lang="en-US" altLang="zh-CN" sz="1400" b="1">
                <a:latin typeface="Times New Roman" pitchFamily="18" charset="0"/>
                <a:cs typeface="Times New Roman" pitchFamily="18" charset="0"/>
              </a:rPr>
              <a:t>cyanosis</a:t>
            </a:r>
            <a:r>
              <a:rPr lang="en-US" altLang="zh-CN" sz="1400">
                <a:latin typeface="Times New Roman" pitchFamily="18" charset="0"/>
                <a:cs typeface="Times New Roman" pitchFamily="18" charset="0"/>
              </a:rPr>
              <a:t> during early pregnancy</a:t>
            </a:r>
          </a:p>
        </p:txBody>
      </p:sp>
      <p:sp>
        <p:nvSpPr>
          <p:cNvPr id="13" name="TextBox 7"/>
          <p:cNvSpPr txBox="1">
            <a:spLocks noChangeArrowheads="1"/>
          </p:cNvSpPr>
          <p:nvPr/>
        </p:nvSpPr>
        <p:spPr bwMode="auto">
          <a:xfrm>
            <a:off x="565151" y="2561214"/>
            <a:ext cx="2943225"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b="1">
                <a:latin typeface="Times New Roman" pitchFamily="18" charset="0"/>
                <a:cs typeface="Times New Roman" pitchFamily="18" charset="0"/>
              </a:rPr>
              <a:t>Flumazenil </a:t>
            </a:r>
            <a:r>
              <a:rPr lang="en-US" altLang="zh-CN" sz="1400">
                <a:latin typeface="Times New Roman" pitchFamily="18" charset="0"/>
                <a:cs typeface="Times New Roman" pitchFamily="18" charset="0"/>
              </a:rPr>
              <a:t>was well tolerated, with no </a:t>
            </a:r>
            <a:r>
              <a:rPr lang="en-US" altLang="zh-CN" sz="1400" b="1">
                <a:latin typeface="Times New Roman" pitchFamily="18" charset="0"/>
                <a:cs typeface="Times New Roman" pitchFamily="18" charset="0"/>
              </a:rPr>
              <a:t>movement disorders </a:t>
            </a:r>
            <a:r>
              <a:rPr lang="en-US" altLang="zh-CN" sz="1400">
                <a:latin typeface="Times New Roman" pitchFamily="18" charset="0"/>
                <a:cs typeface="Times New Roman" pitchFamily="18" charset="0"/>
              </a:rPr>
              <a:t>reported</a:t>
            </a:r>
          </a:p>
        </p:txBody>
      </p:sp>
      <p:sp>
        <p:nvSpPr>
          <p:cNvPr id="14" name="TextBox 7"/>
          <p:cNvSpPr txBox="1">
            <a:spLocks noChangeArrowheads="1"/>
          </p:cNvSpPr>
          <p:nvPr/>
        </p:nvSpPr>
        <p:spPr bwMode="auto">
          <a:xfrm>
            <a:off x="555626" y="3123189"/>
            <a:ext cx="2943225" cy="523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b="1">
                <a:latin typeface="Times New Roman" pitchFamily="18" charset="0"/>
                <a:cs typeface="Times New Roman" pitchFamily="18" charset="0"/>
              </a:rPr>
              <a:t>Thromboembolism </a:t>
            </a:r>
            <a:r>
              <a:rPr lang="en-US" altLang="zh-CN" sz="1400">
                <a:latin typeface="Times New Roman" pitchFamily="18" charset="0"/>
                <a:cs typeface="Times New Roman" pitchFamily="18" charset="0"/>
              </a:rPr>
              <a:t>is a recognized complication of </a:t>
            </a:r>
            <a:r>
              <a:rPr lang="en-US" altLang="zh-CN" sz="1400" b="1">
                <a:latin typeface="Times New Roman" pitchFamily="18" charset="0"/>
                <a:cs typeface="Times New Roman" pitchFamily="18" charset="0"/>
              </a:rPr>
              <a:t>heparin</a:t>
            </a:r>
            <a:r>
              <a:rPr lang="en-US" altLang="zh-CN" sz="1400">
                <a:latin typeface="Times New Roman" pitchFamily="18" charset="0"/>
                <a:cs typeface="Times New Roman" pitchFamily="18" charset="0"/>
              </a:rPr>
              <a:t> therapy</a:t>
            </a:r>
          </a:p>
        </p:txBody>
      </p:sp>
      <p:pic>
        <p:nvPicPr>
          <p:cNvPr id="15"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1226" y="1397576"/>
            <a:ext cx="277813" cy="202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7"/>
          <p:cNvSpPr txBox="1">
            <a:spLocks noChangeArrowheads="1"/>
          </p:cNvSpPr>
          <p:nvPr/>
        </p:nvSpPr>
        <p:spPr bwMode="auto">
          <a:xfrm rot="5400000">
            <a:off x="-121811" y="1782336"/>
            <a:ext cx="830997" cy="314325"/>
          </a:xfrm>
          <a:prstGeom prst="rect">
            <a:avLst/>
          </a:prstGeom>
          <a:noFill/>
          <a:ln w="9525">
            <a:solidFill>
              <a:schemeClr val="tx1"/>
            </a:solidFill>
            <a:miter lim="800000"/>
            <a:headEnd/>
            <a:tailEnd/>
          </a:ln>
        </p:spPr>
        <p:txBody>
          <a:bodyPr vert="vert270">
            <a:spAutoFit/>
          </a:bodyPr>
          <a:lstStyle/>
          <a:p>
            <a:pPr>
              <a:defRPr/>
            </a:pPr>
            <a:r>
              <a:rPr lang="zh-CN" altLang="en-US" sz="1400" dirty="0">
                <a:latin typeface="黑体" panose="02010609060101010101" pitchFamily="49" charset="-122"/>
                <a:ea typeface="黑体" panose="02010609060101010101" pitchFamily="49" charset="-122"/>
                <a:cs typeface="Times New Roman" pitchFamily="18" charset="0"/>
              </a:rPr>
              <a:t>正样本</a:t>
            </a:r>
            <a:endParaRPr lang="en-US" altLang="zh-CN" sz="1400" dirty="0">
              <a:latin typeface="黑体" panose="02010609060101010101" pitchFamily="49" charset="-122"/>
              <a:ea typeface="黑体" panose="02010609060101010101" pitchFamily="49" charset="-122"/>
              <a:cs typeface="Times New Roman" pitchFamily="18" charset="0"/>
            </a:endParaRPr>
          </a:p>
        </p:txBody>
      </p:sp>
      <p:sp>
        <p:nvSpPr>
          <p:cNvPr id="20" name="TextBox 7"/>
          <p:cNvSpPr txBox="1">
            <a:spLocks noChangeArrowheads="1"/>
          </p:cNvSpPr>
          <p:nvPr/>
        </p:nvSpPr>
        <p:spPr bwMode="auto">
          <a:xfrm rot="5400000">
            <a:off x="-112286" y="2915811"/>
            <a:ext cx="830997" cy="314325"/>
          </a:xfrm>
          <a:prstGeom prst="rect">
            <a:avLst/>
          </a:prstGeom>
          <a:noFill/>
          <a:ln w="9525">
            <a:solidFill>
              <a:schemeClr val="tx1"/>
            </a:solidFill>
            <a:miter lim="800000"/>
            <a:headEnd/>
            <a:tailEnd/>
          </a:ln>
        </p:spPr>
        <p:txBody>
          <a:bodyPr vert="vert270">
            <a:spAutoFit/>
          </a:bodyPr>
          <a:lstStyle/>
          <a:p>
            <a:pPr>
              <a:defRPr/>
            </a:pPr>
            <a:r>
              <a:rPr lang="zh-CN" altLang="en-US" sz="1400" dirty="0">
                <a:latin typeface="黑体" panose="02010609060101010101" pitchFamily="49" charset="-122"/>
                <a:ea typeface="黑体" panose="02010609060101010101" pitchFamily="49" charset="-122"/>
                <a:cs typeface="Times New Roman" pitchFamily="18" charset="0"/>
              </a:rPr>
              <a:t>负样本</a:t>
            </a:r>
            <a:endParaRPr lang="en-US" altLang="zh-CN" sz="1400" dirty="0">
              <a:latin typeface="黑体" panose="02010609060101010101" pitchFamily="49" charset="-122"/>
              <a:ea typeface="黑体" panose="02010609060101010101" pitchFamily="49" charset="-122"/>
              <a:cs typeface="Times New Roman" pitchFamily="18" charset="0"/>
            </a:endParaRPr>
          </a:p>
        </p:txBody>
      </p:sp>
      <p:pic>
        <p:nvPicPr>
          <p:cNvPr id="21"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73701" y="1407101"/>
            <a:ext cx="277813" cy="202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椭圆 24"/>
          <p:cNvSpPr>
            <a:spLocks noChangeArrowheads="1"/>
          </p:cNvSpPr>
          <p:nvPr/>
        </p:nvSpPr>
        <p:spPr bwMode="auto">
          <a:xfrm>
            <a:off x="6880226" y="1927801"/>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sp>
        <p:nvSpPr>
          <p:cNvPr id="23" name="TextBox 26"/>
          <p:cNvSpPr txBox="1">
            <a:spLocks noChangeArrowheads="1"/>
          </p:cNvSpPr>
          <p:nvPr/>
        </p:nvSpPr>
        <p:spPr bwMode="auto">
          <a:xfrm>
            <a:off x="3519489" y="2629476"/>
            <a:ext cx="10937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zh-CN" altLang="en-US" sz="1400">
                <a:latin typeface="黑体" pitchFamily="49" charset="-122"/>
                <a:ea typeface="黑体" pitchFamily="49" charset="-122"/>
              </a:rPr>
              <a:t>向量化表述</a:t>
            </a:r>
            <a:endParaRPr lang="en-US" altLang="zh-CN" sz="1400">
              <a:latin typeface="黑体" pitchFamily="49" charset="-122"/>
              <a:ea typeface="黑体" pitchFamily="49" charset="-122"/>
            </a:endParaRPr>
          </a:p>
        </p:txBody>
      </p:sp>
      <p:sp>
        <p:nvSpPr>
          <p:cNvPr id="24" name="右箭头 26"/>
          <p:cNvSpPr>
            <a:spLocks noChangeArrowheads="1"/>
          </p:cNvSpPr>
          <p:nvPr/>
        </p:nvSpPr>
        <p:spPr bwMode="auto">
          <a:xfrm>
            <a:off x="3756026" y="2269114"/>
            <a:ext cx="695325" cy="322262"/>
          </a:xfrm>
          <a:prstGeom prst="rightArrow">
            <a:avLst>
              <a:gd name="adj1" fmla="val 50000"/>
              <a:gd name="adj2" fmla="val 49995"/>
            </a:avLst>
          </a:prstGeom>
          <a:solidFill>
            <a:srgbClr val="00FFFF"/>
          </a:solidFill>
          <a:ln w="9525" algn="ctr">
            <a:solidFill>
              <a:schemeClr val="tx1"/>
            </a:solidFill>
            <a:round/>
            <a:headEnd/>
            <a:tailEnd/>
          </a:ln>
        </p:spPr>
        <p:txBody>
          <a:bodyPr wrap="none"/>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buClr>
                <a:schemeClr val="accent2"/>
              </a:buClr>
              <a:buFont typeface="Wingdings" pitchFamily="2" charset="2"/>
              <a:buNone/>
            </a:pPr>
            <a:endParaRPr lang="zh-CN" altLang="en-US" sz="1800" b="1">
              <a:latin typeface="Times New Roman" pitchFamily="18" charset="0"/>
            </a:endParaRPr>
          </a:p>
        </p:txBody>
      </p:sp>
      <p:pic>
        <p:nvPicPr>
          <p:cNvPr id="25"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8551" y="1407101"/>
            <a:ext cx="277813" cy="202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椭圆 28"/>
          <p:cNvSpPr>
            <a:spLocks noChangeArrowheads="1"/>
          </p:cNvSpPr>
          <p:nvPr/>
        </p:nvSpPr>
        <p:spPr bwMode="auto">
          <a:xfrm>
            <a:off x="6880226" y="2204026"/>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sp>
        <p:nvSpPr>
          <p:cNvPr id="27" name="椭圆 29"/>
          <p:cNvSpPr>
            <a:spLocks noChangeArrowheads="1"/>
          </p:cNvSpPr>
          <p:nvPr/>
        </p:nvSpPr>
        <p:spPr bwMode="auto">
          <a:xfrm>
            <a:off x="6889751" y="2480251"/>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sp>
        <p:nvSpPr>
          <p:cNvPr id="28" name="椭圆 30"/>
          <p:cNvSpPr>
            <a:spLocks noChangeArrowheads="1"/>
          </p:cNvSpPr>
          <p:nvPr/>
        </p:nvSpPr>
        <p:spPr bwMode="auto">
          <a:xfrm>
            <a:off x="6889751" y="2756476"/>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sp>
        <p:nvSpPr>
          <p:cNvPr id="29" name="椭圆 31"/>
          <p:cNvSpPr>
            <a:spLocks noChangeArrowheads="1"/>
          </p:cNvSpPr>
          <p:nvPr/>
        </p:nvSpPr>
        <p:spPr bwMode="auto">
          <a:xfrm>
            <a:off x="7489826" y="2480251"/>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sp>
        <p:nvSpPr>
          <p:cNvPr id="30" name="椭圆 32"/>
          <p:cNvSpPr>
            <a:spLocks noChangeArrowheads="1"/>
          </p:cNvSpPr>
          <p:nvPr/>
        </p:nvSpPr>
        <p:spPr bwMode="auto">
          <a:xfrm>
            <a:off x="7480301" y="2165926"/>
            <a:ext cx="228600" cy="200025"/>
          </a:xfrm>
          <a:prstGeom prst="ellipse">
            <a:avLst/>
          </a:prstGeom>
          <a:solidFill>
            <a:schemeClr val="accent1"/>
          </a:solidFill>
          <a:ln w="9525" algn="ctr">
            <a:solidFill>
              <a:schemeClr val="tx1"/>
            </a:solidFill>
            <a:round/>
            <a:headEnd/>
            <a:tailEnd/>
          </a:ln>
        </p:spPr>
        <p:txBody>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buFont typeface="Arial" pitchFamily="34" charset="0"/>
              <a:buNone/>
            </a:pPr>
            <a:endParaRPr lang="zh-CN" altLang="en-US"/>
          </a:p>
        </p:txBody>
      </p:sp>
      <p:cxnSp>
        <p:nvCxnSpPr>
          <p:cNvPr id="31" name="直接连接符 34"/>
          <p:cNvCxnSpPr>
            <a:cxnSpLocks noChangeShapeType="1"/>
          </p:cNvCxnSpPr>
          <p:nvPr/>
        </p:nvCxnSpPr>
        <p:spPr bwMode="auto">
          <a:xfrm>
            <a:off x="4975226" y="1594426"/>
            <a:ext cx="514350" cy="76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2" name="直接连接符 38"/>
          <p:cNvCxnSpPr>
            <a:cxnSpLocks noChangeShapeType="1"/>
          </p:cNvCxnSpPr>
          <p:nvPr/>
        </p:nvCxnSpPr>
        <p:spPr bwMode="auto">
          <a:xfrm>
            <a:off x="4965701" y="1927801"/>
            <a:ext cx="485775" cy="571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 name="直接连接符 42"/>
          <p:cNvCxnSpPr>
            <a:cxnSpLocks noChangeShapeType="1"/>
          </p:cNvCxnSpPr>
          <p:nvPr/>
        </p:nvCxnSpPr>
        <p:spPr bwMode="auto">
          <a:xfrm flipV="1">
            <a:off x="4994276" y="2156401"/>
            <a:ext cx="476250" cy="95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4" name="直接连接符 50"/>
          <p:cNvCxnSpPr>
            <a:cxnSpLocks noChangeShapeType="1"/>
          </p:cNvCxnSpPr>
          <p:nvPr/>
        </p:nvCxnSpPr>
        <p:spPr bwMode="auto">
          <a:xfrm>
            <a:off x="5727701" y="1965901"/>
            <a:ext cx="495300" cy="152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5" name="直接连接符 51"/>
          <p:cNvCxnSpPr>
            <a:cxnSpLocks noChangeShapeType="1"/>
          </p:cNvCxnSpPr>
          <p:nvPr/>
        </p:nvCxnSpPr>
        <p:spPr bwMode="auto">
          <a:xfrm>
            <a:off x="5708651" y="1575376"/>
            <a:ext cx="495300" cy="152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6" name="直接连接符 52"/>
          <p:cNvCxnSpPr>
            <a:cxnSpLocks noChangeShapeType="1"/>
          </p:cNvCxnSpPr>
          <p:nvPr/>
        </p:nvCxnSpPr>
        <p:spPr bwMode="auto">
          <a:xfrm>
            <a:off x="5699126" y="1746826"/>
            <a:ext cx="495300" cy="152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7" name="直接连接符 53"/>
          <p:cNvCxnSpPr>
            <a:cxnSpLocks noChangeShapeType="1"/>
            <a:endCxn id="22" idx="2"/>
          </p:cNvCxnSpPr>
          <p:nvPr/>
        </p:nvCxnSpPr>
        <p:spPr bwMode="auto">
          <a:xfrm>
            <a:off x="6403976" y="1737301"/>
            <a:ext cx="476250" cy="2905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8" name="直接连接符 55"/>
          <p:cNvCxnSpPr>
            <a:cxnSpLocks noChangeShapeType="1"/>
          </p:cNvCxnSpPr>
          <p:nvPr/>
        </p:nvCxnSpPr>
        <p:spPr bwMode="auto">
          <a:xfrm>
            <a:off x="6451601" y="2013526"/>
            <a:ext cx="476250" cy="29051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9" name="直接连接符 62"/>
          <p:cNvCxnSpPr>
            <a:cxnSpLocks noChangeShapeType="1"/>
            <a:endCxn id="22" idx="2"/>
          </p:cNvCxnSpPr>
          <p:nvPr/>
        </p:nvCxnSpPr>
        <p:spPr bwMode="auto">
          <a:xfrm flipV="1">
            <a:off x="6432551" y="2027814"/>
            <a:ext cx="447675" cy="36671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0" name="直接连接符 65"/>
          <p:cNvCxnSpPr>
            <a:cxnSpLocks noChangeShapeType="1"/>
          </p:cNvCxnSpPr>
          <p:nvPr/>
        </p:nvCxnSpPr>
        <p:spPr bwMode="auto">
          <a:xfrm flipV="1">
            <a:off x="6403976" y="2356426"/>
            <a:ext cx="495300" cy="2952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1" name="直接连接符 68"/>
          <p:cNvCxnSpPr>
            <a:cxnSpLocks noChangeShapeType="1"/>
          </p:cNvCxnSpPr>
          <p:nvPr/>
        </p:nvCxnSpPr>
        <p:spPr bwMode="auto">
          <a:xfrm flipV="1">
            <a:off x="5718176" y="1937326"/>
            <a:ext cx="457200" cy="2190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2" name="直接连接符 69"/>
          <p:cNvCxnSpPr>
            <a:cxnSpLocks noChangeShapeType="1"/>
          </p:cNvCxnSpPr>
          <p:nvPr/>
        </p:nvCxnSpPr>
        <p:spPr bwMode="auto">
          <a:xfrm flipV="1">
            <a:off x="5689601" y="1718251"/>
            <a:ext cx="457200" cy="2190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3" name="直接连接符 70"/>
          <p:cNvCxnSpPr>
            <a:cxnSpLocks noChangeShapeType="1"/>
          </p:cNvCxnSpPr>
          <p:nvPr/>
        </p:nvCxnSpPr>
        <p:spPr bwMode="auto">
          <a:xfrm flipV="1">
            <a:off x="4946651" y="1670626"/>
            <a:ext cx="514350" cy="23812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4" name="直接连接符 73"/>
          <p:cNvCxnSpPr>
            <a:cxnSpLocks noChangeShapeType="1"/>
          </p:cNvCxnSpPr>
          <p:nvPr/>
        </p:nvCxnSpPr>
        <p:spPr bwMode="auto">
          <a:xfrm flipV="1">
            <a:off x="4965701" y="1975426"/>
            <a:ext cx="485775" cy="190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5" name="直接连接符 76"/>
          <p:cNvCxnSpPr>
            <a:cxnSpLocks noChangeShapeType="1"/>
          </p:cNvCxnSpPr>
          <p:nvPr/>
        </p:nvCxnSpPr>
        <p:spPr bwMode="auto">
          <a:xfrm flipV="1">
            <a:off x="4975226" y="2184976"/>
            <a:ext cx="466725" cy="2095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6" name="直接连接符 81"/>
          <p:cNvCxnSpPr>
            <a:cxnSpLocks noChangeShapeType="1"/>
            <a:endCxn id="30" idx="2"/>
          </p:cNvCxnSpPr>
          <p:nvPr/>
        </p:nvCxnSpPr>
        <p:spPr bwMode="auto">
          <a:xfrm>
            <a:off x="7089776" y="2042101"/>
            <a:ext cx="390525" cy="2238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7" name="直接连接符 83"/>
          <p:cNvCxnSpPr>
            <a:cxnSpLocks noChangeShapeType="1"/>
          </p:cNvCxnSpPr>
          <p:nvPr/>
        </p:nvCxnSpPr>
        <p:spPr bwMode="auto">
          <a:xfrm>
            <a:off x="7108826" y="2289751"/>
            <a:ext cx="390525" cy="2238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8" name="直接连接符 84"/>
          <p:cNvCxnSpPr>
            <a:cxnSpLocks noChangeShapeType="1"/>
          </p:cNvCxnSpPr>
          <p:nvPr/>
        </p:nvCxnSpPr>
        <p:spPr bwMode="auto">
          <a:xfrm flipV="1">
            <a:off x="7146926" y="2261176"/>
            <a:ext cx="323850" cy="762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9" name="直接连接符 86"/>
          <p:cNvCxnSpPr>
            <a:cxnSpLocks noChangeShapeType="1"/>
            <a:stCxn id="27" idx="6"/>
          </p:cNvCxnSpPr>
          <p:nvPr/>
        </p:nvCxnSpPr>
        <p:spPr bwMode="auto">
          <a:xfrm flipV="1">
            <a:off x="7118351" y="2546926"/>
            <a:ext cx="371475" cy="3333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0" name="直接连接符 88"/>
          <p:cNvCxnSpPr>
            <a:cxnSpLocks noChangeShapeType="1"/>
          </p:cNvCxnSpPr>
          <p:nvPr/>
        </p:nvCxnSpPr>
        <p:spPr bwMode="auto">
          <a:xfrm flipV="1">
            <a:off x="5708651" y="2127826"/>
            <a:ext cx="495300" cy="2952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51" name="TextBox 7"/>
          <p:cNvSpPr txBox="1">
            <a:spLocks noChangeArrowheads="1"/>
          </p:cNvSpPr>
          <p:nvPr/>
        </p:nvSpPr>
        <p:spPr bwMode="auto">
          <a:xfrm>
            <a:off x="165101" y="4251901"/>
            <a:ext cx="2457450" cy="24622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a:latin typeface="Times New Roman" pitchFamily="18" charset="0"/>
                <a:cs typeface="Times New Roman" pitchFamily="18" charset="0"/>
              </a:rPr>
              <a:t> A 2-year-old child with known neurologic impairment developed a dyskinesia soon after starting </a:t>
            </a:r>
            <a:r>
              <a:rPr lang="en-US" altLang="zh-CN" sz="1400" b="1">
                <a:latin typeface="Times New Roman" pitchFamily="18" charset="0"/>
                <a:cs typeface="Times New Roman" pitchFamily="18" charset="0"/>
              </a:rPr>
              <a:t>phenobarbital </a:t>
            </a:r>
            <a:r>
              <a:rPr lang="en-US" altLang="zh-CN" sz="1400">
                <a:latin typeface="Times New Roman" pitchFamily="18" charset="0"/>
                <a:cs typeface="Times New Roman" pitchFamily="18" charset="0"/>
              </a:rPr>
              <a:t>therapy for seizures. Known causes of </a:t>
            </a:r>
            <a:r>
              <a:rPr lang="en-US" altLang="zh-CN" sz="1400" b="1">
                <a:latin typeface="Times New Roman" pitchFamily="18" charset="0"/>
                <a:cs typeface="Times New Roman" pitchFamily="18" charset="0"/>
              </a:rPr>
              <a:t>movement disorders </a:t>
            </a:r>
            <a:r>
              <a:rPr lang="en-US" altLang="zh-CN" sz="1400">
                <a:latin typeface="Times New Roman" pitchFamily="18" charset="0"/>
                <a:cs typeface="Times New Roman" pitchFamily="18" charset="0"/>
              </a:rPr>
              <a:t>were </a:t>
            </a:r>
            <a:r>
              <a:rPr lang="en-US" altLang="zh-CN" sz="1400" b="1">
                <a:latin typeface="Times New Roman" pitchFamily="18" charset="0"/>
                <a:cs typeface="Times New Roman" pitchFamily="18" charset="0"/>
              </a:rPr>
              <a:t>Phenobarbital</a:t>
            </a:r>
            <a:r>
              <a:rPr lang="en-US" altLang="zh-CN" sz="1400">
                <a:latin typeface="Times New Roman" pitchFamily="18" charset="0"/>
                <a:cs typeface="Times New Roman" pitchFamily="18" charset="0"/>
              </a:rPr>
              <a:t> and could  be eliminated after evaluation. </a:t>
            </a:r>
            <a:r>
              <a:rPr lang="en-US" altLang="zh-CN" sz="1400" b="1">
                <a:latin typeface="Times New Roman" pitchFamily="18" charset="0"/>
                <a:cs typeface="Times New Roman" pitchFamily="18" charset="0"/>
              </a:rPr>
              <a:t>Dexmedetomidine</a:t>
            </a:r>
            <a:r>
              <a:rPr lang="en-US" altLang="zh-CN" sz="1400">
                <a:latin typeface="Times New Roman" pitchFamily="18" charset="0"/>
                <a:cs typeface="Times New Roman" pitchFamily="18" charset="0"/>
              </a:rPr>
              <a:t> is useful as the sole sedative for pediatric </a:t>
            </a:r>
            <a:r>
              <a:rPr lang="en-US" altLang="zh-CN" sz="1400" b="1">
                <a:latin typeface="Times New Roman" pitchFamily="18" charset="0"/>
                <a:cs typeface="Times New Roman" pitchFamily="18" charset="0"/>
              </a:rPr>
              <a:t>MRI</a:t>
            </a:r>
            <a:r>
              <a:rPr lang="en-US" altLang="zh-CN" sz="1400">
                <a:latin typeface="Times New Roman" pitchFamily="18" charset="0"/>
                <a:cs typeface="Times New Roman" pitchFamily="18" charset="0"/>
              </a:rPr>
              <a:t>.</a:t>
            </a:r>
          </a:p>
        </p:txBody>
      </p:sp>
      <p:sp>
        <p:nvSpPr>
          <p:cNvPr id="52" name="TextBox 7"/>
          <p:cNvSpPr txBox="1">
            <a:spLocks noChangeArrowheads="1"/>
          </p:cNvSpPr>
          <p:nvPr/>
        </p:nvSpPr>
        <p:spPr bwMode="auto">
          <a:xfrm>
            <a:off x="2794001" y="4566226"/>
            <a:ext cx="2486025" cy="7381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b="1">
                <a:latin typeface="Times New Roman" pitchFamily="18" charset="0"/>
                <a:cs typeface="Times New Roman" pitchFamily="18" charset="0"/>
              </a:rPr>
              <a:t>Dexmedetomidine</a:t>
            </a:r>
            <a:r>
              <a:rPr lang="en-US" altLang="zh-CN" sz="1400">
                <a:latin typeface="Times New Roman" pitchFamily="18" charset="0"/>
                <a:cs typeface="Times New Roman" pitchFamily="18" charset="0"/>
              </a:rPr>
              <a:t> is useful as the sole sedative for pediatric </a:t>
            </a:r>
            <a:r>
              <a:rPr lang="en-US" altLang="zh-CN" sz="1400" b="1">
                <a:latin typeface="Times New Roman" pitchFamily="18" charset="0"/>
                <a:cs typeface="Times New Roman" pitchFamily="18" charset="0"/>
              </a:rPr>
              <a:t>MRI</a:t>
            </a:r>
            <a:r>
              <a:rPr lang="en-US" altLang="zh-CN" sz="1400">
                <a:latin typeface="Times New Roman" pitchFamily="18" charset="0"/>
                <a:cs typeface="Times New Roman" pitchFamily="18" charset="0"/>
              </a:rPr>
              <a:t>.</a:t>
            </a:r>
          </a:p>
        </p:txBody>
      </p:sp>
      <p:sp>
        <p:nvSpPr>
          <p:cNvPr id="53" name="TextBox 7"/>
          <p:cNvSpPr txBox="1">
            <a:spLocks noChangeArrowheads="1"/>
          </p:cNvSpPr>
          <p:nvPr/>
        </p:nvSpPr>
        <p:spPr bwMode="auto">
          <a:xfrm>
            <a:off x="2822576" y="5556826"/>
            <a:ext cx="2447925" cy="9540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400">
                <a:latin typeface="Times New Roman" pitchFamily="18" charset="0"/>
                <a:cs typeface="Times New Roman" pitchFamily="18" charset="0"/>
              </a:rPr>
              <a:t>Known causes of </a:t>
            </a:r>
            <a:r>
              <a:rPr lang="en-US" altLang="zh-CN" sz="1400" b="1">
                <a:latin typeface="Times New Roman" pitchFamily="18" charset="0"/>
                <a:cs typeface="Times New Roman" pitchFamily="18" charset="0"/>
              </a:rPr>
              <a:t>movement disorders </a:t>
            </a:r>
            <a:r>
              <a:rPr lang="en-US" altLang="zh-CN" sz="1400">
                <a:latin typeface="Times New Roman" pitchFamily="18" charset="0"/>
                <a:cs typeface="Times New Roman" pitchFamily="18" charset="0"/>
              </a:rPr>
              <a:t>were </a:t>
            </a:r>
            <a:r>
              <a:rPr lang="en-US" altLang="zh-CN" sz="1400" b="1">
                <a:latin typeface="Times New Roman" pitchFamily="18" charset="0"/>
                <a:cs typeface="Times New Roman" pitchFamily="18" charset="0"/>
              </a:rPr>
              <a:t>Phenobarbital</a:t>
            </a:r>
            <a:r>
              <a:rPr lang="en-US" altLang="zh-CN" sz="1400">
                <a:latin typeface="Times New Roman" pitchFamily="18" charset="0"/>
                <a:cs typeface="Times New Roman" pitchFamily="18" charset="0"/>
              </a:rPr>
              <a:t> and could  be eliminated after evaluation. </a:t>
            </a:r>
          </a:p>
        </p:txBody>
      </p:sp>
      <p:pic>
        <p:nvPicPr>
          <p:cNvPr id="54" name="Picture 6" descr="D:\Desktop\QQ截图2016043021162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2414" y="4837689"/>
            <a:ext cx="2065337" cy="130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5" name="直接箭头连接符 93"/>
          <p:cNvCxnSpPr>
            <a:cxnSpLocks noChangeShapeType="1"/>
            <a:stCxn id="51" idx="3"/>
            <a:endCxn id="52" idx="1"/>
          </p:cNvCxnSpPr>
          <p:nvPr/>
        </p:nvCxnSpPr>
        <p:spPr bwMode="auto">
          <a:xfrm flipV="1">
            <a:off x="2622551" y="4936114"/>
            <a:ext cx="171450" cy="54768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56" name="直接箭头连接符 95"/>
          <p:cNvCxnSpPr>
            <a:cxnSpLocks noChangeShapeType="1"/>
            <a:stCxn id="51" idx="3"/>
            <a:endCxn id="53" idx="1"/>
          </p:cNvCxnSpPr>
          <p:nvPr/>
        </p:nvCxnSpPr>
        <p:spPr bwMode="auto">
          <a:xfrm>
            <a:off x="2622551" y="5483801"/>
            <a:ext cx="200025" cy="550863"/>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57" name="TextBox 26"/>
          <p:cNvSpPr txBox="1">
            <a:spLocks noChangeArrowheads="1"/>
          </p:cNvSpPr>
          <p:nvPr/>
        </p:nvSpPr>
        <p:spPr bwMode="auto">
          <a:xfrm>
            <a:off x="6184901" y="6171189"/>
            <a:ext cx="2933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sz="1600">
                <a:solidFill>
                  <a:srgbClr val="C00000"/>
                </a:solidFill>
                <a:latin typeface="Times New Roman" pitchFamily="18" charset="0"/>
                <a:ea typeface="黑体" pitchFamily="49" charset="-122"/>
                <a:cs typeface="Times New Roman" pitchFamily="18" charset="0"/>
              </a:rPr>
              <a:t>Drug-induced-Disease:</a:t>
            </a:r>
          </a:p>
          <a:p>
            <a:pPr eaLnBrk="1" hangingPunct="1"/>
            <a:r>
              <a:rPr lang="en-US" altLang="zh-CN" sz="1400">
                <a:latin typeface="Times New Roman" pitchFamily="18" charset="0"/>
                <a:ea typeface="黑体" pitchFamily="49" charset="-122"/>
                <a:cs typeface="Times New Roman" pitchFamily="18" charset="0"/>
              </a:rPr>
              <a:t>(Phenobarbital,  movement disorders) </a:t>
            </a:r>
          </a:p>
        </p:txBody>
      </p:sp>
    </p:spTree>
    <p:extLst>
      <p:ext uri="{BB962C8B-B14F-4D97-AF65-F5344CB8AC3E}">
        <p14:creationId xmlns:p14="http://schemas.microsoft.com/office/powerpoint/2010/main" val="3426843980"/>
      </p:ext>
    </p:extLst>
  </p:cSld>
  <p:clrMapOvr>
    <a:masterClrMapping/>
  </p:clrMapOvr>
  <p:transition spd="slow">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zh-CN" altLang="en-US" sz="3200" dirty="0" smtClean="0">
                <a:solidFill>
                  <a:srgbClr val="C00000"/>
                </a:solidFill>
                <a:latin typeface="Times New Roman" pitchFamily="18" charset="0"/>
                <a:ea typeface="黑体" pitchFamily="49" charset="-122"/>
                <a:cs typeface="Times New Roman" pitchFamily="18" charset="0"/>
              </a:rPr>
              <a:t>关系</a:t>
            </a:r>
            <a:r>
              <a:rPr lang="zh-CN" altLang="en-US" sz="3200" dirty="0">
                <a:solidFill>
                  <a:srgbClr val="C00000"/>
                </a:solidFill>
                <a:latin typeface="Times New Roman" pitchFamily="18" charset="0"/>
                <a:ea typeface="黑体" pitchFamily="49" charset="-122"/>
                <a:cs typeface="Times New Roman" pitchFamily="18" charset="0"/>
              </a:rPr>
              <a:t>挖掘</a:t>
            </a:r>
            <a:r>
              <a:rPr lang="en-US" altLang="zh-CN" sz="3200" dirty="0">
                <a:solidFill>
                  <a:srgbClr val="C00000"/>
                </a:solidFill>
                <a:latin typeface="Times New Roman" pitchFamily="18" charset="0"/>
                <a:ea typeface="黑体" pitchFamily="49" charset="-122"/>
                <a:cs typeface="Times New Roman" pitchFamily="18" charset="0"/>
              </a:rPr>
              <a:t>(Relation Discovery) </a:t>
            </a:r>
            <a:endParaRPr lang="en-US" altLang="zh-CN" sz="3200" b="1" dirty="0" smtClean="0">
              <a:solidFill>
                <a:srgbClr val="333399"/>
              </a:solidFill>
              <a:latin typeface="Times New Roman" pitchFamily="18" charset="0"/>
              <a:ea typeface="黑体" pitchFamily="49" charset="-122"/>
              <a:cs typeface="Times New Roman" pitchFamily="18" charset="0"/>
            </a:endParaRP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58" name="内容占位符 2"/>
          <p:cNvSpPr>
            <a:spLocks noGrp="1"/>
          </p:cNvSpPr>
          <p:nvPr>
            <p:ph idx="1"/>
          </p:nvPr>
        </p:nvSpPr>
        <p:spPr bwMode="auto">
          <a:xfrm>
            <a:off x="247650" y="1092200"/>
            <a:ext cx="82296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zh-CN" altLang="en-US" sz="3200" b="0" smtClean="0">
                <a:latin typeface="Times New Roman" pitchFamily="18" charset="0"/>
                <a:ea typeface="黑体" pitchFamily="49" charset="-122"/>
                <a:cs typeface="Times New Roman" pitchFamily="18" charset="0"/>
              </a:rPr>
              <a:t>以</a:t>
            </a:r>
            <a:r>
              <a:rPr lang="en-US" altLang="zh-CN" sz="3200" b="0" smtClean="0">
                <a:latin typeface="Times New Roman" pitchFamily="18" charset="0"/>
                <a:ea typeface="黑体" pitchFamily="49" charset="-122"/>
                <a:cs typeface="Times New Roman" pitchFamily="18" charset="0"/>
              </a:rPr>
              <a:t>Drug-induced-Disease</a:t>
            </a:r>
            <a:r>
              <a:rPr lang="zh-CN" altLang="en-US" sz="3200" b="0" smtClean="0">
                <a:latin typeface="Times New Roman" pitchFamily="18" charset="0"/>
                <a:ea typeface="黑体" pitchFamily="49" charset="-122"/>
                <a:cs typeface="Times New Roman" pitchFamily="18" charset="0"/>
              </a:rPr>
              <a:t>关系提取为例</a:t>
            </a:r>
            <a:endParaRPr lang="en-US" altLang="zh-CN" sz="3200" b="0" smtClean="0">
              <a:latin typeface="Times New Roman" pitchFamily="18" charset="0"/>
              <a:ea typeface="黑体" pitchFamily="49" charset="-122"/>
              <a:cs typeface="Times New Roman" pitchFamily="18" charset="0"/>
            </a:endParaRPr>
          </a:p>
          <a:p>
            <a:endParaRPr lang="zh-CN" altLang="en-US" sz="3200" b="0" smtClean="0">
              <a:latin typeface="Times New Roman" pitchFamily="18" charset="0"/>
              <a:ea typeface="黑体" pitchFamily="49" charset="-122"/>
              <a:cs typeface="Times New Roman" pitchFamily="18" charset="0"/>
            </a:endParaRPr>
          </a:p>
        </p:txBody>
      </p:sp>
      <p:pic>
        <p:nvPicPr>
          <p:cNvPr id="59" name="Picture 14" descr="D:\Desktop\QQ截图2016042911332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612" y="2012950"/>
            <a:ext cx="8470900" cy="465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矩形 2"/>
          <p:cNvSpPr>
            <a:spLocks noChangeArrowheads="1"/>
          </p:cNvSpPr>
          <p:nvPr/>
        </p:nvSpPr>
        <p:spPr bwMode="auto">
          <a:xfrm>
            <a:off x="688975" y="4919663"/>
            <a:ext cx="6457950"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erdana" pitchFamily="34" charset="0"/>
                <a:ea typeface="宋体" pitchFamily="2" charset="-122"/>
              </a:defRPr>
            </a:lvl1pPr>
            <a:lvl2pPr marL="742950" indent="-285750" eaLnBrk="0" hangingPunct="0">
              <a:defRPr sz="2800">
                <a:solidFill>
                  <a:schemeClr val="tx1"/>
                </a:solidFill>
                <a:latin typeface="Verdana" pitchFamily="34" charset="0"/>
                <a:ea typeface="宋体" pitchFamily="2" charset="-122"/>
              </a:defRPr>
            </a:lvl2pPr>
            <a:lvl3pPr marL="1143000" indent="-228600" eaLnBrk="0" hangingPunct="0">
              <a:defRPr sz="2800">
                <a:solidFill>
                  <a:schemeClr val="tx1"/>
                </a:solidFill>
                <a:latin typeface="Verdana" pitchFamily="34" charset="0"/>
                <a:ea typeface="宋体" pitchFamily="2" charset="-122"/>
              </a:defRPr>
            </a:lvl3pPr>
            <a:lvl4pPr marL="1600200" indent="-228600" eaLnBrk="0" hangingPunct="0">
              <a:defRPr sz="2800">
                <a:solidFill>
                  <a:schemeClr val="tx1"/>
                </a:solidFill>
                <a:latin typeface="Verdana" pitchFamily="34" charset="0"/>
                <a:ea typeface="宋体" pitchFamily="2" charset="-122"/>
              </a:defRPr>
            </a:lvl4pPr>
            <a:lvl5pPr marL="2057400" indent="-228600" eaLnBrk="0" hangingPunct="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eaLnBrk="1" hangingPunct="1"/>
            <a:r>
              <a:rPr lang="en-US" altLang="zh-CN">
                <a:latin typeface="Times New Roman" pitchFamily="18" charset="0"/>
                <a:ea typeface="黑体" pitchFamily="49" charset="-122"/>
                <a:cs typeface="Times New Roman" pitchFamily="18" charset="0"/>
              </a:rPr>
              <a:t>(Phenobarbital, dyskinesia) </a:t>
            </a:r>
          </a:p>
          <a:p>
            <a:pPr eaLnBrk="1" hangingPunct="1"/>
            <a:r>
              <a:rPr lang="zh-CN" altLang="en-US" sz="4000">
                <a:latin typeface="黑体" pitchFamily="49" charset="-122"/>
                <a:ea typeface="黑体" pitchFamily="49" charset="-122"/>
                <a:cs typeface="Times New Roman" pitchFamily="18" charset="0"/>
              </a:rPr>
              <a:t>苯巴比妥造成运动障碍</a:t>
            </a:r>
            <a:endParaRPr lang="en-US" altLang="zh-CN" sz="4000">
              <a:latin typeface="黑体" pitchFamily="49" charset="-122"/>
              <a:ea typeface="黑体" pitchFamily="49" charset="-122"/>
              <a:cs typeface="Times New Roman" pitchFamily="18" charset="0"/>
            </a:endParaRPr>
          </a:p>
        </p:txBody>
      </p:sp>
    </p:spTree>
    <p:extLst>
      <p:ext uri="{BB962C8B-B14F-4D97-AF65-F5344CB8AC3E}">
        <p14:creationId xmlns:p14="http://schemas.microsoft.com/office/powerpoint/2010/main" val="3169565368"/>
      </p:ext>
    </p:extLst>
  </p:cSld>
  <p:clrMapOvr>
    <a:masterClrMapping/>
  </p:clrMapOvr>
  <p:transition spd="slow">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en-US" altLang="zh-CN" sz="3200" dirty="0" smtClean="0">
                <a:solidFill>
                  <a:srgbClr val="C00000"/>
                </a:solidFill>
                <a:latin typeface="Times New Roman" pitchFamily="18" charset="0"/>
                <a:ea typeface="黑体" pitchFamily="49" charset="-122"/>
                <a:cs typeface="Times New Roman" pitchFamily="18" charset="0"/>
              </a:rPr>
              <a:t>Q-A</a:t>
            </a:r>
            <a:r>
              <a:rPr lang="zh-CN" altLang="en-US" sz="3200" dirty="0" smtClean="0">
                <a:solidFill>
                  <a:srgbClr val="C00000"/>
                </a:solidFill>
                <a:latin typeface="Times New Roman" pitchFamily="18" charset="0"/>
                <a:ea typeface="黑体" pitchFamily="49" charset="-122"/>
                <a:cs typeface="Times New Roman" pitchFamily="18" charset="0"/>
              </a:rPr>
              <a:t>问答</a:t>
            </a:r>
            <a:endParaRPr lang="en-US" altLang="zh-CN" sz="3200" b="1" dirty="0" smtClean="0">
              <a:solidFill>
                <a:srgbClr val="333399"/>
              </a:solidFill>
              <a:latin typeface="Times New Roman" pitchFamily="18" charset="0"/>
              <a:ea typeface="黑体" pitchFamily="49" charset="-122"/>
              <a:cs typeface="Times New Roman" pitchFamily="18" charset="0"/>
            </a:endParaRP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11" name="内容占位符 2"/>
          <p:cNvSpPr>
            <a:spLocks noGrp="1"/>
          </p:cNvSpPr>
          <p:nvPr>
            <p:ph idx="1"/>
          </p:nvPr>
        </p:nvSpPr>
        <p:spPr>
          <a:xfrm>
            <a:off x="553145" y="1307865"/>
            <a:ext cx="8037710" cy="4535487"/>
          </a:xfrm>
        </p:spPr>
        <p:txBody>
          <a:bodyPr/>
          <a:lstStyle/>
          <a:p>
            <a:pPr>
              <a:buFont typeface="Wingdings" panose="05000000000000000000" pitchFamily="2" charset="2"/>
              <a:buChar char="l"/>
            </a:pPr>
            <a:r>
              <a:rPr lang="zh-CN" altLang="en-US" sz="2800" dirty="0" smtClean="0">
                <a:latin typeface="黑体" panose="02010609060101010101" pitchFamily="49" charset="-122"/>
                <a:ea typeface="黑体" panose="02010609060101010101" pitchFamily="49" charset="-122"/>
                <a:sym typeface="+mn-ea"/>
              </a:rPr>
              <a:t>利用</a:t>
            </a:r>
            <a:r>
              <a:rPr lang="zh-CN" altLang="en-US" sz="2800" dirty="0">
                <a:ln>
                  <a:noFill/>
                </a:ln>
                <a:effectLst/>
                <a:latin typeface="黑体" panose="02010609060101010101" pitchFamily="49" charset="-122"/>
                <a:ea typeface="黑体" panose="02010609060101010101" pitchFamily="49" charset="-122"/>
                <a:sym typeface="+mn-ea"/>
              </a:rPr>
              <a:t>社交网络</a:t>
            </a:r>
            <a:r>
              <a:rPr lang="zh-CN" altLang="en-US" sz="2800" dirty="0">
                <a:solidFill>
                  <a:schemeClr val="dk1"/>
                </a:solidFill>
                <a:sym typeface="+mn-ea"/>
              </a:rPr>
              <a:t>、</a:t>
            </a:r>
            <a:r>
              <a:rPr lang="zh-CN" altLang="en-US" sz="2800" dirty="0" smtClean="0">
                <a:latin typeface="黑体" panose="02010609060101010101" pitchFamily="49" charset="-122"/>
                <a:ea typeface="黑体" panose="02010609060101010101" pitchFamily="49" charset="-122"/>
                <a:sym typeface="+mn-ea"/>
              </a:rPr>
              <a:t>专家模型</a:t>
            </a:r>
            <a:r>
              <a:rPr lang="zh-CN" altLang="en-US" sz="2800" dirty="0">
                <a:solidFill>
                  <a:schemeClr val="dk1"/>
                </a:solidFill>
                <a:sym typeface="+mn-ea"/>
              </a:rPr>
              <a:t>、</a:t>
            </a:r>
            <a:r>
              <a:rPr lang="zh-CN" altLang="en-US" sz="2800" dirty="0">
                <a:ln>
                  <a:noFill/>
                </a:ln>
                <a:effectLst/>
                <a:latin typeface="黑体" panose="02010609060101010101" pitchFamily="49" charset="-122"/>
                <a:ea typeface="黑体" panose="02010609060101010101" pitchFamily="49" charset="-122"/>
                <a:sym typeface="+mn-ea"/>
              </a:rPr>
              <a:t>答案时序信息</a:t>
            </a:r>
            <a:r>
              <a:rPr lang="zh-CN" altLang="en-US" sz="2800" dirty="0" smtClean="0">
                <a:latin typeface="黑体" panose="02010609060101010101" pitchFamily="49" charset="-122"/>
                <a:ea typeface="黑体" panose="02010609060101010101" pitchFamily="49" charset="-122"/>
                <a:sym typeface="+mn-ea"/>
              </a:rPr>
              <a:t>来作为问答匹配的辅助信息，从而提高深度问答匹配的效果。</a:t>
            </a:r>
            <a:endParaRPr lang="en-US" altLang="zh-CN" sz="2800" dirty="0">
              <a:solidFill>
                <a:schemeClr val="dk1"/>
              </a:solidFill>
            </a:endParaRPr>
          </a:p>
          <a:p>
            <a:endParaRPr lang="en-US" altLang="zh-CN" sz="2800" dirty="0">
              <a:solidFill>
                <a:schemeClr val="dk1"/>
              </a:solidFill>
            </a:endParaRPr>
          </a:p>
        </p:txBody>
      </p:sp>
      <p:sp>
        <p:nvSpPr>
          <p:cNvPr id="12" name="圆柱形 11"/>
          <p:cNvSpPr/>
          <p:nvPr/>
        </p:nvSpPr>
        <p:spPr bwMode="auto">
          <a:xfrm>
            <a:off x="944057" y="4010381"/>
            <a:ext cx="1210588" cy="499134"/>
          </a:xfrm>
          <a:prstGeom prst="ca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kumimoji="0" lang="zh-CN" altLang="en-US" sz="1600"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大量问答对</a:t>
            </a:r>
          </a:p>
        </p:txBody>
      </p:sp>
      <p:sp>
        <p:nvSpPr>
          <p:cNvPr id="13" name="圆角矩形 12"/>
          <p:cNvSpPr/>
          <p:nvPr/>
        </p:nvSpPr>
        <p:spPr bwMode="auto">
          <a:xfrm>
            <a:off x="3659407" y="4052941"/>
            <a:ext cx="2050971" cy="377976"/>
          </a:xfrm>
          <a:prstGeom prst="roundRect">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rtlCol="0" anchor="ctr" anchorCtr="0" compatLnSpc="1">
            <a:spAutoFit/>
          </a:bodyPr>
          <a:lstStyle/>
          <a:p>
            <a:pPr marL="342900" indent="-342900" algn="ctr" fontAlgn="base">
              <a:lnSpc>
                <a:spcPct val="90000"/>
              </a:lnSpc>
              <a:spcBef>
                <a:spcPct val="20000"/>
              </a:spcBef>
              <a:spcAft>
                <a:spcPct val="0"/>
              </a:spcAft>
              <a:buClr>
                <a:schemeClr val="bg2"/>
              </a:buClr>
              <a:buSzPct val="75000"/>
            </a:pPr>
            <a:r>
              <a:rPr lang="zh-CN" altLang="en-US" dirty="0">
                <a:solidFill>
                  <a:schemeClr val="tx1"/>
                </a:solidFill>
                <a:latin typeface="Times New Roman" panose="02020603050405020304" pitchFamily="18" charset="0"/>
                <a:ea typeface="黑体" panose="02010609060101010101" pitchFamily="49" charset="-122"/>
                <a:cs typeface="Times New Roman" panose="02020603050405020304" pitchFamily="18" charset="0"/>
              </a:rPr>
              <a:t>深度神经网络模型</a:t>
            </a:r>
          </a:p>
        </p:txBody>
      </p:sp>
      <p:cxnSp>
        <p:nvCxnSpPr>
          <p:cNvPr id="14" name="直接箭头连接符 13"/>
          <p:cNvCxnSpPr>
            <a:stCxn id="12" idx="4"/>
            <a:endCxn id="13" idx="1"/>
          </p:cNvCxnSpPr>
          <p:nvPr/>
        </p:nvCxnSpPr>
        <p:spPr bwMode="auto">
          <a:xfrm flipV="1">
            <a:off x="2154645" y="4241929"/>
            <a:ext cx="1504762" cy="18019"/>
          </a:xfrm>
          <a:prstGeom prst="straightConnector1">
            <a:avLst/>
          </a:prstGeom>
          <a:ln>
            <a:headEnd type="none" w="med" len="med"/>
            <a:tailEnd type="arrow"/>
          </a:ln>
        </p:spPr>
        <p:style>
          <a:lnRef idx="2">
            <a:schemeClr val="accent1"/>
          </a:lnRef>
          <a:fillRef idx="0">
            <a:schemeClr val="accent1"/>
          </a:fillRef>
          <a:effectRef idx="1">
            <a:schemeClr val="accent1"/>
          </a:effectRef>
          <a:fontRef idx="minor">
            <a:schemeClr val="tx1"/>
          </a:fontRef>
        </p:style>
      </p:cxnSp>
      <p:sp>
        <p:nvSpPr>
          <p:cNvPr id="15" name="圆柱形 14"/>
          <p:cNvSpPr/>
          <p:nvPr/>
        </p:nvSpPr>
        <p:spPr bwMode="auto">
          <a:xfrm>
            <a:off x="2360602" y="4908250"/>
            <a:ext cx="1415772" cy="499134"/>
          </a:xfrm>
          <a:prstGeom prst="ca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kumimoji="0" lang="zh-CN" altLang="en-US" sz="1600"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用户社交网络</a:t>
            </a:r>
          </a:p>
        </p:txBody>
      </p:sp>
      <p:cxnSp>
        <p:nvCxnSpPr>
          <p:cNvPr id="16" name="肘形连接符 31"/>
          <p:cNvCxnSpPr>
            <a:stCxn id="12" idx="3"/>
            <a:endCxn id="15" idx="3"/>
          </p:cNvCxnSpPr>
          <p:nvPr/>
        </p:nvCxnSpPr>
        <p:spPr bwMode="auto">
          <a:xfrm rot="16200000" flipH="1">
            <a:off x="1859985" y="4198880"/>
            <a:ext cx="897869" cy="1519137"/>
          </a:xfrm>
          <a:prstGeom prst="bentConnector3">
            <a:avLst>
              <a:gd name="adj1" fmla="val 125460"/>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7" name="文本框 20"/>
          <p:cNvSpPr txBox="1"/>
          <p:nvPr/>
        </p:nvSpPr>
        <p:spPr bwMode="auto">
          <a:xfrm>
            <a:off x="944057" y="4972389"/>
            <a:ext cx="605294" cy="406144"/>
          </a:xfrm>
          <a:prstGeom prst="rect">
            <a:avLst/>
          </a:prstGeom>
          <a:noFill/>
          <a:ln>
            <a:noFill/>
          </a:ln>
        </p:spPr>
        <p:txBody>
          <a:bodyPr vert="horz" wrap="square" lIns="91440" tIns="45720" rIns="91440" bIns="45720" numCol="1" rtlCol="0" anchor="t" anchorCtr="0" compatLnSpc="1">
            <a:normAutofit fontScale="62500" lnSpcReduction="20000"/>
          </a:bodyPr>
          <a:lstStyle/>
          <a:p>
            <a:r>
              <a:rPr lang="zh-CN" altLang="en-US" sz="2400" dirty="0">
                <a:solidFill>
                  <a:sysClr val="windowText" lastClr="000000"/>
                </a:solidFill>
                <a:latin typeface="Times New Roman" panose="02020603050405020304" pitchFamily="18" charset="0"/>
                <a:cs typeface="Times New Roman" panose="02020603050405020304" pitchFamily="18" charset="0"/>
              </a:rPr>
              <a:t>提取</a:t>
            </a:r>
          </a:p>
        </p:txBody>
      </p:sp>
      <p:cxnSp>
        <p:nvCxnSpPr>
          <p:cNvPr id="18" name="肘形连接符 11"/>
          <p:cNvCxnSpPr/>
          <p:nvPr/>
        </p:nvCxnSpPr>
        <p:spPr bwMode="auto">
          <a:xfrm flipV="1">
            <a:off x="3068484" y="5418538"/>
            <a:ext cx="1616854" cy="215900"/>
          </a:xfrm>
          <a:prstGeom prst="bentConnector2">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sp>
        <p:nvSpPr>
          <p:cNvPr id="19" name="圆柱形 18"/>
          <p:cNvSpPr/>
          <p:nvPr/>
        </p:nvSpPr>
        <p:spPr bwMode="auto">
          <a:xfrm>
            <a:off x="3977452" y="4908249"/>
            <a:ext cx="1415772" cy="499134"/>
          </a:xfrm>
          <a:prstGeom prst="ca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kumimoji="0" lang="zh-CN" altLang="en-US" sz="1600"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答案时序信息</a:t>
            </a:r>
          </a:p>
        </p:txBody>
      </p:sp>
      <p:cxnSp>
        <p:nvCxnSpPr>
          <p:cNvPr id="20" name="肘形连接符 11"/>
          <p:cNvCxnSpPr>
            <a:endCxn id="39" idx="3"/>
          </p:cNvCxnSpPr>
          <p:nvPr/>
        </p:nvCxnSpPr>
        <p:spPr bwMode="auto">
          <a:xfrm flipV="1">
            <a:off x="4697243" y="5407383"/>
            <a:ext cx="1453419" cy="227056"/>
          </a:xfrm>
          <a:prstGeom prst="bentConnector2">
            <a:avLst/>
          </a:prstGeom>
          <a:ln>
            <a:headEnd type="none" w="med" len="med"/>
            <a:tailEnd type="arrow"/>
          </a:ln>
        </p:spPr>
        <p:style>
          <a:lnRef idx="2">
            <a:schemeClr val="accent2"/>
          </a:lnRef>
          <a:fillRef idx="0">
            <a:schemeClr val="accent2"/>
          </a:fillRef>
          <a:effectRef idx="1">
            <a:schemeClr val="accent2"/>
          </a:effectRef>
          <a:fontRef idx="minor">
            <a:schemeClr val="tx1"/>
          </a:fontRef>
        </p:style>
      </p:cxnSp>
      <p:cxnSp>
        <p:nvCxnSpPr>
          <p:cNvPr id="21" name="连接符: 肘形 47"/>
          <p:cNvCxnSpPr/>
          <p:nvPr/>
        </p:nvCxnSpPr>
        <p:spPr bwMode="auto">
          <a:xfrm rot="5400000" flipH="1" flipV="1">
            <a:off x="3638024" y="3861382"/>
            <a:ext cx="477333" cy="1616405"/>
          </a:xfrm>
          <a:prstGeom prst="bentConnector3">
            <a:avLst/>
          </a:prstGeom>
          <a:noFill/>
          <a:ln w="25400" cap="flat" cmpd="sng" algn="ctr">
            <a:solidFill>
              <a:schemeClr val="accent1"/>
            </a:solidFill>
            <a:prstDash val="solid"/>
            <a:round/>
            <a:headEnd type="none" w="med" len="med"/>
            <a:tailEnd type="triangle"/>
          </a:ln>
        </p:spPr>
      </p:cxnSp>
      <p:cxnSp>
        <p:nvCxnSpPr>
          <p:cNvPr id="22" name="连接符: 肘形 49"/>
          <p:cNvCxnSpPr/>
          <p:nvPr/>
        </p:nvCxnSpPr>
        <p:spPr bwMode="auto">
          <a:xfrm rot="16200000" flipV="1">
            <a:off x="4446450" y="4669360"/>
            <a:ext cx="477332" cy="445"/>
          </a:xfrm>
          <a:prstGeom prst="bentConnector3">
            <a:avLst/>
          </a:prstGeom>
          <a:noFill/>
          <a:ln w="25400" cap="flat" cmpd="sng" algn="ctr">
            <a:solidFill>
              <a:schemeClr val="accent1"/>
            </a:solidFill>
            <a:prstDash val="solid"/>
            <a:round/>
            <a:headEnd type="none" w="med" len="med"/>
            <a:tailEnd type="triangle"/>
          </a:ln>
        </p:spPr>
      </p:cxnSp>
      <p:cxnSp>
        <p:nvCxnSpPr>
          <p:cNvPr id="23" name="连接符: 肘形 51"/>
          <p:cNvCxnSpPr>
            <a:stCxn id="39" idx="1"/>
            <a:endCxn id="13" idx="2"/>
          </p:cNvCxnSpPr>
          <p:nvPr/>
        </p:nvCxnSpPr>
        <p:spPr bwMode="auto">
          <a:xfrm rot="16200000" flipV="1">
            <a:off x="5179112" y="3936698"/>
            <a:ext cx="477332" cy="1465769"/>
          </a:xfrm>
          <a:prstGeom prst="bentConnector3">
            <a:avLst>
              <a:gd name="adj1" fmla="val 50000"/>
            </a:avLst>
          </a:prstGeom>
          <a:noFill/>
          <a:ln w="25400" cap="flat" cmpd="sng" algn="ctr">
            <a:solidFill>
              <a:schemeClr val="accent1"/>
            </a:solidFill>
            <a:prstDash val="solid"/>
            <a:round/>
            <a:headEnd type="none" w="med" len="med"/>
            <a:tailEnd type="triangle"/>
          </a:ln>
        </p:spPr>
      </p:cxnSp>
      <p:sp>
        <p:nvSpPr>
          <p:cNvPr id="24" name="圆角矩形 4"/>
          <p:cNvSpPr/>
          <p:nvPr/>
        </p:nvSpPr>
        <p:spPr bwMode="auto">
          <a:xfrm>
            <a:off x="3869703" y="2833713"/>
            <a:ext cx="1630382" cy="715089"/>
          </a:xfrm>
          <a:prstGeom prst="roundRect">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lang="zh-CN" altLang="en-US" dirty="0">
                <a:solidFill>
                  <a:schemeClr val="tx1"/>
                </a:solidFill>
                <a:latin typeface="Times New Roman" panose="02020603050405020304" pitchFamily="18" charset="0"/>
                <a:ea typeface="黑体" panose="02010609060101010101" pitchFamily="49" charset="-122"/>
                <a:cs typeface="Times New Roman" panose="02020603050405020304" pitchFamily="18" charset="0"/>
              </a:rPr>
              <a:t>完成学习后的</a:t>
            </a:r>
            <a:endParaRPr lang="en-US" altLang="zh-CN" dirty="0">
              <a:solidFill>
                <a:schemeClr val="tx1"/>
              </a:solidFill>
              <a:latin typeface="Times New Roman" panose="02020603050405020304" pitchFamily="18" charset="0"/>
              <a:ea typeface="黑体" panose="02010609060101010101" pitchFamily="49" charset="-122"/>
              <a:cs typeface="Times New Roman" panose="02020603050405020304" pitchFamily="18" charset="0"/>
            </a:endParaRPr>
          </a:p>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lang="zh-CN" altLang="en-US" dirty="0">
                <a:solidFill>
                  <a:schemeClr val="tx1"/>
                </a:solidFill>
                <a:latin typeface="Times New Roman" panose="02020603050405020304" pitchFamily="18" charset="0"/>
                <a:ea typeface="黑体" panose="02010609060101010101" pitchFamily="49" charset="-122"/>
                <a:cs typeface="Times New Roman" panose="02020603050405020304" pitchFamily="18" charset="0"/>
              </a:rPr>
              <a:t>深度神经网络</a:t>
            </a:r>
            <a:endParaRPr kumimoji="0" lang="zh-CN" altLang="en-US" b="0" i="0" u="none" strike="noStrike" cap="none" normalizeH="0" baseline="0" dirty="0">
              <a:ln>
                <a:noFill/>
              </a:ln>
              <a:solidFill>
                <a:schemeClr val="tx1"/>
              </a:solidFill>
              <a:effectLst/>
              <a:latin typeface="Times New Roman" panose="02020603050405020304" pitchFamily="18" charset="0"/>
              <a:ea typeface="黑体" panose="02010609060101010101" pitchFamily="49" charset="-122"/>
              <a:cs typeface="Times New Roman" panose="02020603050405020304" pitchFamily="18" charset="0"/>
            </a:endParaRPr>
          </a:p>
        </p:txBody>
      </p:sp>
      <p:cxnSp>
        <p:nvCxnSpPr>
          <p:cNvPr id="25" name="直接箭头连接符 24"/>
          <p:cNvCxnSpPr>
            <a:stCxn id="13" idx="0"/>
            <a:endCxn id="24" idx="2"/>
          </p:cNvCxnSpPr>
          <p:nvPr/>
        </p:nvCxnSpPr>
        <p:spPr bwMode="auto">
          <a:xfrm flipV="1">
            <a:off x="4684893" y="3548802"/>
            <a:ext cx="1" cy="504139"/>
          </a:xfrm>
          <a:prstGeom prst="straightConnector1">
            <a:avLst/>
          </a:prstGeom>
          <a:noFill/>
          <a:ln w="25400" cap="flat" cmpd="sng" algn="ctr">
            <a:solidFill>
              <a:schemeClr val="accent2"/>
            </a:solidFill>
            <a:prstDash val="solid"/>
            <a:round/>
            <a:headEnd type="none" w="med" len="med"/>
            <a:tailEnd type="triangle"/>
          </a:ln>
        </p:spPr>
      </p:cxnSp>
      <p:sp>
        <p:nvSpPr>
          <p:cNvPr id="26" name="圆柱形 25"/>
          <p:cNvSpPr/>
          <p:nvPr/>
        </p:nvSpPr>
        <p:spPr bwMode="auto">
          <a:xfrm>
            <a:off x="1401230" y="2941690"/>
            <a:ext cx="1005403" cy="499134"/>
          </a:xfrm>
          <a:prstGeom prst="ca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lang="zh-CN" altLang="en-US" sz="1600" dirty="0">
                <a:solidFill>
                  <a:schemeClr val="tx1"/>
                </a:solidFill>
                <a:latin typeface="黑体" panose="02010609060101010101" pitchFamily="49" charset="-122"/>
                <a:ea typeface="黑体" panose="02010609060101010101" pitchFamily="49" charset="-122"/>
              </a:rPr>
              <a:t>测试数据</a:t>
            </a:r>
            <a:endParaRPr kumimoji="0" lang="zh-CN" altLang="en-US" sz="1600"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p:txBody>
      </p:sp>
      <p:sp>
        <p:nvSpPr>
          <p:cNvPr id="27" name="文本框 57"/>
          <p:cNvSpPr txBox="1"/>
          <p:nvPr/>
        </p:nvSpPr>
        <p:spPr bwMode="auto">
          <a:xfrm>
            <a:off x="4670024" y="3715952"/>
            <a:ext cx="605294" cy="356173"/>
          </a:xfrm>
          <a:prstGeom prst="rect">
            <a:avLst/>
          </a:prstGeom>
          <a:noFill/>
          <a:ln>
            <a:noFill/>
          </a:ln>
        </p:spPr>
        <p:txBody>
          <a:bodyPr vert="horz" wrap="square" lIns="91440" tIns="45720" rIns="91440" bIns="45720" numCol="1" rtlCol="0" anchor="t" anchorCtr="0" compatLnSpc="1">
            <a:normAutofit fontScale="62500" lnSpcReduction="20000"/>
          </a:bodyPr>
          <a:lstStyle/>
          <a:p>
            <a:r>
              <a:rPr lang="zh-CN" altLang="en-US" sz="2400" dirty="0">
                <a:solidFill>
                  <a:sysClr val="windowText" lastClr="000000"/>
                </a:solidFill>
                <a:latin typeface="Times New Roman" panose="02020603050405020304" pitchFamily="18" charset="0"/>
                <a:cs typeface="Times New Roman" panose="02020603050405020304" pitchFamily="18" charset="0"/>
              </a:rPr>
              <a:t>训练</a:t>
            </a:r>
          </a:p>
        </p:txBody>
      </p:sp>
      <p:cxnSp>
        <p:nvCxnSpPr>
          <p:cNvPr id="28" name="直接箭头连接符 27"/>
          <p:cNvCxnSpPr>
            <a:stCxn id="26" idx="4"/>
            <a:endCxn id="24" idx="1"/>
          </p:cNvCxnSpPr>
          <p:nvPr/>
        </p:nvCxnSpPr>
        <p:spPr bwMode="auto">
          <a:xfrm>
            <a:off x="2406633" y="3191257"/>
            <a:ext cx="1463070" cy="1"/>
          </a:xfrm>
          <a:prstGeom prst="straightConnector1">
            <a:avLst/>
          </a:prstGeom>
          <a:ln>
            <a:headEnd type="none" w="med" len="med"/>
            <a:tailEnd type="arrow"/>
          </a:ln>
        </p:spPr>
        <p:style>
          <a:lnRef idx="2">
            <a:schemeClr val="accent1"/>
          </a:lnRef>
          <a:fillRef idx="0">
            <a:schemeClr val="accent1"/>
          </a:fillRef>
          <a:effectRef idx="1">
            <a:schemeClr val="accent1"/>
          </a:effectRef>
          <a:fontRef idx="minor">
            <a:schemeClr val="tx1"/>
          </a:fontRef>
        </p:style>
      </p:cxnSp>
      <p:cxnSp>
        <p:nvCxnSpPr>
          <p:cNvPr id="29" name="直接箭头连接符 28"/>
          <p:cNvCxnSpPr>
            <a:stCxn id="24" idx="3"/>
          </p:cNvCxnSpPr>
          <p:nvPr/>
        </p:nvCxnSpPr>
        <p:spPr bwMode="auto">
          <a:xfrm>
            <a:off x="5500085" y="3191258"/>
            <a:ext cx="484540" cy="0"/>
          </a:xfrm>
          <a:prstGeom prst="straightConnector1">
            <a:avLst/>
          </a:prstGeom>
          <a:noFill/>
          <a:ln w="25400" cap="flat" cmpd="sng" algn="ctr">
            <a:solidFill>
              <a:schemeClr val="accent2"/>
            </a:solidFill>
            <a:prstDash val="solid"/>
            <a:round/>
            <a:headEnd type="none" w="med" len="med"/>
            <a:tailEnd type="none"/>
          </a:ln>
        </p:spPr>
      </p:cxnSp>
      <p:cxnSp>
        <p:nvCxnSpPr>
          <p:cNvPr id="30" name="直接连接符 29"/>
          <p:cNvCxnSpPr/>
          <p:nvPr/>
        </p:nvCxnSpPr>
        <p:spPr bwMode="auto">
          <a:xfrm>
            <a:off x="5984617" y="2570221"/>
            <a:ext cx="0" cy="1368152"/>
          </a:xfrm>
          <a:prstGeom prst="line">
            <a:avLst/>
          </a:prstGeom>
          <a:noFill/>
          <a:ln w="25400" cap="flat" cmpd="sng" algn="ctr">
            <a:solidFill>
              <a:schemeClr val="accent2"/>
            </a:solidFill>
            <a:prstDash val="solid"/>
            <a:round/>
            <a:headEnd type="none" w="med" len="med"/>
            <a:tailEnd type="none" w="med" len="med"/>
          </a:ln>
        </p:spPr>
      </p:cxnSp>
      <p:cxnSp>
        <p:nvCxnSpPr>
          <p:cNvPr id="31" name="直接箭头连接符 30"/>
          <p:cNvCxnSpPr/>
          <p:nvPr/>
        </p:nvCxnSpPr>
        <p:spPr bwMode="auto">
          <a:xfrm>
            <a:off x="5984617" y="2570221"/>
            <a:ext cx="288032" cy="0"/>
          </a:xfrm>
          <a:prstGeom prst="straightConnector1">
            <a:avLst/>
          </a:prstGeom>
          <a:noFill/>
          <a:ln w="25400" cap="flat" cmpd="sng" algn="ctr">
            <a:solidFill>
              <a:schemeClr val="accent2"/>
            </a:solidFill>
            <a:prstDash val="solid"/>
            <a:round/>
            <a:headEnd type="none" w="med" len="med"/>
            <a:tailEnd type="triangle"/>
          </a:ln>
        </p:spPr>
      </p:cxnSp>
      <p:sp>
        <p:nvSpPr>
          <p:cNvPr id="32" name="文本框 69"/>
          <p:cNvSpPr txBox="1"/>
          <p:nvPr/>
        </p:nvSpPr>
        <p:spPr bwMode="auto">
          <a:xfrm>
            <a:off x="6240229" y="2426205"/>
            <a:ext cx="1044113" cy="406144"/>
          </a:xfrm>
          <a:prstGeom prst="rect">
            <a:avLst/>
          </a:prstGeom>
          <a:noFill/>
          <a:ln>
            <a:noFill/>
          </a:ln>
        </p:spPr>
        <p:txBody>
          <a:bodyPr vert="horz" wrap="square" lIns="91440" tIns="45720" rIns="91440" bIns="45720" numCol="1" rtlCol="0" anchor="t" anchorCtr="0" compatLnSpc="1">
            <a:normAutofit/>
          </a:bodyPr>
          <a:lstStyle/>
          <a:p>
            <a:r>
              <a:rPr lang="zh-CN" altLang="en-US" sz="1600" dirty="0">
                <a:solidFill>
                  <a:sysClr val="windowText" lastClr="000000"/>
                </a:solidFill>
                <a:latin typeface="Times New Roman" panose="02020603050405020304" pitchFamily="18" charset="0"/>
                <a:cs typeface="Times New Roman" panose="02020603050405020304" pitchFamily="18" charset="0"/>
              </a:rPr>
              <a:t>专家推荐</a:t>
            </a:r>
          </a:p>
        </p:txBody>
      </p:sp>
      <p:cxnSp>
        <p:nvCxnSpPr>
          <p:cNvPr id="33" name="直接箭头连接符 32"/>
          <p:cNvCxnSpPr/>
          <p:nvPr/>
        </p:nvCxnSpPr>
        <p:spPr bwMode="auto">
          <a:xfrm>
            <a:off x="5984617" y="3002269"/>
            <a:ext cx="288032" cy="0"/>
          </a:xfrm>
          <a:prstGeom prst="straightConnector1">
            <a:avLst/>
          </a:prstGeom>
          <a:noFill/>
          <a:ln w="25400" cap="flat" cmpd="sng" algn="ctr">
            <a:solidFill>
              <a:schemeClr val="accent2"/>
            </a:solidFill>
            <a:prstDash val="solid"/>
            <a:round/>
            <a:headEnd type="none" w="med" len="med"/>
            <a:tailEnd type="triangle"/>
          </a:ln>
        </p:spPr>
      </p:cxnSp>
      <p:sp>
        <p:nvSpPr>
          <p:cNvPr id="34" name="文本框 71"/>
          <p:cNvSpPr txBox="1"/>
          <p:nvPr/>
        </p:nvSpPr>
        <p:spPr bwMode="auto">
          <a:xfrm>
            <a:off x="6232613" y="2832349"/>
            <a:ext cx="1480196" cy="406144"/>
          </a:xfrm>
          <a:prstGeom prst="rect">
            <a:avLst/>
          </a:prstGeom>
          <a:noFill/>
          <a:ln>
            <a:noFill/>
          </a:ln>
        </p:spPr>
        <p:txBody>
          <a:bodyPr vert="horz" wrap="square" lIns="91440" tIns="45720" rIns="91440" bIns="45720" numCol="1" rtlCol="0" anchor="t" anchorCtr="0" compatLnSpc="1">
            <a:normAutofit/>
          </a:bodyPr>
          <a:lstStyle/>
          <a:p>
            <a:r>
              <a:rPr lang="zh-CN" altLang="en-US" sz="1600" dirty="0">
                <a:solidFill>
                  <a:sysClr val="windowText" lastClr="000000"/>
                </a:solidFill>
                <a:latin typeface="Times New Roman" panose="02020603050405020304" pitchFamily="18" charset="0"/>
                <a:cs typeface="Times New Roman" panose="02020603050405020304" pitchFamily="18" charset="0"/>
              </a:rPr>
              <a:t>短文本排序</a:t>
            </a:r>
          </a:p>
        </p:txBody>
      </p:sp>
      <p:cxnSp>
        <p:nvCxnSpPr>
          <p:cNvPr id="35" name="直接箭头连接符 34"/>
          <p:cNvCxnSpPr/>
          <p:nvPr/>
        </p:nvCxnSpPr>
        <p:spPr bwMode="auto">
          <a:xfrm>
            <a:off x="5984617" y="3440824"/>
            <a:ext cx="288032" cy="0"/>
          </a:xfrm>
          <a:prstGeom prst="straightConnector1">
            <a:avLst/>
          </a:prstGeom>
          <a:noFill/>
          <a:ln w="25400" cap="flat" cmpd="sng" algn="ctr">
            <a:solidFill>
              <a:schemeClr val="accent2"/>
            </a:solidFill>
            <a:prstDash val="solid"/>
            <a:round/>
            <a:headEnd type="none" w="med" len="med"/>
            <a:tailEnd type="triangle"/>
          </a:ln>
        </p:spPr>
      </p:cxnSp>
      <p:sp>
        <p:nvSpPr>
          <p:cNvPr id="36" name="文本框 73"/>
          <p:cNvSpPr txBox="1"/>
          <p:nvPr/>
        </p:nvSpPr>
        <p:spPr bwMode="auto">
          <a:xfrm>
            <a:off x="6223051" y="3268457"/>
            <a:ext cx="1629003" cy="406144"/>
          </a:xfrm>
          <a:prstGeom prst="rect">
            <a:avLst/>
          </a:prstGeom>
          <a:noFill/>
          <a:ln>
            <a:noFill/>
          </a:ln>
        </p:spPr>
        <p:txBody>
          <a:bodyPr vert="horz" wrap="square" lIns="91440" tIns="45720" rIns="91440" bIns="45720" numCol="1" rtlCol="0" anchor="t" anchorCtr="0" compatLnSpc="1">
            <a:normAutofit/>
          </a:bodyPr>
          <a:lstStyle/>
          <a:p>
            <a:r>
              <a:rPr lang="zh-CN" altLang="en-US" sz="1600" dirty="0">
                <a:solidFill>
                  <a:sysClr val="windowText" lastClr="000000"/>
                </a:solidFill>
                <a:latin typeface="Times New Roman" panose="02020603050405020304" pitchFamily="18" charset="0"/>
                <a:cs typeface="Times New Roman" panose="02020603050405020304" pitchFamily="18" charset="0"/>
              </a:rPr>
              <a:t>用户满意度预测</a:t>
            </a:r>
          </a:p>
        </p:txBody>
      </p:sp>
      <p:sp>
        <p:nvSpPr>
          <p:cNvPr id="37" name="文本框 74"/>
          <p:cNvSpPr txBox="1"/>
          <p:nvPr/>
        </p:nvSpPr>
        <p:spPr bwMode="auto">
          <a:xfrm>
            <a:off x="6300342" y="3706168"/>
            <a:ext cx="1044113" cy="406144"/>
          </a:xfrm>
          <a:prstGeom prst="rect">
            <a:avLst/>
          </a:prstGeom>
          <a:noFill/>
          <a:ln>
            <a:noFill/>
          </a:ln>
        </p:spPr>
        <p:txBody>
          <a:bodyPr vert="horz" wrap="square" lIns="91440" tIns="45720" rIns="91440" bIns="45720" numCol="1" rtlCol="0" anchor="t" anchorCtr="0" compatLnSpc="1">
            <a:normAutofit/>
          </a:bodyPr>
          <a:lstStyle/>
          <a:p>
            <a:r>
              <a:rPr lang="en-US" altLang="zh-CN" sz="1600" b="1" dirty="0">
                <a:solidFill>
                  <a:sysClr val="windowText" lastClr="000000"/>
                </a:solidFill>
                <a:latin typeface="Times New Roman" panose="02020603050405020304" pitchFamily="18" charset="0"/>
                <a:cs typeface="Times New Roman" panose="02020603050405020304" pitchFamily="18" charset="0"/>
              </a:rPr>
              <a:t>……</a:t>
            </a:r>
            <a:endParaRPr lang="zh-CN" altLang="en-US" sz="1600" b="1" dirty="0">
              <a:solidFill>
                <a:sysClr val="windowText" lastClr="000000"/>
              </a:solidFill>
              <a:latin typeface="Times New Roman" panose="02020603050405020304" pitchFamily="18" charset="0"/>
              <a:cs typeface="Times New Roman" panose="02020603050405020304" pitchFamily="18" charset="0"/>
            </a:endParaRPr>
          </a:p>
        </p:txBody>
      </p:sp>
      <p:cxnSp>
        <p:nvCxnSpPr>
          <p:cNvPr id="38" name="直接箭头连接符 37"/>
          <p:cNvCxnSpPr/>
          <p:nvPr/>
        </p:nvCxnSpPr>
        <p:spPr bwMode="auto">
          <a:xfrm>
            <a:off x="5985929" y="3932304"/>
            <a:ext cx="288032" cy="0"/>
          </a:xfrm>
          <a:prstGeom prst="straightConnector1">
            <a:avLst/>
          </a:prstGeom>
          <a:noFill/>
          <a:ln w="25400" cap="flat" cmpd="sng" algn="ctr">
            <a:solidFill>
              <a:schemeClr val="accent2"/>
            </a:solidFill>
            <a:prstDash val="solid"/>
            <a:round/>
            <a:headEnd type="none" w="med" len="med"/>
            <a:tailEnd type="triangle"/>
          </a:ln>
        </p:spPr>
      </p:cxnSp>
      <p:sp>
        <p:nvSpPr>
          <p:cNvPr id="39" name="圆柱形 38"/>
          <p:cNvSpPr/>
          <p:nvPr/>
        </p:nvSpPr>
        <p:spPr bwMode="auto">
          <a:xfrm>
            <a:off x="5647960" y="4908249"/>
            <a:ext cx="1005403" cy="499134"/>
          </a:xfrm>
          <a:prstGeom prst="can">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rtlCol="0" anchor="ctr" anchorCtr="0" compatLnSpc="1">
            <a:spAutoFit/>
          </a:bodyPr>
          <a:lstStyle/>
          <a:p>
            <a:pPr marL="342900" marR="0" indent="-342900" algn="ctr" defTabSz="914400" rtl="0" eaLnBrk="1" fontAlgn="base" latinLnBrk="0" hangingPunct="1">
              <a:lnSpc>
                <a:spcPct val="90000"/>
              </a:lnSpc>
              <a:spcBef>
                <a:spcPct val="20000"/>
              </a:spcBef>
              <a:spcAft>
                <a:spcPct val="0"/>
              </a:spcAft>
              <a:buClr>
                <a:schemeClr val="bg2"/>
              </a:buClr>
              <a:buSzPct val="75000"/>
              <a:buFont typeface="Wingdings" panose="05000000000000000000" pitchFamily="2" charset="2"/>
              <a:buNone/>
            </a:pPr>
            <a:r>
              <a:rPr kumimoji="0" lang="zh-CN" altLang="en-US" sz="1600"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其他信息</a:t>
            </a:r>
          </a:p>
        </p:txBody>
      </p:sp>
    </p:spTree>
    <p:extLst>
      <p:ext uri="{BB962C8B-B14F-4D97-AF65-F5344CB8AC3E}">
        <p14:creationId xmlns:p14="http://schemas.microsoft.com/office/powerpoint/2010/main" val="3260196472"/>
      </p:ext>
    </p:extLst>
  </p:cSld>
  <p:clrMapOvr>
    <a:masterClrMapping/>
  </p:clrMapOvr>
  <p:transition spd="slow">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en-US" altLang="zh-CN" sz="3200" dirty="0" smtClean="0">
                <a:solidFill>
                  <a:srgbClr val="C00000"/>
                </a:solidFill>
                <a:latin typeface="Times New Roman" pitchFamily="18" charset="0"/>
                <a:ea typeface="黑体" pitchFamily="49" charset="-122"/>
                <a:cs typeface="Times New Roman" pitchFamily="18" charset="0"/>
              </a:rPr>
              <a:t>Q-A</a:t>
            </a:r>
            <a:r>
              <a:rPr lang="zh-CN" altLang="en-US" sz="3200" dirty="0" smtClean="0">
                <a:solidFill>
                  <a:srgbClr val="C00000"/>
                </a:solidFill>
                <a:latin typeface="Times New Roman" pitchFamily="18" charset="0"/>
                <a:ea typeface="黑体" pitchFamily="49" charset="-122"/>
                <a:cs typeface="Times New Roman" pitchFamily="18" charset="0"/>
              </a:rPr>
              <a:t>问答</a:t>
            </a:r>
            <a:endParaRPr lang="en-US" altLang="zh-CN" sz="3200" b="1" dirty="0" smtClean="0">
              <a:solidFill>
                <a:srgbClr val="333399"/>
              </a:solidFill>
              <a:latin typeface="Times New Roman" pitchFamily="18" charset="0"/>
              <a:ea typeface="黑体" pitchFamily="49" charset="-122"/>
              <a:cs typeface="Times New Roman" pitchFamily="18" charset="0"/>
            </a:endParaRPr>
          </a:p>
          <a:p>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40" name="Rectangle 2"/>
          <p:cNvSpPr txBox="1">
            <a:spLocks noChangeArrowheads="1"/>
          </p:cNvSpPr>
          <p:nvPr/>
        </p:nvSpPr>
        <p:spPr bwMode="auto">
          <a:xfrm>
            <a:off x="106363" y="1506538"/>
            <a:ext cx="4297362"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69900" indent="-469900">
              <a:defRPr sz="2800">
                <a:solidFill>
                  <a:schemeClr val="tx1"/>
                </a:solidFill>
                <a:latin typeface="Verdana" pitchFamily="34" charset="0"/>
                <a:ea typeface="宋体" pitchFamily="2" charset="-122"/>
              </a:defRPr>
            </a:lvl1pPr>
            <a:lvl2pPr marL="908050" indent="-436563">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93863" indent="-387350">
              <a:defRPr sz="2800">
                <a:solidFill>
                  <a:schemeClr val="tx1"/>
                </a:solidFill>
                <a:latin typeface="Verdana" pitchFamily="34" charset="0"/>
                <a:ea typeface="宋体" pitchFamily="2" charset="-122"/>
              </a:defRPr>
            </a:lvl4pPr>
            <a:lvl5pPr marL="2093913" indent="-398463">
              <a:defRPr sz="2800">
                <a:solidFill>
                  <a:schemeClr val="tx1"/>
                </a:solidFill>
                <a:latin typeface="Verdana" pitchFamily="34" charset="0"/>
                <a:ea typeface="宋体" pitchFamily="2" charset="-122"/>
              </a:defRPr>
            </a:lvl5pPr>
            <a:lvl6pPr marL="2551113" indent="-39846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3008313" indent="-39846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65513" indent="-39846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922713" indent="-398463"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spcBef>
                <a:spcPct val="20000"/>
              </a:spcBef>
              <a:buClr>
                <a:schemeClr val="accent2"/>
              </a:buClr>
              <a:buFont typeface="Wingdings" pitchFamily="2" charset="2"/>
              <a:buChar char="o"/>
            </a:pPr>
            <a:r>
              <a:rPr lang="zh-CN" altLang="en-US" dirty="0" smtClean="0">
                <a:latin typeface="Times New Roman" pitchFamily="18" charset="0"/>
                <a:ea typeface="黑体" pitchFamily="49" charset="-122"/>
                <a:cs typeface="Times New Roman" pitchFamily="18" charset="0"/>
              </a:rPr>
              <a:t>在</a:t>
            </a:r>
            <a:r>
              <a:rPr lang="en-US" altLang="zh-CN" dirty="0" smtClean="0">
                <a:latin typeface="Times New Roman" pitchFamily="18" charset="0"/>
                <a:ea typeface="黑体" pitchFamily="49" charset="-122"/>
                <a:cs typeface="Times New Roman" pitchFamily="18" charset="0"/>
              </a:rPr>
              <a:t>Q-A</a:t>
            </a:r>
            <a:r>
              <a:rPr lang="zh-CN" altLang="en-US" dirty="0" smtClean="0">
                <a:latin typeface="Times New Roman" pitchFamily="18" charset="0"/>
                <a:ea typeface="黑体" pitchFamily="49" charset="-122"/>
                <a:cs typeface="Times New Roman" pitchFamily="18" charset="0"/>
              </a:rPr>
              <a:t>问答中</a:t>
            </a:r>
            <a:r>
              <a:rPr lang="zh-CN" altLang="zh-CN" spc="50" dirty="0" smtClean="0">
                <a:ln w="11430"/>
                <a:gradFill>
                  <a:gsLst>
                    <a:gs pos="25000">
                      <a:schemeClr val="accent2">
                        <a:satMod val="155000"/>
                      </a:schemeClr>
                    </a:gs>
                    <a:gs pos="100000">
                      <a:schemeClr val="accent2">
                        <a:shade val="45000"/>
                        <a:satMod val="165000"/>
                      </a:schemeClr>
                    </a:gs>
                  </a:gsLst>
                  <a:lin ang="5400000"/>
                </a:gradFill>
                <a:latin typeface="Times New Roman" pitchFamily="18" charset="0"/>
                <a:ea typeface="黑体" pitchFamily="49" charset="-122"/>
              </a:rPr>
              <a:t>刻画</a:t>
            </a:r>
            <a:r>
              <a:rPr lang="zh-CN" altLang="zh-CN"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ea typeface="黑体" pitchFamily="49" charset="-122"/>
              </a:rPr>
              <a:t>因果依赖和时序影响机制</a:t>
            </a:r>
            <a:endParaRPr lang="en-US" altLang="zh-CN" dirty="0">
              <a:latin typeface="Times New Roman" pitchFamily="18" charset="0"/>
              <a:ea typeface="黑体" pitchFamily="49" charset="-122"/>
              <a:cs typeface="Times New Roman" pitchFamily="18" charset="0"/>
            </a:endParaRPr>
          </a:p>
          <a:p>
            <a:pPr>
              <a:spcBef>
                <a:spcPct val="20000"/>
              </a:spcBef>
              <a:buClr>
                <a:schemeClr val="accent2"/>
              </a:buClr>
              <a:buFont typeface="Wingdings" pitchFamily="2" charset="2"/>
              <a:buChar char="o"/>
            </a:pPr>
            <a:endParaRPr lang="en-US" altLang="zh-CN" dirty="0">
              <a:latin typeface="Times New Roman" pitchFamily="18" charset="0"/>
              <a:ea typeface="黑体" pitchFamily="49" charset="-122"/>
              <a:cs typeface="Times New Roman" pitchFamily="18" charset="0"/>
            </a:endParaRPr>
          </a:p>
          <a:p>
            <a:pPr>
              <a:spcBef>
                <a:spcPct val="20000"/>
              </a:spcBef>
              <a:buClr>
                <a:schemeClr val="accent2"/>
              </a:buClr>
              <a:buFont typeface="Wingdings" pitchFamily="2" charset="2"/>
              <a:buChar char="o"/>
            </a:pPr>
            <a:r>
              <a:rPr lang="zh-CN" altLang="en-US" dirty="0">
                <a:latin typeface="Times New Roman" pitchFamily="18" charset="0"/>
                <a:ea typeface="黑体" pitchFamily="49" charset="-122"/>
                <a:cs typeface="Times New Roman" pitchFamily="18" charset="0"/>
              </a:rPr>
              <a:t>能用众力，则无敌于天下矣；</a:t>
            </a:r>
            <a:r>
              <a:rPr lang="zh-CN" altLang="en-US" b="1" dirty="0">
                <a:solidFill>
                  <a:srgbClr val="C00000"/>
                </a:solidFill>
                <a:latin typeface="Times New Roman" pitchFamily="18" charset="0"/>
                <a:ea typeface="黑体" pitchFamily="49" charset="-122"/>
                <a:cs typeface="Times New Roman" pitchFamily="18" charset="0"/>
              </a:rPr>
              <a:t>能用众智，则无畏于圣人矣</a:t>
            </a:r>
            <a:r>
              <a:rPr lang="en-US" altLang="zh-CN" dirty="0">
                <a:latin typeface="Times New Roman" pitchFamily="18" charset="0"/>
                <a:ea typeface="黑体" pitchFamily="49" charset="-122"/>
                <a:cs typeface="Times New Roman" pitchFamily="18" charset="0"/>
              </a:rPr>
              <a:t>(</a:t>
            </a:r>
            <a:r>
              <a:rPr lang="zh-CN" altLang="en-US" dirty="0">
                <a:latin typeface="Times New Roman" pitchFamily="18" charset="0"/>
                <a:ea typeface="黑体" pitchFamily="49" charset="-122"/>
                <a:cs typeface="Times New Roman" pitchFamily="18" charset="0"/>
              </a:rPr>
              <a:t>语出</a:t>
            </a:r>
            <a:r>
              <a:rPr lang="en-US" altLang="zh-CN" dirty="0">
                <a:latin typeface="Times New Roman" pitchFamily="18" charset="0"/>
                <a:ea typeface="黑体" pitchFamily="49" charset="-122"/>
                <a:cs typeface="Times New Roman" pitchFamily="18" charset="0"/>
              </a:rPr>
              <a:t>《</a:t>
            </a:r>
            <a:r>
              <a:rPr lang="zh-CN" altLang="en-US" dirty="0">
                <a:latin typeface="Times New Roman" pitchFamily="18" charset="0"/>
                <a:ea typeface="黑体" pitchFamily="49" charset="-122"/>
                <a:cs typeface="Times New Roman" pitchFamily="18" charset="0"/>
              </a:rPr>
              <a:t>三国志</a:t>
            </a:r>
            <a:r>
              <a:rPr lang="en-US" altLang="zh-CN" dirty="0">
                <a:latin typeface="Times New Roman" pitchFamily="18" charset="0"/>
                <a:ea typeface="黑体" pitchFamily="49" charset="-122"/>
                <a:cs typeface="Times New Roman" pitchFamily="18" charset="0"/>
              </a:rPr>
              <a:t>·</a:t>
            </a:r>
            <a:r>
              <a:rPr lang="zh-CN" altLang="en-US" dirty="0">
                <a:latin typeface="Times New Roman" pitchFamily="18" charset="0"/>
                <a:ea typeface="黑体" pitchFamily="49" charset="-122"/>
                <a:cs typeface="Times New Roman" pitchFamily="18" charset="0"/>
              </a:rPr>
              <a:t>吴志</a:t>
            </a:r>
            <a:r>
              <a:rPr lang="en-US" altLang="zh-CN" dirty="0">
                <a:latin typeface="Times New Roman" pitchFamily="18" charset="0"/>
                <a:ea typeface="黑体" pitchFamily="49" charset="-122"/>
                <a:cs typeface="Times New Roman" pitchFamily="18" charset="0"/>
              </a:rPr>
              <a:t>·</a:t>
            </a:r>
            <a:r>
              <a:rPr lang="zh-CN" altLang="en-US" dirty="0">
                <a:latin typeface="Times New Roman" pitchFamily="18" charset="0"/>
                <a:ea typeface="黑体" pitchFamily="49" charset="-122"/>
                <a:cs typeface="Times New Roman" pitchFamily="18" charset="0"/>
              </a:rPr>
              <a:t>孙权传</a:t>
            </a:r>
            <a:r>
              <a:rPr lang="en-US" altLang="zh-CN" dirty="0">
                <a:latin typeface="Times New Roman" pitchFamily="18" charset="0"/>
                <a:ea typeface="黑体" pitchFamily="49" charset="-122"/>
                <a:cs typeface="Times New Roman" pitchFamily="18" charset="0"/>
              </a:rPr>
              <a:t>》)</a:t>
            </a:r>
          </a:p>
          <a:p>
            <a:pPr>
              <a:spcBef>
                <a:spcPct val="20000"/>
              </a:spcBef>
              <a:buClr>
                <a:schemeClr val="accent2"/>
              </a:buClr>
              <a:buFont typeface="Wingdings" pitchFamily="2" charset="2"/>
              <a:buChar char="o"/>
            </a:pPr>
            <a:endParaRPr lang="en-US" altLang="zh-CN" dirty="0">
              <a:latin typeface="Times New Roman" pitchFamily="18" charset="0"/>
              <a:ea typeface="黑体" pitchFamily="49" charset="-122"/>
              <a:cs typeface="Times New Roman" pitchFamily="18" charset="0"/>
            </a:endParaRPr>
          </a:p>
        </p:txBody>
      </p:sp>
      <p:pic>
        <p:nvPicPr>
          <p:cNvPr id="4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9763" y="1506538"/>
            <a:ext cx="4694237" cy="3467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2" name="圆角矩形 30"/>
          <p:cNvSpPr/>
          <p:nvPr/>
        </p:nvSpPr>
        <p:spPr bwMode="auto">
          <a:xfrm>
            <a:off x="4867422" y="5211785"/>
            <a:ext cx="4178104" cy="661004"/>
          </a:xfrm>
          <a:prstGeom prst="roundRect">
            <a:avLst/>
          </a:prstGeom>
          <a:solidFill>
            <a:srgbClr val="FFC000"/>
          </a:solidFill>
          <a:ln>
            <a:headEnd type="none" w="med" len="med"/>
            <a:tailEnd type="none" w="med" len="med"/>
          </a:ln>
          <a:effectLst>
            <a:outerShdw blurRad="40000" dist="20000" dir="5400000" rotWithShape="0">
              <a:srgbClr val="000000">
                <a:alpha val="38000"/>
              </a:srgbClr>
            </a:outerShdw>
          </a:effectLst>
          <a:scene3d>
            <a:camera prst="orthographicFront"/>
            <a:lightRig rig="threePt" dir="t"/>
          </a:scene3d>
          <a:sp3d>
            <a:bevelT w="190500" h="63500"/>
          </a:sp3d>
        </p:spPr>
        <p:style>
          <a:lnRef idx="1">
            <a:schemeClr val="accent2"/>
          </a:lnRef>
          <a:fillRef idx="2">
            <a:schemeClr val="accent2"/>
          </a:fillRef>
          <a:effectRef idx="1">
            <a:schemeClr val="accent2"/>
          </a:effectRef>
          <a:fontRef idx="minor">
            <a:schemeClr val="dk1"/>
          </a:fontRef>
        </p:style>
        <p:txBody>
          <a:bodyPr wrap="none" tIns="0" bIns="0" anchor="ctr"/>
          <a:lstStyle/>
          <a:p>
            <a:pPr algn="ctr">
              <a:buFont typeface="Arial" charset="0"/>
              <a:buNone/>
              <a:defRPr/>
            </a:pPr>
            <a:r>
              <a:rPr lang="en-US" altLang="zh-CN" sz="24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rPr>
              <a:t>Q-A</a:t>
            </a:r>
            <a:r>
              <a:rPr lang="zh-CN" altLang="en-US" sz="24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rPr>
              <a:t>问答中观点逐步凝练形成</a:t>
            </a:r>
            <a:endParaRPr lang="en-US" altLang="zh-CN" sz="24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Times New Roman" panose="02020603050405020304" pitchFamily="18" charset="0"/>
              <a:ea typeface="黑体" pitchFamily="49" charset="-122"/>
              <a:cs typeface="Times New Roman" panose="02020603050405020304" pitchFamily="18" charset="0"/>
            </a:endParaRPr>
          </a:p>
        </p:txBody>
      </p:sp>
    </p:spTree>
    <p:extLst>
      <p:ext uri="{BB962C8B-B14F-4D97-AF65-F5344CB8AC3E}">
        <p14:creationId xmlns:p14="http://schemas.microsoft.com/office/powerpoint/2010/main" val="3625266386"/>
      </p:ext>
    </p:extLst>
  </p:cSld>
  <p:clrMapOvr>
    <a:masterClrMapping/>
  </p:clrMapOvr>
  <p:transition spd="slow">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en-US" altLang="zh-CN" sz="3200" dirty="0" smtClean="0">
                <a:solidFill>
                  <a:srgbClr val="C00000"/>
                </a:solidFill>
                <a:latin typeface="Times New Roman" pitchFamily="18" charset="0"/>
                <a:ea typeface="黑体" pitchFamily="49" charset="-122"/>
                <a:cs typeface="Times New Roman" pitchFamily="18" charset="0"/>
              </a:rPr>
              <a:t>Q-A</a:t>
            </a:r>
            <a:r>
              <a:rPr lang="zh-CN" altLang="en-US" sz="3200" dirty="0" smtClean="0">
                <a:solidFill>
                  <a:srgbClr val="C00000"/>
                </a:solidFill>
                <a:latin typeface="Times New Roman" pitchFamily="18" charset="0"/>
                <a:ea typeface="黑体" pitchFamily="49" charset="-122"/>
                <a:cs typeface="Times New Roman" pitchFamily="18" charset="0"/>
              </a:rPr>
              <a:t>问答</a:t>
            </a:r>
            <a:endParaRPr lang="en-US" altLang="zh-CN" sz="3200" b="1" dirty="0" smtClean="0">
              <a:solidFill>
                <a:srgbClr val="333399"/>
              </a:solidFill>
              <a:latin typeface="Times New Roman" pitchFamily="18" charset="0"/>
              <a:ea typeface="黑体" pitchFamily="49" charset="-122"/>
              <a:cs typeface="Times New Roman" pitchFamily="18" charset="0"/>
            </a:endParaRPr>
          </a:p>
          <a:p>
            <a:endParaRPr lang="en-US" altLang="zh-CN" b="1" dirty="0" smtClean="0">
              <a:solidFill>
                <a:srgbClr val="333399"/>
              </a:solidFill>
              <a:latin typeface="Times New Roman" pitchFamily="18" charset="0"/>
              <a:ea typeface="黑体" pitchFamily="49" charset="-122"/>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1143000"/>
            <a:ext cx="8216901" cy="47482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07975" y="6029663"/>
            <a:ext cx="8988425" cy="830997"/>
          </a:xfrm>
          <a:prstGeom prst="rect">
            <a:avLst/>
          </a:prstGeom>
        </p:spPr>
        <p:txBody>
          <a:bodyPr wrap="square">
            <a:spAutoFit/>
          </a:bodyPr>
          <a:lstStyle/>
          <a:p>
            <a:pPr algn="ctr"/>
            <a:r>
              <a:rPr lang="en-US" altLang="zh-CN" sz="1600" dirty="0" err="1">
                <a:latin typeface="Times New Roman" panose="02020603050405020304" pitchFamily="18" charset="0"/>
                <a:cs typeface="Times New Roman" panose="02020603050405020304" pitchFamily="18" charset="0"/>
              </a:rPr>
              <a:t>Fei</a:t>
            </a:r>
            <a:r>
              <a:rPr lang="en-US" altLang="zh-CN" sz="1600" dirty="0">
                <a:latin typeface="Times New Roman" panose="02020603050405020304" pitchFamily="18" charset="0"/>
                <a:cs typeface="Times New Roman" panose="02020603050405020304" pitchFamily="18" charset="0"/>
              </a:rPr>
              <a:t> Wu, </a:t>
            </a:r>
            <a:r>
              <a:rPr lang="en-US" altLang="zh-CN" sz="1600" dirty="0" err="1">
                <a:latin typeface="Times New Roman" panose="02020603050405020304" pitchFamily="18" charset="0"/>
                <a:cs typeface="Times New Roman" panose="02020603050405020304" pitchFamily="18" charset="0"/>
              </a:rPr>
              <a:t>Xinyu</a:t>
            </a:r>
            <a:r>
              <a:rPr lang="en-US" altLang="zh-CN" sz="1600" dirty="0">
                <a:latin typeface="Times New Roman" panose="02020603050405020304" pitchFamily="18" charset="0"/>
                <a:cs typeface="Times New Roman" panose="02020603050405020304" pitchFamily="18" charset="0"/>
              </a:rPr>
              <a:t> </a:t>
            </a:r>
            <a:r>
              <a:rPr lang="en-US" altLang="zh-CN" sz="1600" dirty="0" err="1">
                <a:latin typeface="Times New Roman" panose="02020603050405020304" pitchFamily="18" charset="0"/>
                <a:cs typeface="Times New Roman" panose="02020603050405020304" pitchFamily="18" charset="0"/>
              </a:rPr>
              <a:t>Duan</a:t>
            </a:r>
            <a:r>
              <a:rPr lang="en-US" altLang="zh-CN" sz="1600" dirty="0">
                <a:latin typeface="Times New Roman" panose="02020603050405020304" pitchFamily="18" charset="0"/>
                <a:cs typeface="Times New Roman" panose="02020603050405020304" pitchFamily="18" charset="0"/>
              </a:rPr>
              <a:t>, Jun Xiao, Zhou Zhao, </a:t>
            </a:r>
            <a:r>
              <a:rPr lang="en-US" altLang="zh-CN" sz="1600" dirty="0" err="1">
                <a:latin typeface="Times New Roman" panose="02020603050405020304" pitchFamily="18" charset="0"/>
                <a:cs typeface="Times New Roman" panose="02020603050405020304" pitchFamily="18" charset="0"/>
              </a:rPr>
              <a:t>Siliang</a:t>
            </a:r>
            <a:r>
              <a:rPr lang="en-US" altLang="zh-CN" sz="1600" dirty="0">
                <a:latin typeface="Times New Roman" panose="02020603050405020304" pitchFamily="18" charset="0"/>
                <a:cs typeface="Times New Roman" panose="02020603050405020304" pitchFamily="18" charset="0"/>
              </a:rPr>
              <a:t> Tang, Yin Zhang, and </a:t>
            </a:r>
            <a:r>
              <a:rPr lang="en-US" altLang="zh-CN" sz="1600" dirty="0" err="1">
                <a:latin typeface="Times New Roman" panose="02020603050405020304" pitchFamily="18" charset="0"/>
                <a:cs typeface="Times New Roman" panose="02020603050405020304" pitchFamily="18" charset="0"/>
              </a:rPr>
              <a:t>Yueting</a:t>
            </a:r>
            <a:r>
              <a:rPr lang="en-US" altLang="zh-CN" sz="1600" dirty="0">
                <a:latin typeface="Times New Roman" panose="02020603050405020304" pitchFamily="18" charset="0"/>
                <a:cs typeface="Times New Roman" panose="02020603050405020304" pitchFamily="18" charset="0"/>
              </a:rPr>
              <a:t> Zhuang, Temporal Interaction and Causation Influence in Community-based Question Answering, IEEE Transactions on Knowledge and Data Engineering (major revised)</a:t>
            </a:r>
            <a:endParaRPr lang="zh-CN" alt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3547365"/>
      </p:ext>
    </p:extLst>
  </p:cSld>
  <p:clrMapOvr>
    <a:masterClrMapping/>
  </p:clrMapOvr>
  <p:transition spd="slow">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zh-CN" altLang="en-US" sz="3200" dirty="0" smtClean="0">
                <a:solidFill>
                  <a:srgbClr val="C00000"/>
                </a:solidFill>
                <a:latin typeface="Times New Roman" pitchFamily="18" charset="0"/>
                <a:ea typeface="黑体" pitchFamily="49" charset="-122"/>
                <a:cs typeface="Times New Roman" pitchFamily="18" charset="0"/>
              </a:rPr>
              <a:t>看图说话</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40" name="内容占位符 2"/>
          <p:cNvSpPr>
            <a:spLocks noGrp="1"/>
          </p:cNvSpPr>
          <p:nvPr>
            <p:ph idx="1"/>
          </p:nvPr>
        </p:nvSpPr>
        <p:spPr>
          <a:xfrm>
            <a:off x="307975" y="1012180"/>
            <a:ext cx="8280920" cy="792559"/>
          </a:xfrm>
        </p:spPr>
        <p:txBody>
          <a:bodyPr/>
          <a:lstStyle/>
          <a:p>
            <a:pPr>
              <a:buFont typeface="Wingdings" panose="05000000000000000000" pitchFamily="2" charset="2"/>
              <a:buChar char="l"/>
            </a:pPr>
            <a:r>
              <a:rPr lang="zh-CN" altLang="en-US" sz="2400" dirty="0" smtClean="0">
                <a:latin typeface="黑体" panose="02010609060101010101" pitchFamily="49" charset="-122"/>
                <a:ea typeface="黑体" panose="02010609060101010101" pitchFamily="49" charset="-122"/>
                <a:cs typeface="Times New Roman" panose="02020603050405020304" pitchFamily="18" charset="0"/>
              </a:rPr>
              <a:t>对图像</a:t>
            </a:r>
            <a:r>
              <a:rPr lang="en-US" altLang="zh-CN" sz="2400" dirty="0" smtClean="0">
                <a:latin typeface="黑体" panose="02010609060101010101" pitchFamily="49" charset="-122"/>
                <a:ea typeface="黑体" panose="02010609060101010101" pitchFamily="49" charset="-122"/>
                <a:cs typeface="Times New Roman" panose="02020603050405020304" pitchFamily="18" charset="0"/>
              </a:rPr>
              <a:t>-</a:t>
            </a:r>
            <a:r>
              <a:rPr lang="zh-CN" altLang="en-US" sz="2400" dirty="0" smtClean="0">
                <a:latin typeface="黑体" panose="02010609060101010101" pitchFamily="49" charset="-122"/>
                <a:ea typeface="黑体" panose="02010609060101010101" pitchFamily="49" charset="-122"/>
                <a:cs typeface="Times New Roman" panose="02020603050405020304" pitchFamily="18" charset="0"/>
              </a:rPr>
              <a:t>句子等耦合数据生成组合语义，在层次化深度学习框架下实现“看图说话”</a:t>
            </a:r>
            <a:endParaRPr lang="zh-CN" altLang="en-US" sz="2400" dirty="0">
              <a:latin typeface="黑体" panose="02010609060101010101" pitchFamily="49" charset="-122"/>
              <a:ea typeface="黑体" panose="02010609060101010101" pitchFamily="49" charset="-122"/>
              <a:cs typeface="Times New Roman" panose="02020603050405020304" pitchFamily="18" charset="0"/>
            </a:endParaRPr>
          </a:p>
        </p:txBody>
      </p:sp>
      <p:sp>
        <p:nvSpPr>
          <p:cNvPr id="41" name="矩形 40"/>
          <p:cNvSpPr/>
          <p:nvPr/>
        </p:nvSpPr>
        <p:spPr>
          <a:xfrm>
            <a:off x="163959" y="5842481"/>
            <a:ext cx="9001000" cy="830997"/>
          </a:xfrm>
          <a:prstGeom prst="rect">
            <a:avLst/>
          </a:prstGeom>
        </p:spPr>
        <p:txBody>
          <a:bodyPr wrap="square">
            <a:spAutoFit/>
          </a:bodyPr>
          <a:lstStyle/>
          <a:p>
            <a:pPr lvl="0" algn="ctr"/>
            <a:r>
              <a:rPr lang="en-US" altLang="zh-CN" sz="1600" dirty="0" err="1">
                <a:latin typeface="Times New Roman" panose="02020603050405020304" pitchFamily="18" charset="0"/>
                <a:cs typeface="Times New Roman" panose="02020603050405020304" pitchFamily="18" charset="0"/>
              </a:rPr>
              <a:t>Yueting</a:t>
            </a:r>
            <a:r>
              <a:rPr lang="en-US" altLang="zh-CN" sz="1600" dirty="0">
                <a:latin typeface="Times New Roman" panose="02020603050405020304" pitchFamily="18" charset="0"/>
                <a:cs typeface="Times New Roman" panose="02020603050405020304" pitchFamily="18" charset="0"/>
              </a:rPr>
              <a:t> Zhuang, Jun Song, </a:t>
            </a:r>
            <a:r>
              <a:rPr lang="en-US" altLang="zh-CN" sz="1600" dirty="0" err="1">
                <a:latin typeface="Times New Roman" panose="02020603050405020304" pitchFamily="18" charset="0"/>
                <a:cs typeface="Times New Roman" panose="02020603050405020304" pitchFamily="18" charset="0"/>
              </a:rPr>
              <a:t>Fei</a:t>
            </a:r>
            <a:r>
              <a:rPr lang="en-US" altLang="zh-CN" sz="1600" dirty="0">
                <a:latin typeface="Times New Roman" panose="02020603050405020304" pitchFamily="18" charset="0"/>
                <a:cs typeface="Times New Roman" panose="02020603050405020304" pitchFamily="18" charset="0"/>
              </a:rPr>
              <a:t> Wu, Xi Li, </a:t>
            </a:r>
            <a:r>
              <a:rPr lang="en-US" altLang="zh-CN" sz="1600" dirty="0" err="1">
                <a:latin typeface="Times New Roman" panose="02020603050405020304" pitchFamily="18" charset="0"/>
                <a:cs typeface="Times New Roman" panose="02020603050405020304" pitchFamily="18" charset="0"/>
              </a:rPr>
              <a:t>Zhongfei</a:t>
            </a:r>
            <a:r>
              <a:rPr lang="en-US" altLang="zh-CN" sz="1600" dirty="0">
                <a:latin typeface="Times New Roman" panose="02020603050405020304" pitchFamily="18" charset="0"/>
                <a:cs typeface="Times New Roman" panose="02020603050405020304" pitchFamily="18" charset="0"/>
              </a:rPr>
              <a:t> Zhang, </a:t>
            </a:r>
            <a:r>
              <a:rPr lang="en-US" altLang="zh-CN" sz="1600" dirty="0" err="1">
                <a:latin typeface="Times New Roman" panose="02020603050405020304" pitchFamily="18" charset="0"/>
                <a:cs typeface="Times New Roman" panose="02020603050405020304" pitchFamily="18" charset="0"/>
              </a:rPr>
              <a:t>Rui</a:t>
            </a:r>
            <a:r>
              <a:rPr lang="en-US" altLang="zh-CN" sz="1600" dirty="0">
                <a:latin typeface="Times New Roman" panose="02020603050405020304" pitchFamily="18" charset="0"/>
                <a:cs typeface="Times New Roman" panose="02020603050405020304" pitchFamily="18" charset="0"/>
              </a:rPr>
              <a:t> Yong, Multi-modal Deep Embedding via Hierarchical Grounded Compositional Semantics, IEEE Transactions on Circuits and Systems for Video Technology, </a:t>
            </a:r>
            <a:r>
              <a:rPr lang="en-US" altLang="zh-CN" sz="1600" dirty="0">
                <a:latin typeface="Times New Roman" panose="02020603050405020304" pitchFamily="18" charset="0"/>
                <a:cs typeface="Times New Roman" panose="02020603050405020304" pitchFamily="18" charset="0"/>
                <a:hlinkClick r:id="rId3"/>
              </a:rPr>
              <a:t>10.1109/TCSVT.2016.2606648</a:t>
            </a:r>
            <a:endParaRPr lang="zh-CN" altLang="zh-CN" sz="1600" dirty="0">
              <a:latin typeface="Times New Roman" panose="02020603050405020304" pitchFamily="18" charset="0"/>
              <a:cs typeface="Times New Roman" panose="02020603050405020304" pitchFamily="18" charset="0"/>
            </a:endParaRPr>
          </a:p>
        </p:txBody>
      </p:sp>
      <p:pic>
        <p:nvPicPr>
          <p:cNvPr id="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959" y="2046039"/>
            <a:ext cx="8424936"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6563494"/>
      </p:ext>
    </p:extLst>
  </p:cSld>
  <p:clrMapOvr>
    <a:masterClrMapping/>
  </p:clrMapOvr>
  <p:transition spd="slow">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zh-CN" altLang="en-US" sz="3200" dirty="0" smtClean="0">
                <a:solidFill>
                  <a:srgbClr val="C00000"/>
                </a:solidFill>
                <a:latin typeface="Times New Roman" pitchFamily="18" charset="0"/>
                <a:ea typeface="黑体" pitchFamily="49" charset="-122"/>
                <a:cs typeface="Times New Roman" pitchFamily="18" charset="0"/>
              </a:rPr>
              <a:t>运动识别</a:t>
            </a:r>
            <a:endParaRPr lang="en-US" altLang="zh-CN" b="1" dirty="0" smtClean="0">
              <a:solidFill>
                <a:srgbClr val="333399"/>
              </a:solidFill>
              <a:latin typeface="Times New Roman" pitchFamily="18" charset="0"/>
              <a:ea typeface="黑体" pitchFamily="49" charset="-122"/>
              <a:cs typeface="Times New Roman" pitchFamily="18" charset="0"/>
            </a:endParaRPr>
          </a:p>
        </p:txBody>
      </p:sp>
      <p:pic>
        <p:nvPicPr>
          <p:cNvPr id="27" name="图片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038" y="1427163"/>
            <a:ext cx="5180012" cy="297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文本框 2"/>
          <p:cNvSpPr txBox="1">
            <a:spLocks noChangeArrowheads="1"/>
          </p:cNvSpPr>
          <p:nvPr/>
        </p:nvSpPr>
        <p:spPr bwMode="auto">
          <a:xfrm>
            <a:off x="66675" y="4638675"/>
            <a:ext cx="9097962"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lgn="ctr"/>
            <a:r>
              <a:rPr lang="zh-CN" altLang="en-US" sz="2000" dirty="0" smtClean="0">
                <a:solidFill>
                  <a:srgbClr val="0000CC"/>
                </a:solidFill>
                <a:latin typeface="Times New Roman" pitchFamily="18" charset="0"/>
                <a:ea typeface="微软雅黑" pitchFamily="34" charset="-122"/>
                <a:cs typeface="Times New Roman" pitchFamily="18" charset="0"/>
              </a:rPr>
              <a:t>视频</a:t>
            </a:r>
            <a:r>
              <a:rPr lang="zh-CN" altLang="en-US" sz="2000" dirty="0">
                <a:solidFill>
                  <a:srgbClr val="0000CC"/>
                </a:solidFill>
                <a:latin typeface="Times New Roman" pitchFamily="18" charset="0"/>
                <a:ea typeface="微软雅黑" pitchFamily="34" charset="-122"/>
                <a:cs typeface="Times New Roman" pitchFamily="18" charset="0"/>
              </a:rPr>
              <a:t>事件检测之一</a:t>
            </a:r>
            <a:r>
              <a:rPr lang="zh-CN" altLang="en-US" sz="2000" dirty="0" smtClean="0">
                <a:solidFill>
                  <a:srgbClr val="0000CC"/>
                </a:solidFill>
                <a:latin typeface="Times New Roman" pitchFamily="18" charset="0"/>
                <a:ea typeface="微软雅黑" pitchFamily="34" charset="-122"/>
                <a:cs typeface="Times New Roman" pitchFamily="18" charset="0"/>
              </a:rPr>
              <a:t>及</a:t>
            </a:r>
            <a:r>
              <a:rPr lang="en-US" altLang="zh-CN" sz="2000" dirty="0" smtClean="0">
                <a:solidFill>
                  <a:srgbClr val="0000CC"/>
                </a:solidFill>
                <a:latin typeface="Times New Roman" pitchFamily="18" charset="0"/>
                <a:ea typeface="微软雅黑" pitchFamily="34" charset="-122"/>
                <a:cs typeface="Times New Roman" pitchFamily="18" charset="0"/>
              </a:rPr>
              <a:t>Video-Captioning</a:t>
            </a:r>
            <a:endParaRPr lang="en-US" altLang="zh-CN" sz="2000" dirty="0">
              <a:solidFill>
                <a:srgbClr val="0000CC"/>
              </a:solidFill>
              <a:latin typeface="Times New Roman" pitchFamily="18" charset="0"/>
              <a:ea typeface="微软雅黑" pitchFamily="34" charset="-122"/>
              <a:cs typeface="Times New Roman" pitchFamily="18" charset="0"/>
            </a:endParaRPr>
          </a:p>
          <a:p>
            <a:pPr marL="342900" indent="-342900">
              <a:buFont typeface="Wingdings" panose="05000000000000000000" pitchFamily="2" charset="2"/>
              <a:buChar char="l"/>
            </a:pPr>
            <a:r>
              <a:rPr lang="zh-CN" altLang="en-US" sz="2000" dirty="0" smtClean="0">
                <a:latin typeface="Times New Roman" pitchFamily="18" charset="0"/>
                <a:ea typeface="黑体" pitchFamily="49" charset="-122"/>
                <a:cs typeface="Times New Roman" pitchFamily="18" charset="0"/>
              </a:rPr>
              <a:t>国际</a:t>
            </a:r>
            <a:r>
              <a:rPr lang="zh-CN" altLang="en-US" sz="2000" dirty="0">
                <a:latin typeface="Times New Roman" pitchFamily="18" charset="0"/>
                <a:ea typeface="黑体" pitchFamily="49" charset="-122"/>
                <a:cs typeface="Times New Roman" pitchFamily="18" charset="0"/>
              </a:rPr>
              <a:t>视频运动行为识别竞赛</a:t>
            </a:r>
            <a:r>
              <a:rPr lang="en-US" altLang="zh-CN" sz="2000" dirty="0" err="1">
                <a:latin typeface="Times New Roman" pitchFamily="18" charset="0"/>
                <a:ea typeface="黑体" pitchFamily="49" charset="-122"/>
                <a:cs typeface="Times New Roman" pitchFamily="18" charset="0"/>
              </a:rPr>
              <a:t>Thumos</a:t>
            </a:r>
            <a:r>
              <a:rPr lang="en-US" altLang="zh-CN" sz="2000" dirty="0">
                <a:latin typeface="Times New Roman" pitchFamily="18" charset="0"/>
                <a:ea typeface="黑体" pitchFamily="49" charset="-122"/>
                <a:cs typeface="Times New Roman" pitchFamily="18" charset="0"/>
              </a:rPr>
              <a:t> Challenge </a:t>
            </a:r>
            <a:r>
              <a:rPr lang="en-US" altLang="zh-CN" sz="2000" dirty="0" smtClean="0">
                <a:latin typeface="Times New Roman" pitchFamily="18" charset="0"/>
                <a:ea typeface="黑体" pitchFamily="49" charset="-122"/>
                <a:cs typeface="Times New Roman" pitchFamily="18" charset="0"/>
              </a:rPr>
              <a:t>2015</a:t>
            </a:r>
            <a:r>
              <a:rPr lang="zh-CN" altLang="en-US" sz="2000" dirty="0" smtClean="0">
                <a:latin typeface="Times New Roman" pitchFamily="18" charset="0"/>
                <a:ea typeface="黑体" pitchFamily="49" charset="-122"/>
                <a:cs typeface="Times New Roman" pitchFamily="18" charset="0"/>
              </a:rPr>
              <a:t>第三</a:t>
            </a:r>
            <a:r>
              <a:rPr lang="zh-CN" altLang="en-US" sz="2000" dirty="0">
                <a:latin typeface="Times New Roman" pitchFamily="18" charset="0"/>
                <a:ea typeface="黑体" pitchFamily="49" charset="-122"/>
                <a:cs typeface="Times New Roman" pitchFamily="18" charset="0"/>
              </a:rPr>
              <a:t>名，</a:t>
            </a:r>
            <a:r>
              <a:rPr lang="en-US" altLang="zh-CN" sz="2000" dirty="0" err="1">
                <a:latin typeface="Times New Roman" pitchFamily="18" charset="0"/>
                <a:ea typeface="黑体" pitchFamily="49" charset="-122"/>
                <a:cs typeface="Times New Roman" pitchFamily="18" charset="0"/>
              </a:rPr>
              <a:t>Thumos</a:t>
            </a:r>
            <a:r>
              <a:rPr lang="zh-CN" altLang="en-US" sz="2000" dirty="0">
                <a:latin typeface="Times New Roman" pitchFamily="18" charset="0"/>
                <a:ea typeface="黑体" pitchFamily="49" charset="-122"/>
                <a:cs typeface="Times New Roman" pitchFamily="18" charset="0"/>
              </a:rPr>
              <a:t>包含了</a:t>
            </a:r>
            <a:r>
              <a:rPr lang="en-US" altLang="zh-CN" sz="2000" dirty="0">
                <a:latin typeface="Times New Roman" pitchFamily="18" charset="0"/>
                <a:ea typeface="黑体" pitchFamily="49" charset="-122"/>
                <a:cs typeface="Times New Roman" pitchFamily="18" charset="0"/>
              </a:rPr>
              <a:t>101</a:t>
            </a:r>
            <a:r>
              <a:rPr lang="zh-CN" altLang="en-US" sz="2000" dirty="0">
                <a:latin typeface="Times New Roman" pitchFamily="18" charset="0"/>
                <a:ea typeface="黑体" pitchFamily="49" charset="-122"/>
                <a:cs typeface="Times New Roman" pitchFamily="18" charset="0"/>
              </a:rPr>
              <a:t>个视频运动</a:t>
            </a:r>
            <a:r>
              <a:rPr lang="zh-CN" altLang="en-US" sz="2000" dirty="0" smtClean="0">
                <a:latin typeface="Times New Roman" pitchFamily="18" charset="0"/>
                <a:ea typeface="黑体" pitchFamily="49" charset="-122"/>
                <a:cs typeface="Times New Roman" pitchFamily="18" charset="0"/>
              </a:rPr>
              <a:t>类别</a:t>
            </a:r>
            <a:endParaRPr lang="en-US" altLang="zh-CN" sz="2000" dirty="0" smtClean="0">
              <a:latin typeface="Times New Roman" pitchFamily="18" charset="0"/>
              <a:ea typeface="黑体" pitchFamily="49" charset="-122"/>
              <a:cs typeface="Times New Roman" pitchFamily="18" charset="0"/>
            </a:endParaRPr>
          </a:p>
          <a:p>
            <a:pPr marL="342900" indent="-342900">
              <a:buFont typeface="Wingdings" panose="05000000000000000000" pitchFamily="2" charset="2"/>
              <a:buChar char="l"/>
            </a:pPr>
            <a:r>
              <a:rPr lang="en-US" altLang="zh-CN" sz="2000" dirty="0" smtClean="0">
                <a:ln w="1905"/>
                <a:latin typeface="Times New Roman" panose="02020603050405020304" pitchFamily="18" charset="0"/>
                <a:ea typeface="黑体" panose="02010609060101010101" pitchFamily="49" charset="-122"/>
                <a:cs typeface="Times New Roman" panose="02020603050405020304" pitchFamily="18" charset="0"/>
              </a:rPr>
              <a:t>2016</a:t>
            </a:r>
            <a:r>
              <a:rPr lang="zh-CN" altLang="en-US" sz="2000" dirty="0" smtClean="0">
                <a:ln w="1905"/>
                <a:latin typeface="Times New Roman" panose="02020603050405020304" pitchFamily="18" charset="0"/>
                <a:ea typeface="黑体" panose="02010609060101010101" pitchFamily="49" charset="-122"/>
                <a:cs typeface="Times New Roman" panose="02020603050405020304" pitchFamily="18" charset="0"/>
              </a:rPr>
              <a:t> </a:t>
            </a:r>
            <a:r>
              <a:rPr lang="en-US" altLang="zh-CN" sz="2000" dirty="0" err="1">
                <a:ln w="1905"/>
                <a:latin typeface="Times New Roman" panose="02020603050405020304" pitchFamily="18" charset="0"/>
                <a:ea typeface="黑体" panose="02010609060101010101" pitchFamily="49" charset="-122"/>
                <a:cs typeface="Times New Roman" panose="02020603050405020304" pitchFamily="18" charset="0"/>
              </a:rPr>
              <a:t>ActivityNet</a:t>
            </a:r>
            <a:r>
              <a:rPr lang="zh-CN" altLang="en-US" sz="2000" dirty="0">
                <a:ln w="1905"/>
                <a:latin typeface="Times New Roman" panose="02020603050405020304" pitchFamily="18" charset="0"/>
                <a:ea typeface="黑体" panose="02010609060101010101" pitchFamily="49" charset="-122"/>
                <a:cs typeface="Times New Roman" panose="02020603050405020304" pitchFamily="18" charset="0"/>
              </a:rPr>
              <a:t>视频运动行为识别竞赛第六</a:t>
            </a:r>
            <a:r>
              <a:rPr lang="zh-CN" altLang="en-US" sz="2000" dirty="0" smtClean="0">
                <a:ln w="1905"/>
                <a:latin typeface="Times New Roman" panose="02020603050405020304" pitchFamily="18" charset="0"/>
                <a:ea typeface="黑体" panose="02010609060101010101" pitchFamily="49" charset="-122"/>
                <a:cs typeface="Times New Roman" panose="02020603050405020304" pitchFamily="18" charset="0"/>
              </a:rPr>
              <a:t>名</a:t>
            </a:r>
            <a:endParaRPr lang="en-US" altLang="zh-CN" sz="2000" dirty="0" smtClean="0">
              <a:ln w="1905"/>
              <a:latin typeface="Times New Roman" panose="02020603050405020304" pitchFamily="18" charset="0"/>
              <a:ea typeface="黑体" panose="02010609060101010101" pitchFamily="49" charset="-122"/>
              <a:cs typeface="Times New Roman" panose="02020603050405020304" pitchFamily="18" charset="0"/>
            </a:endParaRPr>
          </a:p>
          <a:p>
            <a:pPr lvl="0" algn="ctr"/>
            <a:endParaRPr lang="en-US" altLang="zh-CN" sz="1800" dirty="0" smtClean="0">
              <a:latin typeface="Times New Roman" panose="02020603050405020304" pitchFamily="18" charset="0"/>
              <a:cs typeface="Times New Roman" panose="02020603050405020304" pitchFamily="18" charset="0"/>
            </a:endParaRPr>
          </a:p>
          <a:p>
            <a:pPr lvl="0" algn="ctr"/>
            <a:r>
              <a:rPr lang="en-US" altLang="zh-CN" sz="1800" dirty="0" err="1" smtClean="0">
                <a:latin typeface="Times New Roman" panose="02020603050405020304" pitchFamily="18" charset="0"/>
                <a:cs typeface="Times New Roman" panose="02020603050405020304" pitchFamily="18" charset="0"/>
              </a:rPr>
              <a:t>Pingbo</a:t>
            </a:r>
            <a:r>
              <a:rPr lang="en-US" altLang="zh-CN" sz="1800" dirty="0" smtClean="0">
                <a:latin typeface="Times New Roman" panose="02020603050405020304" pitchFamily="18" charset="0"/>
                <a:cs typeface="Times New Roman" panose="02020603050405020304" pitchFamily="18" charset="0"/>
              </a:rPr>
              <a:t> </a:t>
            </a:r>
            <a:r>
              <a:rPr lang="en-US" altLang="zh-CN" sz="1800" dirty="0">
                <a:latin typeface="Times New Roman" panose="02020603050405020304" pitchFamily="18" charset="0"/>
                <a:cs typeface="Times New Roman" panose="02020603050405020304" pitchFamily="18" charset="0"/>
              </a:rPr>
              <a:t>Pan, </a:t>
            </a:r>
            <a:r>
              <a:rPr lang="en-US" altLang="zh-CN" sz="1800" dirty="0" err="1">
                <a:latin typeface="Times New Roman" panose="02020603050405020304" pitchFamily="18" charset="0"/>
                <a:cs typeface="Times New Roman" panose="02020603050405020304" pitchFamily="18" charset="0"/>
              </a:rPr>
              <a:t>Zhongwen</a:t>
            </a:r>
            <a:r>
              <a:rPr lang="en-US" altLang="zh-CN" sz="1800" dirty="0">
                <a:latin typeface="Times New Roman" panose="02020603050405020304" pitchFamily="18" charset="0"/>
                <a:cs typeface="Times New Roman" panose="02020603050405020304" pitchFamily="18" charset="0"/>
              </a:rPr>
              <a:t> Xu, Yi Yang, </a:t>
            </a:r>
            <a:r>
              <a:rPr lang="en-US" altLang="zh-CN" sz="1800" dirty="0" err="1">
                <a:latin typeface="Times New Roman" panose="02020603050405020304" pitchFamily="18" charset="0"/>
                <a:cs typeface="Times New Roman" panose="02020603050405020304" pitchFamily="18" charset="0"/>
              </a:rPr>
              <a:t>Fei</a:t>
            </a:r>
            <a:r>
              <a:rPr lang="en-US" altLang="zh-CN" sz="1800" dirty="0">
                <a:latin typeface="Times New Roman" panose="02020603050405020304" pitchFamily="18" charset="0"/>
                <a:cs typeface="Times New Roman" panose="02020603050405020304" pitchFamily="18" charset="0"/>
              </a:rPr>
              <a:t> Wu, </a:t>
            </a:r>
            <a:r>
              <a:rPr lang="en-US" altLang="zh-CN" sz="1800" dirty="0" err="1">
                <a:latin typeface="Times New Roman" panose="02020603050405020304" pitchFamily="18" charset="0"/>
                <a:cs typeface="Times New Roman" panose="02020603050405020304" pitchFamily="18" charset="0"/>
              </a:rPr>
              <a:t>Yueting</a:t>
            </a:r>
            <a:r>
              <a:rPr lang="en-US" altLang="zh-CN" sz="1800" dirty="0">
                <a:latin typeface="Times New Roman" panose="02020603050405020304" pitchFamily="18" charset="0"/>
                <a:cs typeface="Times New Roman" panose="02020603050405020304" pitchFamily="18" charset="0"/>
              </a:rPr>
              <a:t> Zhuang, Hierarchical Recurrent Neural Encoder for Video Representation with Application to Captioning, CVPR 2016, 1029-1038</a:t>
            </a:r>
            <a:endParaRPr lang="zh-CN" altLang="zh-CN" sz="1800" dirty="0">
              <a:latin typeface="Times New Roman" panose="02020603050405020304" pitchFamily="18" charset="0"/>
              <a:cs typeface="Times New Roman" panose="02020603050405020304" pitchFamily="18" charset="0"/>
            </a:endParaRPr>
          </a:p>
          <a:p>
            <a:pPr algn="ctr"/>
            <a:endParaRPr lang="en-US" altLang="zh-CN" sz="2000" dirty="0">
              <a:ln w="1905"/>
              <a:latin typeface="Times New Roman" panose="02020603050405020304" pitchFamily="18" charset="0"/>
              <a:ea typeface="黑体" panose="02010609060101010101" pitchFamily="49" charset="-122"/>
              <a:cs typeface="Times New Roman" panose="02020603050405020304" pitchFamily="18" charset="0"/>
            </a:endParaRPr>
          </a:p>
        </p:txBody>
      </p:sp>
      <p:pic>
        <p:nvPicPr>
          <p:cNvPr id="2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6550" y="1265238"/>
            <a:ext cx="3590925" cy="275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8906204"/>
      </p:ext>
    </p:extLst>
  </p:cSld>
  <p:clrMapOvr>
    <a:masterClrMapping/>
  </p:clrMapOvr>
  <p:transition spd="slow">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AutoShape 2" descr="https://devblogs.nvidia.com/wp-content/uploads/2015/06/Figure2_NMT_system.p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endParaRPr lang="zh-CN" altLang="en-US">
              <a:solidFill>
                <a:srgbClr val="000000"/>
              </a:solidFill>
            </a:endParaRPr>
          </a:p>
        </p:txBody>
      </p:sp>
      <p:cxnSp>
        <p:nvCxnSpPr>
          <p:cNvPr id="8" name="直接连接符 22"/>
          <p:cNvCxnSpPr>
            <a:cxnSpLocks noChangeShapeType="1"/>
          </p:cNvCxnSpPr>
          <p:nvPr/>
        </p:nvCxnSpPr>
        <p:spPr bwMode="auto">
          <a:xfrm>
            <a:off x="0" y="863918"/>
            <a:ext cx="9144000" cy="0"/>
          </a:xfrm>
          <a:prstGeom prst="line">
            <a:avLst/>
          </a:prstGeom>
          <a:noFill/>
          <a:ln w="41275" algn="ctr">
            <a:solidFill>
              <a:srgbClr val="000066"/>
            </a:solidFill>
            <a:round/>
            <a:headEnd/>
            <a:tailEnd/>
          </a:ln>
        </p:spPr>
      </p:cxnSp>
      <p:sp>
        <p:nvSpPr>
          <p:cNvPr id="9" name="Rectangle 2"/>
          <p:cNvSpPr txBox="1">
            <a:spLocks noChangeArrowheads="1"/>
          </p:cNvSpPr>
          <p:nvPr/>
        </p:nvSpPr>
        <p:spPr bwMode="auto">
          <a:xfrm>
            <a:off x="0" y="241618"/>
            <a:ext cx="837152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r>
              <a:rPr lang="zh-CN" altLang="en-US" sz="3200" b="1" dirty="0">
                <a:solidFill>
                  <a:srgbClr val="333399"/>
                </a:solidFill>
                <a:latin typeface="Times New Roman" pitchFamily="18" charset="0"/>
                <a:ea typeface="黑体" pitchFamily="49" charset="-122"/>
                <a:cs typeface="Times New Roman" pitchFamily="18" charset="0"/>
              </a:rPr>
              <a:t>     </a:t>
            </a:r>
            <a:r>
              <a:rPr lang="en-US" altLang="zh-CN" sz="3200" b="1" dirty="0" smtClean="0">
                <a:solidFill>
                  <a:srgbClr val="333399"/>
                </a:solidFill>
                <a:latin typeface="Times New Roman" pitchFamily="18" charset="0"/>
                <a:ea typeface="黑体" pitchFamily="49" charset="-122"/>
                <a:cs typeface="Times New Roman" pitchFamily="18" charset="0"/>
              </a:rPr>
              <a:t>KS-Studio</a:t>
            </a:r>
            <a:r>
              <a:rPr lang="zh-CN" altLang="en-US" sz="3200" b="1" dirty="0" smtClean="0">
                <a:solidFill>
                  <a:srgbClr val="333399"/>
                </a:solidFill>
                <a:latin typeface="Times New Roman" pitchFamily="18" charset="0"/>
                <a:ea typeface="黑体" pitchFamily="49" charset="-122"/>
                <a:cs typeface="Times New Roman" pitchFamily="18" charset="0"/>
              </a:rPr>
              <a:t>：</a:t>
            </a:r>
            <a:r>
              <a:rPr lang="zh-CN" altLang="en-US" sz="3200" dirty="0" smtClean="0">
                <a:solidFill>
                  <a:srgbClr val="C00000"/>
                </a:solidFill>
                <a:latin typeface="Times New Roman" pitchFamily="18" charset="0"/>
                <a:ea typeface="黑体" pitchFamily="49" charset="-122"/>
                <a:cs typeface="Times New Roman" pitchFamily="18" charset="0"/>
              </a:rPr>
              <a:t>运动识别</a:t>
            </a:r>
            <a:endParaRPr lang="en-US" altLang="zh-CN" b="1" dirty="0" smtClean="0">
              <a:solidFill>
                <a:srgbClr val="333399"/>
              </a:solidFill>
              <a:latin typeface="Times New Roman" pitchFamily="18" charset="0"/>
              <a:ea typeface="黑体" pitchFamily="49" charset="-122"/>
              <a:cs typeface="Times New Roman" pitchFamily="18" charset="0"/>
            </a:endParaRPr>
          </a:p>
        </p:txBody>
      </p:sp>
      <p:sp>
        <p:nvSpPr>
          <p:cNvPr id="10" name="文本框 6"/>
          <p:cNvSpPr txBox="1">
            <a:spLocks noChangeArrowheads="1"/>
          </p:cNvSpPr>
          <p:nvPr/>
        </p:nvSpPr>
        <p:spPr bwMode="auto">
          <a:xfrm>
            <a:off x="847725" y="2857101"/>
            <a:ext cx="9191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lgn="ctr"/>
            <a:r>
              <a:rPr lang="en-US" altLang="zh-CN" sz="2400">
                <a:latin typeface="Times New Roman" pitchFamily="18" charset="0"/>
                <a:cs typeface="Times New Roman" pitchFamily="18" charset="0"/>
              </a:rPr>
              <a:t>Video</a:t>
            </a:r>
            <a:endParaRPr lang="zh-CN" altLang="en-US" sz="2400">
              <a:latin typeface="Times New Roman" pitchFamily="18" charset="0"/>
              <a:cs typeface="Times New Roman" pitchFamily="18" charset="0"/>
            </a:endParaRPr>
          </a:p>
        </p:txBody>
      </p:sp>
      <p:grpSp>
        <p:nvGrpSpPr>
          <p:cNvPr id="11" name="组合 10"/>
          <p:cNvGrpSpPr>
            <a:grpSpLocks/>
          </p:cNvGrpSpPr>
          <p:nvPr/>
        </p:nvGrpSpPr>
        <p:grpSpPr bwMode="auto">
          <a:xfrm>
            <a:off x="331787" y="1799826"/>
            <a:ext cx="1757363" cy="966788"/>
            <a:chOff x="2235200" y="4870078"/>
            <a:chExt cx="2026660" cy="1170494"/>
          </a:xfrm>
        </p:grpSpPr>
        <p:pic>
          <p:nvPicPr>
            <p:cNvPr id="12" name="图片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23373" y="4870078"/>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75345" y="4902177"/>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27316" y="4934276"/>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379287" y="4966375"/>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图片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31258" y="4998474"/>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图片 1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283229" y="5030573"/>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1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235200" y="5062673"/>
              <a:ext cx="1738487" cy="97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圆角矩形 18"/>
          <p:cNvSpPr/>
          <p:nvPr/>
        </p:nvSpPr>
        <p:spPr>
          <a:xfrm>
            <a:off x="3006725" y="2874564"/>
            <a:ext cx="2438400" cy="1273175"/>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dirty="0">
                <a:latin typeface="Times New Roman" panose="02020603050405020304" pitchFamily="18" charset="0"/>
                <a:cs typeface="Times New Roman" panose="02020603050405020304" pitchFamily="18" charset="0"/>
              </a:rPr>
              <a:t>Recognition System</a:t>
            </a:r>
            <a:endParaRPr lang="zh-CN" altLang="en-US" sz="2800" dirty="0">
              <a:latin typeface="Times New Roman" panose="02020603050405020304" pitchFamily="18" charset="0"/>
              <a:cs typeface="Times New Roman" panose="02020603050405020304" pitchFamily="18" charset="0"/>
            </a:endParaRPr>
          </a:p>
        </p:txBody>
      </p:sp>
      <p:sp>
        <p:nvSpPr>
          <p:cNvPr id="20" name="右箭头 19"/>
          <p:cNvSpPr/>
          <p:nvPr/>
        </p:nvSpPr>
        <p:spPr>
          <a:xfrm>
            <a:off x="5497512" y="3122214"/>
            <a:ext cx="965200" cy="7794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Times New Roman" panose="02020603050405020304" pitchFamily="18" charset="0"/>
              <a:cs typeface="Times New Roman" panose="02020603050405020304" pitchFamily="18" charset="0"/>
            </a:endParaRPr>
          </a:p>
        </p:txBody>
      </p:sp>
      <p:pic>
        <p:nvPicPr>
          <p:cNvPr id="21" name="图片 20"/>
          <p:cNvPicPr>
            <a:picLocks noChangeAspect="1"/>
          </p:cNvPicPr>
          <p:nvPr/>
        </p:nvPicPr>
        <p:blipFill>
          <a:blip r:embed="rId10"/>
          <a:stretch>
            <a:fillRect/>
          </a:stretch>
        </p:blipFill>
        <p:spPr>
          <a:xfrm>
            <a:off x="6515100" y="1799825"/>
            <a:ext cx="2476500" cy="3173413"/>
          </a:xfrm>
          <a:prstGeom prst="rect">
            <a:avLst/>
          </a:prstGeom>
          <a:solidFill>
            <a:schemeClr val="tx2">
              <a:lumMod val="60000"/>
              <a:lumOff val="40000"/>
            </a:schemeClr>
          </a:solidFill>
        </p:spPr>
      </p:pic>
      <p:sp>
        <p:nvSpPr>
          <p:cNvPr id="22" name="文本框 21"/>
          <p:cNvSpPr txBox="1">
            <a:spLocks noChangeArrowheads="1"/>
          </p:cNvSpPr>
          <p:nvPr/>
        </p:nvSpPr>
        <p:spPr bwMode="auto">
          <a:xfrm>
            <a:off x="6856412" y="5035152"/>
            <a:ext cx="16859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lgn="ctr"/>
            <a:r>
              <a:rPr lang="en-US" altLang="zh-CN" sz="2400" dirty="0">
                <a:latin typeface="Times New Roman" pitchFamily="18" charset="0"/>
                <a:cs typeface="Times New Roman" pitchFamily="18" charset="0"/>
              </a:rPr>
              <a:t>Recognition</a:t>
            </a:r>
          </a:p>
          <a:p>
            <a:pPr algn="ctr"/>
            <a:r>
              <a:rPr lang="en-US" altLang="zh-CN" sz="2400" dirty="0">
                <a:latin typeface="Times New Roman" pitchFamily="18" charset="0"/>
                <a:cs typeface="Times New Roman" pitchFamily="18" charset="0"/>
              </a:rPr>
              <a:t>results</a:t>
            </a:r>
            <a:endParaRPr lang="zh-CN" altLang="en-US" sz="2400" dirty="0">
              <a:latin typeface="Times New Roman" pitchFamily="18" charset="0"/>
              <a:cs typeface="Times New Roman" pitchFamily="18" charset="0"/>
            </a:endParaRPr>
          </a:p>
        </p:txBody>
      </p:sp>
      <p:sp>
        <p:nvSpPr>
          <p:cNvPr id="23" name="右箭头 22"/>
          <p:cNvSpPr/>
          <p:nvPr/>
        </p:nvSpPr>
        <p:spPr>
          <a:xfrm rot="1488221">
            <a:off x="2260600" y="2580876"/>
            <a:ext cx="641350" cy="3714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Times New Roman" panose="02020603050405020304" pitchFamily="18" charset="0"/>
              <a:cs typeface="Times New Roman" panose="02020603050405020304" pitchFamily="18" charset="0"/>
            </a:endParaRPr>
          </a:p>
        </p:txBody>
      </p:sp>
      <p:sp>
        <p:nvSpPr>
          <p:cNvPr id="24" name="右箭头 23"/>
          <p:cNvSpPr/>
          <p:nvPr/>
        </p:nvSpPr>
        <p:spPr>
          <a:xfrm rot="20205658">
            <a:off x="2260600" y="3996926"/>
            <a:ext cx="641350" cy="3698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Times New Roman" panose="02020603050405020304" pitchFamily="18" charset="0"/>
              <a:cs typeface="Times New Roman" panose="02020603050405020304" pitchFamily="18" charset="0"/>
            </a:endParaRPr>
          </a:p>
        </p:txBody>
      </p:sp>
      <p:pic>
        <p:nvPicPr>
          <p:cNvPr id="25" name="图片 24"/>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25475" y="3804839"/>
            <a:ext cx="1166812"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6"/>
          <p:cNvSpPr txBox="1">
            <a:spLocks noChangeArrowheads="1"/>
          </p:cNvSpPr>
          <p:nvPr/>
        </p:nvSpPr>
        <p:spPr bwMode="auto">
          <a:xfrm>
            <a:off x="327025" y="5035151"/>
            <a:ext cx="17637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defRPr sz="2800">
                <a:solidFill>
                  <a:schemeClr val="tx1"/>
                </a:solidFill>
                <a:latin typeface="Verdana" pitchFamily="34" charset="0"/>
                <a:ea typeface="宋体" pitchFamily="2" charset="-122"/>
              </a:defRPr>
            </a:lvl9pPr>
          </a:lstStyle>
          <a:p>
            <a:pPr algn="ctr"/>
            <a:r>
              <a:rPr lang="en-US" altLang="zh-CN" sz="2400">
                <a:latin typeface="Times New Roman" pitchFamily="18" charset="0"/>
                <a:cs typeface="Times New Roman" pitchFamily="18" charset="0"/>
              </a:rPr>
              <a:t>Real-time</a:t>
            </a:r>
          </a:p>
          <a:p>
            <a:pPr algn="ctr"/>
            <a:r>
              <a:rPr lang="en-US" altLang="zh-CN" sz="2400">
                <a:latin typeface="Times New Roman" pitchFamily="18" charset="0"/>
                <a:cs typeface="Times New Roman" pitchFamily="18" charset="0"/>
              </a:rPr>
              <a:t>video stream</a:t>
            </a:r>
            <a:endParaRPr lang="zh-CN" altLang="en-US" sz="2400">
              <a:latin typeface="Times New Roman" pitchFamily="18" charset="0"/>
              <a:cs typeface="Times New Roman" pitchFamily="18" charset="0"/>
            </a:endParaRPr>
          </a:p>
        </p:txBody>
      </p:sp>
    </p:spTree>
    <p:extLst>
      <p:ext uri="{BB962C8B-B14F-4D97-AF65-F5344CB8AC3E}">
        <p14:creationId xmlns:p14="http://schemas.microsoft.com/office/powerpoint/2010/main" val="3323182898"/>
      </p:ext>
    </p:extLst>
  </p:cSld>
  <p:clrMapOvr>
    <a:masterClrMapping/>
  </p:clrMapOvr>
  <p:transition spd="slow">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340" name="直接连接符 3"/>
          <p:cNvCxnSpPr>
            <a:cxnSpLocks noChangeShapeType="1"/>
          </p:cNvCxnSpPr>
          <p:nvPr/>
        </p:nvCxnSpPr>
        <p:spPr bwMode="auto">
          <a:xfrm>
            <a:off x="0" y="909638"/>
            <a:ext cx="9144000" cy="0"/>
          </a:xfrm>
          <a:prstGeom prst="line">
            <a:avLst/>
          </a:prstGeom>
          <a:noFill/>
          <a:ln w="41275" algn="ctr">
            <a:solidFill>
              <a:srgbClr val="000066"/>
            </a:solidFill>
            <a:round/>
            <a:headEnd/>
            <a:tailEnd/>
          </a:ln>
        </p:spPr>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9400" y="1384516"/>
            <a:ext cx="3205162" cy="39543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a:off x="185306" y="5774035"/>
            <a:ext cx="8831693" cy="830997"/>
          </a:xfrm>
          <a:prstGeom prst="rect">
            <a:avLst/>
          </a:prstGeom>
        </p:spPr>
        <p:txBody>
          <a:bodyPr wrap="square">
            <a:spAutoFit/>
          </a:bodyPr>
          <a:lstStyle/>
          <a:p>
            <a:pPr algn="ctr"/>
            <a:r>
              <a:rPr lang="en-US" altLang="zh-CN" sz="2400" dirty="0">
                <a:latin typeface="Times New Roman" panose="02020603050405020304" pitchFamily="18" charset="0"/>
                <a:cs typeface="Times New Roman" panose="02020603050405020304" pitchFamily="18" charset="0"/>
              </a:rPr>
              <a:t>Pan, </a:t>
            </a:r>
            <a:r>
              <a:rPr lang="en-US" altLang="zh-CN" sz="2400" dirty="0" err="1">
                <a:latin typeface="Times New Roman" panose="02020603050405020304" pitchFamily="18" charset="0"/>
                <a:cs typeface="Times New Roman" panose="02020603050405020304" pitchFamily="18" charset="0"/>
              </a:rPr>
              <a:t>Yunhe</a:t>
            </a:r>
            <a:r>
              <a:rPr lang="en-US" altLang="zh-CN" sz="2400" dirty="0">
                <a:latin typeface="Times New Roman" panose="02020603050405020304" pitchFamily="18" charset="0"/>
                <a:cs typeface="Times New Roman" panose="02020603050405020304" pitchFamily="18" charset="0"/>
              </a:rPr>
              <a:t>, </a:t>
            </a:r>
            <a:r>
              <a:rPr lang="en-US" altLang="zh-CN" sz="2400" dirty="0" smtClean="0">
                <a:latin typeface="Times New Roman" panose="02020603050405020304" pitchFamily="18" charset="0"/>
                <a:cs typeface="Times New Roman" panose="02020603050405020304" pitchFamily="18" charset="0"/>
              </a:rPr>
              <a:t>2016, </a:t>
            </a:r>
            <a:r>
              <a:rPr lang="en-US" altLang="zh-CN" sz="2400" dirty="0" smtClean="0">
                <a:solidFill>
                  <a:srgbClr val="0000CC"/>
                </a:solidFill>
                <a:latin typeface="Times New Roman" panose="02020603050405020304" pitchFamily="18" charset="0"/>
                <a:cs typeface="Times New Roman" panose="02020603050405020304" pitchFamily="18" charset="0"/>
              </a:rPr>
              <a:t>Heading </a:t>
            </a:r>
            <a:r>
              <a:rPr lang="en-US" altLang="zh-CN" sz="2400" dirty="0">
                <a:solidFill>
                  <a:srgbClr val="0000CC"/>
                </a:solidFill>
                <a:latin typeface="Times New Roman" panose="02020603050405020304" pitchFamily="18" charset="0"/>
                <a:cs typeface="Times New Roman" panose="02020603050405020304" pitchFamily="18" charset="0"/>
              </a:rPr>
              <a:t>toward artificial intelligence </a:t>
            </a:r>
            <a:r>
              <a:rPr lang="en-US" altLang="zh-CN" sz="2400" dirty="0" smtClean="0">
                <a:solidFill>
                  <a:srgbClr val="0000CC"/>
                </a:solidFill>
                <a:latin typeface="Times New Roman" panose="02020603050405020304" pitchFamily="18" charset="0"/>
                <a:cs typeface="Times New Roman" panose="02020603050405020304" pitchFamily="18" charset="0"/>
              </a:rPr>
              <a:t>2.0,</a:t>
            </a:r>
            <a:endParaRPr lang="en-US" altLang="zh-CN" sz="2400" dirty="0">
              <a:solidFill>
                <a:srgbClr val="0000CC"/>
              </a:solidFill>
              <a:latin typeface="Times New Roman" panose="02020603050405020304" pitchFamily="18" charset="0"/>
              <a:cs typeface="Times New Roman" panose="02020603050405020304" pitchFamily="18" charset="0"/>
            </a:endParaRPr>
          </a:p>
          <a:p>
            <a:pPr algn="ctr"/>
            <a:r>
              <a:rPr lang="en-US" altLang="zh-CN" sz="2400" i="1" dirty="0">
                <a:latin typeface="Times New Roman" panose="02020603050405020304" pitchFamily="18" charset="0"/>
                <a:cs typeface="Times New Roman" panose="02020603050405020304" pitchFamily="18" charset="0"/>
              </a:rPr>
              <a:t>Engineering</a:t>
            </a:r>
            <a:r>
              <a:rPr lang="en-US" altLang="zh-CN" sz="2400" i="1" dirty="0" smtClean="0">
                <a:latin typeface="Times New Roman" panose="02020603050405020304" pitchFamily="18" charset="0"/>
                <a:cs typeface="Times New Roman" panose="02020603050405020304" pitchFamily="18" charset="0"/>
              </a:rPr>
              <a:t>,</a:t>
            </a:r>
            <a:r>
              <a:rPr lang="en-US" altLang="zh-CN" sz="2400" dirty="0" smtClean="0">
                <a:latin typeface="Times New Roman" panose="02020603050405020304" pitchFamily="18" charset="0"/>
                <a:cs typeface="Times New Roman" panose="02020603050405020304" pitchFamily="18" charset="0"/>
              </a:rPr>
              <a:t> 409-413</a:t>
            </a:r>
            <a:endParaRPr lang="zh-CN" altLang="en-US" sz="2400" dirty="0">
              <a:latin typeface="Times New Roman" panose="02020603050405020304" pitchFamily="18" charset="0"/>
              <a:cs typeface="Times New Roman" panose="02020603050405020304" pitchFamily="18" charset="0"/>
            </a:endParaRPr>
          </a:p>
        </p:txBody>
      </p:sp>
      <p:pic>
        <p:nvPicPr>
          <p:cNvPr id="8" name="图片 7"/>
          <p:cNvPicPr/>
          <p:nvPr/>
        </p:nvPicPr>
        <p:blipFill>
          <a:blip r:embed="rId4" cstate="print">
            <a:extLst>
              <a:ext uri="{28A0092B-C50C-407E-A947-70E740481C1C}">
                <a14:useLocalDpi xmlns:a14="http://schemas.microsoft.com/office/drawing/2010/main" val="0"/>
              </a:ext>
            </a:extLst>
          </a:blip>
          <a:stretch>
            <a:fillRect/>
          </a:stretch>
        </p:blipFill>
        <p:spPr>
          <a:xfrm>
            <a:off x="185307" y="1998980"/>
            <a:ext cx="4727257" cy="2725420"/>
          </a:xfrm>
          <a:prstGeom prst="rect">
            <a:avLst/>
          </a:prstGeom>
        </p:spPr>
      </p:pic>
      <p:sp>
        <p:nvSpPr>
          <p:cNvPr id="9" name="Rectangle 5"/>
          <p:cNvSpPr>
            <a:spLocks noChangeArrowheads="1"/>
          </p:cNvSpPr>
          <p:nvPr/>
        </p:nvSpPr>
        <p:spPr bwMode="auto">
          <a:xfrm>
            <a:off x="185307" y="219284"/>
            <a:ext cx="9001126" cy="671038"/>
          </a:xfrm>
          <a:prstGeom prst="rect">
            <a:avLst/>
          </a:prstGeom>
          <a:noFill/>
          <a:ln w="9525" algn="ctr">
            <a:noFill/>
            <a:miter lim="800000"/>
            <a:headEnd/>
            <a:tailEnd/>
          </a:ln>
        </p:spPr>
        <p:txBody>
          <a:bodyPr anchor="ctr"/>
          <a:lstStyle/>
          <a:p>
            <a:pPr eaLnBrk="0" hangingPunct="0">
              <a:defRPr/>
            </a:pPr>
            <a:r>
              <a:rPr lang="zh-CN" altLang="en-US"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总结</a:t>
            </a:r>
            <a:r>
              <a:rPr lang="zh-CN" altLang="en-US" sz="3200" b="1"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：迈向人工智能</a:t>
            </a:r>
            <a:r>
              <a:rPr lang="en-US" altLang="zh-CN"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2.0</a:t>
            </a:r>
          </a:p>
        </p:txBody>
      </p:sp>
    </p:spTree>
    <p:extLst>
      <p:ext uri="{BB962C8B-B14F-4D97-AF65-F5344CB8AC3E}">
        <p14:creationId xmlns:p14="http://schemas.microsoft.com/office/powerpoint/2010/main" val="2682920502"/>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340" name="直接连接符 3"/>
          <p:cNvCxnSpPr>
            <a:cxnSpLocks noChangeShapeType="1"/>
          </p:cNvCxnSpPr>
          <p:nvPr/>
        </p:nvCxnSpPr>
        <p:spPr bwMode="auto">
          <a:xfrm>
            <a:off x="0" y="909638"/>
            <a:ext cx="9144000" cy="0"/>
          </a:xfrm>
          <a:prstGeom prst="line">
            <a:avLst/>
          </a:prstGeom>
          <a:noFill/>
          <a:ln w="41275" algn="ctr">
            <a:solidFill>
              <a:srgbClr val="000066"/>
            </a:solidFill>
            <a:round/>
            <a:headEnd/>
            <a:tailEnd/>
          </a:ln>
        </p:spPr>
      </p:cxn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350" y="1409700"/>
            <a:ext cx="8369300" cy="4046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a:spLocks noChangeArrowheads="1"/>
          </p:cNvSpPr>
          <p:nvPr/>
        </p:nvSpPr>
        <p:spPr bwMode="auto">
          <a:xfrm>
            <a:off x="185307" y="219284"/>
            <a:ext cx="9001126" cy="671038"/>
          </a:xfrm>
          <a:prstGeom prst="rect">
            <a:avLst/>
          </a:prstGeom>
          <a:noFill/>
          <a:ln w="9525" algn="ctr">
            <a:noFill/>
            <a:miter lim="800000"/>
            <a:headEnd/>
            <a:tailEnd/>
          </a:ln>
        </p:spPr>
        <p:txBody>
          <a:bodyPr anchor="ctr"/>
          <a:lstStyle/>
          <a:p>
            <a:pPr eaLnBrk="0" hangingPunct="0">
              <a:defRPr/>
            </a:pPr>
            <a:r>
              <a:rPr lang="zh-CN" altLang="en-US"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总结</a:t>
            </a:r>
            <a:r>
              <a:rPr lang="zh-CN" altLang="en-US" sz="3200" b="1" dirty="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：迈向人工智能</a:t>
            </a:r>
            <a:r>
              <a:rPr lang="en-US" altLang="zh-CN" sz="3200" b="1" dirty="0" smtClean="0">
                <a:solidFill>
                  <a:srgbClr val="C00000"/>
                </a:solidFill>
                <a:latin typeface="Times New Roman" panose="02020603050405020304" pitchFamily="18" charset="0"/>
                <a:ea typeface="微软雅黑" panose="020B0503020204020204" pitchFamily="34" charset="-122"/>
                <a:cs typeface="Times New Roman" panose="02020603050405020304" pitchFamily="18" charset="0"/>
              </a:rPr>
              <a:t>2.0</a:t>
            </a:r>
          </a:p>
        </p:txBody>
      </p:sp>
      <p:sp>
        <p:nvSpPr>
          <p:cNvPr id="3" name="矩形 2"/>
          <p:cNvSpPr/>
          <p:nvPr/>
        </p:nvSpPr>
        <p:spPr>
          <a:xfrm>
            <a:off x="488950" y="5794174"/>
            <a:ext cx="8267700" cy="1077218"/>
          </a:xfrm>
          <a:prstGeom prst="rect">
            <a:avLst/>
          </a:prstGeom>
        </p:spPr>
        <p:txBody>
          <a:bodyPr wrap="square">
            <a:spAutoFit/>
          </a:bodyPr>
          <a:lstStyle/>
          <a:p>
            <a:pPr lvl="0" algn="ctr"/>
            <a:r>
              <a:rPr lang="en-US" altLang="zh-CN" sz="1600" dirty="0" err="1">
                <a:latin typeface="Times New Roman" panose="02020603050405020304" pitchFamily="18" charset="0"/>
                <a:cs typeface="Times New Roman" panose="02020603050405020304" pitchFamily="18" charset="0"/>
              </a:rPr>
              <a:t>Yueting</a:t>
            </a:r>
            <a:r>
              <a:rPr lang="en-US" altLang="zh-CN" sz="1600" dirty="0">
                <a:latin typeface="Times New Roman" panose="02020603050405020304" pitchFamily="18" charset="0"/>
                <a:cs typeface="Times New Roman" panose="02020603050405020304" pitchFamily="18" charset="0"/>
              </a:rPr>
              <a:t> Zhuang, </a:t>
            </a:r>
            <a:r>
              <a:rPr lang="en-US" altLang="zh-CN" sz="1600" dirty="0" err="1">
                <a:latin typeface="Times New Roman" panose="02020603050405020304" pitchFamily="18" charset="0"/>
                <a:cs typeface="Times New Roman" panose="02020603050405020304" pitchFamily="18" charset="0"/>
              </a:rPr>
              <a:t>Fei</a:t>
            </a:r>
            <a:r>
              <a:rPr lang="en-US" altLang="zh-CN" sz="1600" dirty="0">
                <a:latin typeface="Times New Roman" panose="02020603050405020304" pitchFamily="18" charset="0"/>
                <a:cs typeface="Times New Roman" panose="02020603050405020304" pitchFamily="18" charset="0"/>
              </a:rPr>
              <a:t> Wu, Chun Chen, </a:t>
            </a:r>
            <a:r>
              <a:rPr lang="en-US" altLang="zh-CN" sz="1600" dirty="0" err="1">
                <a:latin typeface="Times New Roman" panose="02020603050405020304" pitchFamily="18" charset="0"/>
                <a:cs typeface="Times New Roman" panose="02020603050405020304" pitchFamily="18" charset="0"/>
              </a:rPr>
              <a:t>Yunhe</a:t>
            </a:r>
            <a:r>
              <a:rPr lang="en-US" altLang="zh-CN" sz="1600" dirty="0">
                <a:latin typeface="Times New Roman" panose="02020603050405020304" pitchFamily="18" charset="0"/>
                <a:cs typeface="Times New Roman" panose="02020603050405020304" pitchFamily="18" charset="0"/>
              </a:rPr>
              <a:t> Pan, Challenges and Opportunities: From Big Data to Knowledge in AI 2.0,Frontiers of Information Technology &amp; Electronic </a:t>
            </a:r>
            <a:r>
              <a:rPr lang="en-US" altLang="zh-CN" sz="1600" dirty="0" smtClean="0">
                <a:latin typeface="Times New Roman" panose="02020603050405020304" pitchFamily="18" charset="0"/>
                <a:cs typeface="Times New Roman" panose="02020603050405020304" pitchFamily="18" charset="0"/>
              </a:rPr>
              <a:t>Engineering,</a:t>
            </a:r>
            <a:r>
              <a:rPr lang="en-US" altLang="zh-CN" sz="1600" dirty="0">
                <a:latin typeface="Times New Roman" panose="02020603050405020304" pitchFamily="18" charset="0"/>
                <a:cs typeface="Times New Roman" panose="02020603050405020304" pitchFamily="18" charset="0"/>
              </a:rPr>
              <a:t> 2017,18(1):3-14</a:t>
            </a:r>
            <a:endParaRPr lang="zh-CN" altLang="zh-CN" sz="1600" dirty="0">
              <a:latin typeface="Times New Roman" panose="02020603050405020304" pitchFamily="18" charset="0"/>
              <a:cs typeface="Times New Roman" panose="02020603050405020304" pitchFamily="18" charset="0"/>
            </a:endParaRPr>
          </a:p>
          <a:p>
            <a:pPr algn="ctr"/>
            <a:r>
              <a:rPr lang="en-US" altLang="zh-CN" sz="1600" dirty="0" smtClean="0">
                <a:latin typeface="Times New Roman" panose="02020603050405020304" pitchFamily="18" charset="0"/>
                <a:cs typeface="Times New Roman" panose="02020603050405020304" pitchFamily="18" charset="0"/>
              </a:rPr>
              <a:t>  </a:t>
            </a:r>
            <a:endParaRPr lang="zh-CN" alt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7014467"/>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p:cNvSpPr txBox="1">
            <a:spLocks noChangeArrowheads="1"/>
          </p:cNvSpPr>
          <p:nvPr/>
        </p:nvSpPr>
        <p:spPr bwMode="auto">
          <a:xfrm>
            <a:off x="825341" y="2179320"/>
            <a:ext cx="73453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algn="ctr" eaLnBrk="1" hangingPunct="1">
              <a:spcBef>
                <a:spcPct val="50000"/>
              </a:spcBef>
            </a:pPr>
            <a:r>
              <a:rPr kumimoji="1" lang="zh-CN" altLang="en-US" sz="6000" dirty="0" smtClean="0">
                <a:solidFill>
                  <a:srgbClr val="C00000"/>
                </a:solidFill>
                <a:latin typeface="Times New Roman" panose="02020603050405020304" pitchFamily="18" charset="0"/>
                <a:ea typeface="黑体" pitchFamily="49" charset="-122"/>
                <a:cs typeface="Times New Roman" panose="02020603050405020304" pitchFamily="18" charset="0"/>
              </a:rPr>
              <a:t>谢谢大家</a:t>
            </a:r>
            <a:endParaRPr kumimoji="1" lang="zh-CN" altLang="en-US" sz="6000" dirty="0">
              <a:solidFill>
                <a:srgbClr val="C00000"/>
              </a:solidFill>
              <a:latin typeface="Times New Roman" panose="02020603050405020304" pitchFamily="18" charset="0"/>
              <a:ea typeface="黑体" pitchFamily="49" charset="-122"/>
              <a:cs typeface="Times New Roman" panose="02020603050405020304" pitchFamily="18" charset="0"/>
            </a:endParaRPr>
          </a:p>
        </p:txBody>
      </p:sp>
      <p:sp>
        <p:nvSpPr>
          <p:cNvPr id="103427" name="Text Box 5"/>
          <p:cNvSpPr txBox="1">
            <a:spLocks noChangeArrowheads="1"/>
          </p:cNvSpPr>
          <p:nvPr/>
        </p:nvSpPr>
        <p:spPr bwMode="auto">
          <a:xfrm>
            <a:off x="468313" y="6308725"/>
            <a:ext cx="4464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marL="342900" indent="-342900">
              <a:defRPr sz="2800">
                <a:solidFill>
                  <a:schemeClr val="tx1"/>
                </a:solidFill>
                <a:latin typeface="Verdana" pitchFamily="34" charset="0"/>
                <a:ea typeface="宋体" pitchFamily="2" charset="-122"/>
              </a:defRPr>
            </a:lvl1pPr>
            <a:lvl2pPr marL="742950" indent="-285750">
              <a:defRPr sz="2800">
                <a:solidFill>
                  <a:schemeClr val="tx1"/>
                </a:solidFill>
                <a:latin typeface="Verdana" pitchFamily="34" charset="0"/>
                <a:ea typeface="宋体" pitchFamily="2" charset="-122"/>
              </a:defRPr>
            </a:lvl2pPr>
            <a:lvl3pPr marL="1143000" indent="-228600">
              <a:defRPr sz="2800">
                <a:solidFill>
                  <a:schemeClr val="tx1"/>
                </a:solidFill>
                <a:latin typeface="Verdana" pitchFamily="34" charset="0"/>
                <a:ea typeface="宋体" pitchFamily="2" charset="-122"/>
              </a:defRPr>
            </a:lvl3pPr>
            <a:lvl4pPr marL="1600200" indent="-228600">
              <a:defRPr sz="2800">
                <a:solidFill>
                  <a:schemeClr val="tx1"/>
                </a:solidFill>
                <a:latin typeface="Verdana" pitchFamily="34" charset="0"/>
                <a:ea typeface="宋体" pitchFamily="2" charset="-122"/>
              </a:defRPr>
            </a:lvl4pPr>
            <a:lvl5pPr marL="2057400" indent="-228600">
              <a:defRPr sz="2800">
                <a:solidFill>
                  <a:schemeClr val="tx1"/>
                </a:solidFill>
                <a:latin typeface="Verdana" pitchFamily="34" charset="0"/>
                <a:ea typeface="宋体" pitchFamily="2" charset="-122"/>
              </a:defRPr>
            </a:lvl5pPr>
            <a:lvl6pPr marL="25146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6pPr>
            <a:lvl7pPr marL="29718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7pPr>
            <a:lvl8pPr marL="34290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8pPr>
            <a:lvl9pPr marL="3886200" indent="-228600" eaLnBrk="0" fontAlgn="base" hangingPunct="0">
              <a:spcBef>
                <a:spcPct val="0"/>
              </a:spcBef>
              <a:spcAft>
                <a:spcPct val="0"/>
              </a:spcAft>
              <a:buFont typeface="Arial" pitchFamily="34" charset="0"/>
              <a:defRPr sz="2800">
                <a:solidFill>
                  <a:schemeClr val="tx1"/>
                </a:solidFill>
                <a:latin typeface="Verdana" pitchFamily="34" charset="0"/>
                <a:ea typeface="宋体" pitchFamily="2" charset="-122"/>
              </a:defRPr>
            </a:lvl9pPr>
          </a:lstStyle>
          <a:p>
            <a:pPr eaLnBrk="1" hangingPunct="1">
              <a:spcBef>
                <a:spcPct val="50000"/>
              </a:spcBef>
            </a:pPr>
            <a:r>
              <a:rPr lang="en-US" altLang="zh-CN" sz="2000">
                <a:latin typeface="Times New Roman" pitchFamily="18" charset="0"/>
                <a:ea typeface="黑体" pitchFamily="49" charset="-122"/>
              </a:rPr>
              <a:t>Email: </a:t>
            </a:r>
            <a:r>
              <a:rPr lang="en-US" altLang="zh-CN" sz="2000" i="1">
                <a:latin typeface="Times New Roman" pitchFamily="18" charset="0"/>
                <a:ea typeface="黑体" pitchFamily="49" charset="-122"/>
                <a:hlinkClick r:id="rId2"/>
              </a:rPr>
              <a:t>wufei@cs.zju.edu.cn</a:t>
            </a:r>
            <a:r>
              <a:rPr lang="en-US" altLang="zh-CN" sz="2000">
                <a:latin typeface="Times New Roman" pitchFamily="18" charset="0"/>
                <a:ea typeface="黑体" pitchFamily="49" charset="-122"/>
              </a:rPr>
              <a:t>  </a:t>
            </a:r>
          </a:p>
        </p:txBody>
      </p:sp>
    </p:spTree>
    <p:extLst>
      <p:ext uri="{BB962C8B-B14F-4D97-AF65-F5344CB8AC3E}">
        <p14:creationId xmlns:p14="http://schemas.microsoft.com/office/powerpoint/2010/main" val="3132188519"/>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7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CCCC"/>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rgbClr val="000066"/>
            </a:solidFill>
            <a:effectLst/>
            <a:latin typeface="Calibri" pitchFamily="34" charset="0"/>
            <a:ea typeface="黑体" pitchFamily="2" charset="-122"/>
          </a:defRPr>
        </a:defPPr>
      </a:lstStyle>
    </a:spDef>
    <a:lnDef>
      <a:spPr bwMode="auto">
        <a:xfrm>
          <a:off x="0" y="0"/>
          <a:ext cx="1" cy="1"/>
        </a:xfrm>
        <a:custGeom>
          <a:avLst/>
          <a:gdLst/>
          <a:ahLst/>
          <a:cxnLst/>
          <a:rect l="0" t="0" r="0" b="0"/>
          <a:pathLst/>
        </a:custGeom>
        <a:solidFill>
          <a:srgbClr val="FFCCCC"/>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rgbClr val="000066"/>
            </a:solidFill>
            <a:effectLst/>
            <a:latin typeface="Calibri" pitchFamily="34" charset="0"/>
            <a:ea typeface="黑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学术报告">
  <a:themeElements>
    <a:clrScheme name="学术报告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学术报告">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30000"/>
          </a:spcBef>
          <a:spcAft>
            <a:spcPct val="0"/>
          </a:spcAft>
          <a:buClrTx/>
          <a:buSzTx/>
          <a:buFontTx/>
          <a:buNone/>
          <a:tabLst/>
          <a:defRPr kumimoji="0" lang="en-GB" sz="1200" b="0"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30000"/>
          </a:spcBef>
          <a:spcAft>
            <a:spcPct val="0"/>
          </a:spcAft>
          <a:buClrTx/>
          <a:buSzTx/>
          <a:buFontTx/>
          <a:buNone/>
          <a:tabLst/>
          <a:defRPr kumimoji="0" lang="en-GB" sz="1200" b="0"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学术报告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学术报告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学术报告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学术报告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学术报告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学术报告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学术报告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学术报告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学术报告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学术报告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学术报告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学术报告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总验收汇报20120527-1">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总验收汇报20120527-1">
      <a:majorFont>
        <a:latin typeface="华文中宋"/>
        <a:ea typeface="宋体"/>
        <a:cs typeface=""/>
      </a:majorFont>
      <a:minorFont>
        <a:latin typeface="黑体"/>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altLang="zh-CN" sz="2800" b="0" i="0" u="none" strike="noStrike" cap="none" normalizeH="0" baseline="0" smtClean="0">
            <a:ln>
              <a:noFill/>
            </a:ln>
            <a:solidFill>
              <a:schemeClr val="tx1"/>
            </a:solidFill>
            <a:effectLst/>
            <a:latin typeface="Verdan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altLang="zh-CN" sz="2800" b="0" i="0" u="none" strike="noStrike" cap="none" normalizeH="0" baseline="0" smtClean="0">
            <a:ln>
              <a:noFill/>
            </a:ln>
            <a:solidFill>
              <a:schemeClr val="tx1"/>
            </a:solidFill>
            <a:effectLst/>
            <a:latin typeface="Verdana" pitchFamily="34" charset="0"/>
            <a:ea typeface="宋体" pitchFamily="2" charset="-122"/>
          </a:defRPr>
        </a:defPPr>
      </a:lstStyle>
    </a:lnDef>
  </a:objectDefaults>
  <a:extraClrScheme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64105</TotalTime>
  <Words>2490</Words>
  <Application>Microsoft Office PowerPoint</Application>
  <PresentationFormat>全屏显示(4:3)</PresentationFormat>
  <Paragraphs>378</Paragraphs>
  <Slides>52</Slides>
  <Notes>48</Notes>
  <HiddenSlides>0</HiddenSlides>
  <MMClips>0</MMClips>
  <ScaleCrop>false</ScaleCrop>
  <HeadingPairs>
    <vt:vector size="4" baseType="variant">
      <vt:variant>
        <vt:lpstr>主题</vt:lpstr>
      </vt:variant>
      <vt:variant>
        <vt:i4>3</vt:i4>
      </vt:variant>
      <vt:variant>
        <vt:lpstr>幻灯片标题</vt:lpstr>
      </vt:variant>
      <vt:variant>
        <vt:i4>52</vt:i4>
      </vt:variant>
    </vt:vector>
  </HeadingPairs>
  <TitlesOfParts>
    <vt:vector size="55" baseType="lpstr">
      <vt:lpstr>7_Blends</vt:lpstr>
      <vt:lpstr>学术报告</vt:lpstr>
      <vt:lpstr>总验收汇报20120527-1</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TAC Knowledge Base Population (KBP) 2016</vt:lpstr>
      <vt:lpstr>   TAC Knowledge Base Population (KBP) 2016</vt:lpstr>
      <vt:lpstr>   TAC Knowledge Base Population (KBP) 2016</vt:lpstr>
      <vt:lpstr>   TAC Knowledge Base Population (KBP) 2016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famt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c:creator>
  <cp:lastModifiedBy>lenovo</cp:lastModifiedBy>
  <cp:revision>4482</cp:revision>
  <cp:lastPrinted>2016-05-23T02:49:21Z</cp:lastPrinted>
  <dcterms:created xsi:type="dcterms:W3CDTF">2009-02-21T00:27:33Z</dcterms:created>
  <dcterms:modified xsi:type="dcterms:W3CDTF">2017-03-20T04:15:00Z</dcterms:modified>
</cp:coreProperties>
</file>